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73" r:id="rId8"/>
    <p:sldId id="269" r:id="rId9"/>
    <p:sldId id="272" r:id="rId10"/>
    <p:sldId id="277" r:id="rId11"/>
    <p:sldId id="265" r:id="rId12"/>
    <p:sldId id="270" r:id="rId13"/>
    <p:sldId id="276" r:id="rId14"/>
    <p:sldId id="266"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Data Collection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Metrics and number of bugs from PROMISE Dataset</a:t>
          </a:r>
        </a:p>
        <a:p>
          <a:pPr marL="0">
            <a:lnSpc>
              <a:spcPct val="100000"/>
            </a:lnSpc>
          </a:pPr>
          <a:r>
            <a:rPr lang="en-US" sz="1400" spc="50" baseline="0" dirty="0">
              <a:latin typeface="+mn-lt"/>
            </a:rPr>
            <a:t>Limitation: Metrics contain OOP metrics, so prediction can only be done for OOP projects</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Data Preprocessing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For OpenAI, Subset of data is taken due to API Token Limit</a:t>
          </a:r>
        </a:p>
        <a:p>
          <a:pPr marL="0">
            <a:lnSpc>
              <a:spcPct val="100000"/>
            </a:lnSpc>
          </a:pPr>
          <a:r>
            <a:rPr lang="en-US" sz="1400" spc="50" baseline="0" dirty="0">
              <a:latin typeface="+mn-lt"/>
            </a:rPr>
            <a:t>Data is standardized with </a:t>
          </a:r>
          <a:r>
            <a:rPr lang="en-US" sz="1400" spc="50" baseline="0" dirty="0" err="1">
              <a:latin typeface="+mn-lt"/>
            </a:rPr>
            <a:t>StandardScalar</a:t>
          </a: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Model Training</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err="1">
              <a:solidFill>
                <a:prstClr val="black">
                  <a:hueOff val="0"/>
                  <a:satOff val="0"/>
                  <a:lumOff val="0"/>
                  <a:alphaOff val="0"/>
                </a:prstClr>
              </a:solidFill>
              <a:latin typeface="Tenorite"/>
              <a:ea typeface="+mn-ea"/>
              <a:cs typeface="+mn-cs"/>
            </a:rPr>
            <a:t>RandomForestRegressor</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 squared = 1.00</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Model Metrics</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Lst>
  <dgm:cxnLst>
    <dgm:cxn modelId="{825BC9D8-F515-4FBF-8CF8-23CD32968E1D}" type="presOf" srcId="{0DD8915E-DC14-41D6-9BB5-F49E1C265163}" destId="{E4B4F7C4-5024-45F0-9FD7-C5068A1AE6C4}" srcOrd="0"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Lst>
  <dgm:cxnLst>
    <dgm:cxn modelId="{825BC9D8-F515-4FBF-8CF8-23CD32968E1D}" type="presOf" srcId="{0DD8915E-DC14-41D6-9BB5-F49E1C265163}" destId="{E4B4F7C4-5024-45F0-9FD7-C5068A1AE6C4}" srcOrd="0"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Using Different Data</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Training with different data (metrics), and allowing users to choose what metrics they want to use for defect prediction</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Metric Generation Based on Repo</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Automate metric generation into the tool, so users can just link a repository to get an estimated number of defects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Detect defects for other phases</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Users can submit a project outline, and get estimated number of defects for each phase</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Get better results from OpenAI</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Fine Tuning OpenAI</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7438" y="44761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Data Collection</a:t>
          </a:r>
        </a:p>
      </dsp:txBody>
      <dsp:txXfrm>
        <a:off x="7438" y="447612"/>
        <a:ext cx="2544259" cy="763277"/>
      </dsp:txXfrm>
    </dsp:sp>
    <dsp:sp modelId="{22359DD7-1BFB-4900-BAE6-6084F2F57988}">
      <dsp:nvSpPr>
        <dsp:cNvPr id="0" name=""/>
        <dsp:cNvSpPr/>
      </dsp:nvSpPr>
      <dsp:spPr>
        <a:xfrm>
          <a:off x="7438" y="1210890"/>
          <a:ext cx="2544259" cy="20864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Metrics and number of bugs from PROMISE Dataset</a:t>
          </a:r>
        </a:p>
        <a:p>
          <a:pPr marL="0" lvl="0" indent="0" algn="l" defTabSz="622300">
            <a:lnSpc>
              <a:spcPct val="100000"/>
            </a:lnSpc>
            <a:spcBef>
              <a:spcPct val="0"/>
            </a:spcBef>
            <a:spcAft>
              <a:spcPct val="35000"/>
            </a:spcAft>
            <a:buNone/>
          </a:pPr>
          <a:r>
            <a:rPr lang="en-US" sz="1400" kern="1200" spc="50" baseline="0" dirty="0">
              <a:latin typeface="+mn-lt"/>
            </a:rPr>
            <a:t>Limitation: Metrics contain OOP metrics, so prediction can only be done for OOP projects</a:t>
          </a:r>
        </a:p>
      </dsp:txBody>
      <dsp:txXfrm>
        <a:off x="7438" y="1210890"/>
        <a:ext cx="2544259" cy="2086410"/>
      </dsp:txXfrm>
    </dsp:sp>
    <dsp:sp modelId="{C4F84DEA-2002-4D32-8E80-70EEE05E345A}">
      <dsp:nvSpPr>
        <dsp:cNvPr id="0" name=""/>
        <dsp:cNvSpPr/>
      </dsp:nvSpPr>
      <dsp:spPr>
        <a:xfrm>
          <a:off x="2659592" y="44761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Data Preprocessing</a:t>
          </a:r>
        </a:p>
      </dsp:txBody>
      <dsp:txXfrm>
        <a:off x="2659592" y="447612"/>
        <a:ext cx="2544259" cy="763277"/>
      </dsp:txXfrm>
    </dsp:sp>
    <dsp:sp modelId="{4FEB85EB-D046-4CDB-8A62-BBCE260C4490}">
      <dsp:nvSpPr>
        <dsp:cNvPr id="0" name=""/>
        <dsp:cNvSpPr/>
      </dsp:nvSpPr>
      <dsp:spPr>
        <a:xfrm>
          <a:off x="2659592" y="1210890"/>
          <a:ext cx="2544259" cy="20864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For OpenAI, Subset of data is taken due to API Token Limit</a:t>
          </a:r>
        </a:p>
        <a:p>
          <a:pPr marL="0" lvl="0" indent="0" algn="l" defTabSz="622300">
            <a:lnSpc>
              <a:spcPct val="100000"/>
            </a:lnSpc>
            <a:spcBef>
              <a:spcPct val="0"/>
            </a:spcBef>
            <a:spcAft>
              <a:spcPct val="35000"/>
            </a:spcAft>
            <a:buNone/>
          </a:pPr>
          <a:r>
            <a:rPr lang="en-US" sz="1400" kern="1200" spc="50" baseline="0" dirty="0">
              <a:latin typeface="+mn-lt"/>
            </a:rPr>
            <a:t>Data is standardized with </a:t>
          </a:r>
          <a:r>
            <a:rPr lang="en-US" sz="1400" kern="1200" spc="50" baseline="0" dirty="0" err="1">
              <a:latin typeface="+mn-lt"/>
            </a:rPr>
            <a:t>StandardScalar</a:t>
          </a:r>
          <a:endParaRPr lang="en-US" sz="1400" kern="1200" spc="50" baseline="0" dirty="0">
            <a:latin typeface="+mn-lt"/>
          </a:endParaRPr>
        </a:p>
      </dsp:txBody>
      <dsp:txXfrm>
        <a:off x="2659592" y="1210890"/>
        <a:ext cx="2544259" cy="2086410"/>
      </dsp:txXfrm>
    </dsp:sp>
    <dsp:sp modelId="{49B7F8FA-D256-41EF-9327-52A3551D9A60}">
      <dsp:nvSpPr>
        <dsp:cNvPr id="0" name=""/>
        <dsp:cNvSpPr/>
      </dsp:nvSpPr>
      <dsp:spPr>
        <a:xfrm>
          <a:off x="5311747" y="44761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Model Training</a:t>
          </a:r>
        </a:p>
      </dsp:txBody>
      <dsp:txXfrm>
        <a:off x="5311747" y="447612"/>
        <a:ext cx="2544259" cy="763277"/>
      </dsp:txXfrm>
    </dsp:sp>
    <dsp:sp modelId="{6B5FE59C-B471-448A-AA7A-B526DCC4D4CA}">
      <dsp:nvSpPr>
        <dsp:cNvPr id="0" name=""/>
        <dsp:cNvSpPr/>
      </dsp:nvSpPr>
      <dsp:spPr>
        <a:xfrm>
          <a:off x="5311747" y="1210890"/>
          <a:ext cx="2544259" cy="20864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66750">
            <a:lnSpc>
              <a:spcPct val="100000"/>
            </a:lnSpc>
            <a:spcBef>
              <a:spcPct val="0"/>
            </a:spcBef>
            <a:spcAft>
              <a:spcPct val="35000"/>
            </a:spcAft>
            <a:buNone/>
          </a:pPr>
          <a:r>
            <a:rPr lang="en-US" sz="1400" kern="1200" spc="50" baseline="0" dirty="0" err="1">
              <a:solidFill>
                <a:prstClr val="black">
                  <a:hueOff val="0"/>
                  <a:satOff val="0"/>
                  <a:lumOff val="0"/>
                  <a:alphaOff val="0"/>
                </a:prstClr>
              </a:solidFill>
              <a:latin typeface="Tenorite"/>
              <a:ea typeface="+mn-ea"/>
              <a:cs typeface="+mn-cs"/>
            </a:rPr>
            <a:t>RandomForestRegressor</a:t>
          </a:r>
          <a:endParaRPr lang="en-US" sz="1400" kern="1200" spc="50" baseline="0" dirty="0">
            <a:solidFill>
              <a:prstClr val="black">
                <a:hueOff val="0"/>
                <a:satOff val="0"/>
                <a:lumOff val="0"/>
                <a:alphaOff val="0"/>
              </a:prstClr>
            </a:solidFill>
            <a:latin typeface="Tenorite"/>
            <a:ea typeface="+mn-ea"/>
            <a:cs typeface="+mn-cs"/>
          </a:endParaRPr>
        </a:p>
      </dsp:txBody>
      <dsp:txXfrm>
        <a:off x="5311747" y="1210890"/>
        <a:ext cx="2544259" cy="2086410"/>
      </dsp:txXfrm>
    </dsp:sp>
    <dsp:sp modelId="{4132ECB1-6BEF-4935-AFA3-B2EAA48FDE7E}">
      <dsp:nvSpPr>
        <dsp:cNvPr id="0" name=""/>
        <dsp:cNvSpPr/>
      </dsp:nvSpPr>
      <dsp:spPr>
        <a:xfrm>
          <a:off x="7963901" y="44761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Model Metrics</a:t>
          </a:r>
        </a:p>
      </dsp:txBody>
      <dsp:txXfrm>
        <a:off x="7963901" y="447612"/>
        <a:ext cx="2544259" cy="763277"/>
      </dsp:txXfrm>
    </dsp:sp>
    <dsp:sp modelId="{C42A8BDE-B838-475D-AFDE-17B60D744AB6}">
      <dsp:nvSpPr>
        <dsp:cNvPr id="0" name=""/>
        <dsp:cNvSpPr/>
      </dsp:nvSpPr>
      <dsp:spPr>
        <a:xfrm>
          <a:off x="7963901" y="1210890"/>
          <a:ext cx="2544259" cy="20864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 squared = 1.00</a:t>
          </a:r>
        </a:p>
      </dsp:txBody>
      <dsp:txXfrm>
        <a:off x="7963901" y="1210890"/>
        <a:ext cx="2544259" cy="2086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586706"/>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Using Different Data</a:t>
          </a:r>
        </a:p>
      </dsp:txBody>
      <dsp:txXfrm>
        <a:off x="12565" y="586706"/>
        <a:ext cx="2541775" cy="762532"/>
      </dsp:txXfrm>
    </dsp:sp>
    <dsp:sp modelId="{22359DD7-1BFB-4900-BAE6-6084F2F57988}">
      <dsp:nvSpPr>
        <dsp:cNvPr id="0" name=""/>
        <dsp:cNvSpPr/>
      </dsp:nvSpPr>
      <dsp:spPr>
        <a:xfrm>
          <a:off x="12565" y="1349238"/>
          <a:ext cx="2541775" cy="18089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Training with different data (metrics), and allowing users to choose what metrics they want to use for defect prediction</a:t>
          </a:r>
        </a:p>
      </dsp:txBody>
      <dsp:txXfrm>
        <a:off x="12565" y="1349238"/>
        <a:ext cx="2541775" cy="1808968"/>
      </dsp:txXfrm>
    </dsp:sp>
    <dsp:sp modelId="{C4F84DEA-2002-4D32-8E80-70EEE05E345A}">
      <dsp:nvSpPr>
        <dsp:cNvPr id="0" name=""/>
        <dsp:cNvSpPr/>
      </dsp:nvSpPr>
      <dsp:spPr>
        <a:xfrm>
          <a:off x="2662130" y="586706"/>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Metric Generation Based on Repo</a:t>
          </a:r>
        </a:p>
      </dsp:txBody>
      <dsp:txXfrm>
        <a:off x="2662130" y="586706"/>
        <a:ext cx="2541775" cy="762532"/>
      </dsp:txXfrm>
    </dsp:sp>
    <dsp:sp modelId="{4FEB85EB-D046-4CDB-8A62-BBCE260C4490}">
      <dsp:nvSpPr>
        <dsp:cNvPr id="0" name=""/>
        <dsp:cNvSpPr/>
      </dsp:nvSpPr>
      <dsp:spPr>
        <a:xfrm>
          <a:off x="2662130" y="1349238"/>
          <a:ext cx="2541775" cy="18089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Automate metric generation into the tool, so users can just link a repository to get an estimated number of defects</a:t>
          </a:r>
        </a:p>
      </dsp:txBody>
      <dsp:txXfrm>
        <a:off x="2662130" y="1349238"/>
        <a:ext cx="2541775" cy="1808968"/>
      </dsp:txXfrm>
    </dsp:sp>
    <dsp:sp modelId="{49B7F8FA-D256-41EF-9327-52A3551D9A60}">
      <dsp:nvSpPr>
        <dsp:cNvPr id="0" name=""/>
        <dsp:cNvSpPr/>
      </dsp:nvSpPr>
      <dsp:spPr>
        <a:xfrm>
          <a:off x="5311694" y="586706"/>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Detect defects for other phases</a:t>
          </a:r>
        </a:p>
      </dsp:txBody>
      <dsp:txXfrm>
        <a:off x="5311694" y="586706"/>
        <a:ext cx="2541775" cy="762532"/>
      </dsp:txXfrm>
    </dsp:sp>
    <dsp:sp modelId="{6B5FE59C-B471-448A-AA7A-B526DCC4D4CA}">
      <dsp:nvSpPr>
        <dsp:cNvPr id="0" name=""/>
        <dsp:cNvSpPr/>
      </dsp:nvSpPr>
      <dsp:spPr>
        <a:xfrm>
          <a:off x="5311694" y="1349238"/>
          <a:ext cx="2541775" cy="18089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Users can submit a project outline, and get estimated number of defects for each phase</a:t>
          </a:r>
        </a:p>
      </dsp:txBody>
      <dsp:txXfrm>
        <a:off x="5311694" y="1349238"/>
        <a:ext cx="2541775" cy="1808968"/>
      </dsp:txXfrm>
    </dsp:sp>
    <dsp:sp modelId="{4132ECB1-6BEF-4935-AFA3-B2EAA48FDE7E}">
      <dsp:nvSpPr>
        <dsp:cNvPr id="0" name=""/>
        <dsp:cNvSpPr/>
      </dsp:nvSpPr>
      <dsp:spPr>
        <a:xfrm>
          <a:off x="7961258" y="586706"/>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Fine Tuning OpenAI</a:t>
          </a:r>
        </a:p>
      </dsp:txBody>
      <dsp:txXfrm>
        <a:off x="7961258" y="586706"/>
        <a:ext cx="2541775" cy="762532"/>
      </dsp:txXfrm>
    </dsp:sp>
    <dsp:sp modelId="{C42A8BDE-B838-475D-AFDE-17B60D744AB6}">
      <dsp:nvSpPr>
        <dsp:cNvPr id="0" name=""/>
        <dsp:cNvSpPr/>
      </dsp:nvSpPr>
      <dsp:spPr>
        <a:xfrm>
          <a:off x="7961258" y="1349238"/>
          <a:ext cx="2541775" cy="18089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Get better results from OpenAI</a:t>
          </a:r>
        </a:p>
      </dsp:txBody>
      <dsp:txXfrm>
        <a:off x="7961258" y="1349238"/>
        <a:ext cx="2541775" cy="1808968"/>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promise.site.uottawa.ca/SERepository"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641771" y="4434840"/>
            <a:ext cx="3716040" cy="1122202"/>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7641771" y="5515717"/>
            <a:ext cx="4941770" cy="396660"/>
          </a:xfrm>
        </p:spPr>
        <p:txBody>
          <a:bodyPr>
            <a:normAutofit/>
          </a:bodyPr>
          <a:lstStyle/>
          <a:p>
            <a:r>
              <a:rPr lang="en-US" dirty="0"/>
              <a:t>Megan Tan, Eric Zhang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FUTURE Expansion</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6572150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2" name="Footer Placeholder 3">
            <a:extLst>
              <a:ext uri="{FF2B5EF4-FFF2-40B4-BE49-F238E27FC236}">
                <a16:creationId xmlns:a16="http://schemas.microsoft.com/office/drawing/2014/main" id="{5805562A-34DE-4002-8EF1-F3BC6CE9AD35}"/>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75365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4" name="Footer Placeholder 3">
            <a:extLst>
              <a:ext uri="{FF2B5EF4-FFF2-40B4-BE49-F238E27FC236}">
                <a16:creationId xmlns:a16="http://schemas.microsoft.com/office/drawing/2014/main" id="{B6A95960-90E8-465D-B6E2-CCE8DA41C110}"/>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8" name="TextBox 7">
            <a:extLst>
              <a:ext uri="{FF2B5EF4-FFF2-40B4-BE49-F238E27FC236}">
                <a16:creationId xmlns:a16="http://schemas.microsoft.com/office/drawing/2014/main" id="{B96A9BAC-2435-7B4A-87AC-C7A045D57B67}"/>
              </a:ext>
            </a:extLst>
          </p:cNvPr>
          <p:cNvSpPr txBox="1"/>
          <p:nvPr/>
        </p:nvSpPr>
        <p:spPr>
          <a:xfrm>
            <a:off x="5354385" y="3059668"/>
            <a:ext cx="599941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OpenAI performs well in predicting the number of software defects in our given scenario</a:t>
            </a:r>
          </a:p>
          <a:p>
            <a:pPr marL="285750" indent="-285750">
              <a:buFont typeface="Arial" panose="020B0604020202020204" pitchFamily="34" charset="0"/>
              <a:buChar char="•"/>
            </a:pPr>
            <a:r>
              <a:rPr lang="en-US" dirty="0"/>
              <a:t>Further uses can be done for OpenAI to assist in defect prediction in other scenarios </a:t>
            </a:r>
          </a:p>
        </p:txBody>
      </p:sp>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CITATIONS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1026367" y="2217740"/>
            <a:ext cx="9922529" cy="3614733"/>
          </a:xfrm>
        </p:spPr>
        <p:txBody>
          <a:bodyPr>
            <a:normAutofit/>
          </a:bodyPr>
          <a:lstStyle/>
          <a:p>
            <a:pPr marL="285750" indent="-285750">
              <a:buFont typeface="Arial" panose="020B0604020202020204" pitchFamily="34" charset="0"/>
              <a:buChar char="•"/>
            </a:pPr>
            <a:r>
              <a:rPr lang="en-US" b="0" i="0" dirty="0">
                <a:effectLst/>
                <a:latin typeface="Times New Roman" panose="02020603050405020304" pitchFamily="18" charset="0"/>
              </a:rPr>
              <a:t>Sayyad </a:t>
            </a:r>
            <a:r>
              <a:rPr lang="en-US" b="0" i="0" dirty="0" err="1">
                <a:effectLst/>
                <a:latin typeface="Times New Roman" panose="02020603050405020304" pitchFamily="18" charset="0"/>
              </a:rPr>
              <a:t>Shirabad</a:t>
            </a:r>
            <a:r>
              <a:rPr lang="en-US" b="0" i="0" dirty="0">
                <a:effectLst/>
                <a:latin typeface="Times New Roman" panose="02020603050405020304" pitchFamily="18" charset="0"/>
              </a:rPr>
              <a:t>, J. and Menzies, T.J. (2005) The PROMISE Repository of Software Engineering Databases. School of Information Technology and Engineering, University of Ottawa, Canada . Available: </a:t>
            </a:r>
            <a:r>
              <a:rPr lang="en-US" b="0" i="0" dirty="0">
                <a:effectLst/>
                <a:latin typeface="Times New Roman" panose="02020603050405020304" pitchFamily="18" charset="0"/>
                <a:hlinkClick r:id="rId2"/>
              </a:rPr>
              <a:t>http://promise.site.uottawa.ca/SERepository</a:t>
            </a:r>
            <a:endParaRPr lang="en-US" b="0" i="0" dirty="0">
              <a:effectLst/>
              <a:latin typeface="Times New Roman" panose="02020603050405020304" pitchFamily="18" charset="0"/>
            </a:endParaRPr>
          </a:p>
          <a:p>
            <a:pPr marL="285750" indent="-285750">
              <a:buFont typeface="Arial" panose="020B0604020202020204" pitchFamily="34" charset="0"/>
              <a:buChar char="•"/>
            </a:pPr>
            <a:r>
              <a:rPr lang="en-US" dirty="0" err="1"/>
              <a:t>Tunnell</a:t>
            </a:r>
            <a:r>
              <a:rPr lang="en-US" dirty="0"/>
              <a:t>, James W., "Using Time Series Models for Defect Prediction in Software Release Planning" (2015). All Master's Theses. 144.</a:t>
            </a:r>
          </a:p>
          <a:p>
            <a:pPr marL="285750" indent="-285750">
              <a:buFont typeface="Arial" panose="020B0604020202020204" pitchFamily="34" charset="0"/>
              <a:buChar char="•"/>
            </a:pP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21" name="Footer Placeholder 3">
            <a:extLst>
              <a:ext uri="{FF2B5EF4-FFF2-40B4-BE49-F238E27FC236}">
                <a16:creationId xmlns:a16="http://schemas.microsoft.com/office/drawing/2014/main" id="{A6606FDE-09F6-A37D-2B43-4652B2A646AE}"/>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279581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502780"/>
            <a:ext cx="2895600" cy="3468812"/>
          </a:xfrm>
        </p:spPr>
        <p:txBody>
          <a:bodyPr>
            <a:normAutofit lnSpcReduction="10000"/>
          </a:bodyPr>
          <a:lstStyle/>
          <a:p>
            <a:r>
              <a:rPr lang="en-US" dirty="0"/>
              <a:t>Objective</a:t>
            </a:r>
          </a:p>
          <a:p>
            <a:r>
              <a:rPr lang="en-US" dirty="0"/>
              <a:t>Model</a:t>
            </a:r>
          </a:p>
          <a:p>
            <a:r>
              <a:rPr lang="en-US" dirty="0"/>
              <a:t>Data Metrics</a:t>
            </a:r>
          </a:p>
          <a:p>
            <a:r>
              <a:rPr lang="en-US" dirty="0"/>
              <a:t>Experiment </a:t>
            </a:r>
          </a:p>
          <a:p>
            <a:r>
              <a:rPr lang="en-US" dirty="0"/>
              <a:t>Discussion</a:t>
            </a:r>
          </a:p>
          <a:p>
            <a:r>
              <a:rPr lang="en-US" dirty="0"/>
              <a:t>Future Expansion</a:t>
            </a:r>
          </a:p>
          <a:p>
            <a:r>
              <a:rPr lang="en-US" dirty="0"/>
              <a:t>Summary</a:t>
            </a:r>
          </a:p>
          <a:p>
            <a:r>
              <a:rPr lang="en-US" dirty="0"/>
              <a:t>Citations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OBJECTIVE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a:bodyPr>
          <a:lstStyle/>
          <a:p>
            <a:r>
              <a:rPr lang="en-US" dirty="0"/>
              <a:t>To gauge how good generative AI is at estimating the amount of defects given software metrics by comparing OpenAI’s responses to a trained model</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4" name="Footer Placeholder 3">
            <a:extLst>
              <a:ext uri="{FF2B5EF4-FFF2-40B4-BE49-F238E27FC236}">
                <a16:creationId xmlns:a16="http://schemas.microsoft.com/office/drawing/2014/main" id="{5B79786F-5349-5F16-9FBC-81EF67FF998D}"/>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Model details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497963373"/>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2" name="Footer Placeholder 3">
            <a:extLst>
              <a:ext uri="{FF2B5EF4-FFF2-40B4-BE49-F238E27FC236}">
                <a16:creationId xmlns:a16="http://schemas.microsoft.com/office/drawing/2014/main" id="{E2487855-E03A-D38A-45C0-A8CA9EF71855}"/>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36765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SOFTWARE METRICS in training data</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586131533"/>
              </p:ext>
            </p:extLst>
          </p:nvPr>
        </p:nvGraphicFramePr>
        <p:xfrm>
          <a:off x="730622" y="1556217"/>
          <a:ext cx="10764690" cy="4373374"/>
        </p:xfrm>
        <a:graphic>
          <a:graphicData uri="http://schemas.openxmlformats.org/drawingml/2006/table">
            <a:tbl>
              <a:tblPr firstRow="1" bandRow="1">
                <a:tableStyleId>{7E9639D4-E3E2-4D34-9284-5A2195B3D0D7}</a:tableStyleId>
              </a:tblPr>
              <a:tblGrid>
                <a:gridCol w="2012578">
                  <a:extLst>
                    <a:ext uri="{9D8B030D-6E8A-4147-A177-3AD203B41FA5}">
                      <a16:colId xmlns:a16="http://schemas.microsoft.com/office/drawing/2014/main" val="3261104555"/>
                    </a:ext>
                  </a:extLst>
                </a:gridCol>
                <a:gridCol w="2771192">
                  <a:extLst>
                    <a:ext uri="{9D8B030D-6E8A-4147-A177-3AD203B41FA5}">
                      <a16:colId xmlns:a16="http://schemas.microsoft.com/office/drawing/2014/main" val="2547279344"/>
                    </a:ext>
                  </a:extLst>
                </a:gridCol>
                <a:gridCol w="5980920">
                  <a:extLst>
                    <a:ext uri="{9D8B030D-6E8A-4147-A177-3AD203B41FA5}">
                      <a16:colId xmlns:a16="http://schemas.microsoft.com/office/drawing/2014/main" val="2400164555"/>
                    </a:ext>
                  </a:extLst>
                </a:gridCol>
              </a:tblGrid>
              <a:tr h="494746">
                <a:tc>
                  <a:txBody>
                    <a:bodyPr/>
                    <a:lstStyle/>
                    <a:p>
                      <a:pPr algn="ctr" rtl="0" fontAlgn="auto"/>
                      <a:r>
                        <a:rPr lang="en-US" sz="1600" b="1" i="0" dirty="0">
                          <a:solidFill>
                            <a:srgbClr val="FFFFFF"/>
                          </a:solidFill>
                          <a:effectLst/>
                          <a:latin typeface="+mn-lt"/>
                        </a:rPr>
                        <a:t>Metric​ Abbreviation</a:t>
                      </a:r>
                    </a:p>
                  </a:txBody>
                  <a:tcPr anchor="ctr"/>
                </a:tc>
                <a:tc>
                  <a:txBody>
                    <a:bodyPr/>
                    <a:lstStyle/>
                    <a:p>
                      <a:pPr algn="ctr" rtl="0" fontAlgn="base"/>
                      <a:r>
                        <a:rPr lang="en-US" sz="1600" b="1" i="0" dirty="0">
                          <a:solidFill>
                            <a:schemeClr val="accent1"/>
                          </a:solidFill>
                          <a:effectLst/>
                          <a:latin typeface="+mn-lt"/>
                        </a:rPr>
                        <a:t>Metric Name</a:t>
                      </a:r>
                    </a:p>
                  </a:txBody>
                  <a:tcPr anchor="ctr"/>
                </a:tc>
                <a:tc>
                  <a:txBody>
                    <a:bodyPr/>
                    <a:lstStyle/>
                    <a:p>
                      <a:pPr algn="ctr" rtl="0" fontAlgn="base"/>
                      <a:r>
                        <a:rPr lang="en-US" sz="1600" b="1" i="0" dirty="0">
                          <a:solidFill>
                            <a:schemeClr val="accent1"/>
                          </a:solidFill>
                          <a:effectLst/>
                          <a:latin typeface="+mn-lt"/>
                        </a:rPr>
                        <a:t>Explanation</a:t>
                      </a:r>
                    </a:p>
                  </a:txBody>
                  <a:tcPr anchor="ctr"/>
                </a:tc>
                <a:extLst>
                  <a:ext uri="{0D108BD9-81ED-4DB2-BD59-A6C34878D82A}">
                    <a16:rowId xmlns:a16="http://schemas.microsoft.com/office/drawing/2014/main" val="3441328149"/>
                  </a:ext>
                </a:extLst>
              </a:tr>
              <a:tr h="405366">
                <a:tc>
                  <a:txBody>
                    <a:bodyPr/>
                    <a:lstStyle/>
                    <a:p>
                      <a:pPr algn="ctr" rtl="0" fontAlgn="base"/>
                      <a:r>
                        <a:rPr lang="en-US" sz="1400" b="0" i="0" dirty="0">
                          <a:solidFill>
                            <a:srgbClr val="333F50"/>
                          </a:solidFill>
                          <a:effectLst/>
                          <a:latin typeface="+mn-lt"/>
                        </a:rPr>
                        <a:t>WMC</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Weighted Methods per Class</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000000"/>
                          </a:solidFill>
                          <a:effectLst/>
                          <a:latin typeface="+mn-lt"/>
                        </a:rPr>
                        <a:t>Sum of complexity of the methods in a class</a:t>
                      </a:r>
                    </a:p>
                  </a:txBody>
                  <a:tcPr anchor="ctr"/>
                </a:tc>
                <a:extLst>
                  <a:ext uri="{0D108BD9-81ED-4DB2-BD59-A6C34878D82A}">
                    <a16:rowId xmlns:a16="http://schemas.microsoft.com/office/drawing/2014/main" val="3134841754"/>
                  </a:ext>
                </a:extLst>
              </a:tr>
              <a:tr h="385483">
                <a:tc>
                  <a:txBody>
                    <a:bodyPr/>
                    <a:lstStyle/>
                    <a:p>
                      <a:pPr algn="ctr" rtl="0" fontAlgn="base"/>
                      <a:r>
                        <a:rPr lang="en-US" sz="1400" b="0" i="0" dirty="0">
                          <a:solidFill>
                            <a:srgbClr val="333F50"/>
                          </a:solidFill>
                          <a:effectLst/>
                          <a:latin typeface="+mn-lt"/>
                        </a:rPr>
                        <a:t>DIT</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Depth</a:t>
                      </a:r>
                      <a:r>
                        <a:rPr lang="en-US" sz="1400" b="0" i="0" dirty="0">
                          <a:solidFill>
                            <a:srgbClr val="000000"/>
                          </a:solidFill>
                          <a:effectLst/>
                          <a:latin typeface="+mn-lt"/>
                        </a:rPr>
                        <a:t>​ of Inheritance Tree</a:t>
                      </a:r>
                    </a:p>
                  </a:txBody>
                  <a:tcPr anchor="ctr"/>
                </a:tc>
                <a:tc>
                  <a:txBody>
                    <a:bodyPr/>
                    <a:lstStyle/>
                    <a:p>
                      <a:pPr algn="ctr" rtl="0" fontAlgn="base"/>
                      <a:r>
                        <a:rPr lang="en-US" sz="1400" b="0" i="0" dirty="0">
                          <a:solidFill>
                            <a:srgbClr val="000000"/>
                          </a:solidFill>
                          <a:effectLst/>
                          <a:latin typeface="+mn-lt"/>
                        </a:rPr>
                        <a:t>Inheritance levels from the object hierarchy top</a:t>
                      </a:r>
                    </a:p>
                  </a:txBody>
                  <a:tcPr anchor="ctr"/>
                </a:tc>
                <a:extLst>
                  <a:ext uri="{0D108BD9-81ED-4DB2-BD59-A6C34878D82A}">
                    <a16:rowId xmlns:a16="http://schemas.microsoft.com/office/drawing/2014/main" val="4129140390"/>
                  </a:ext>
                </a:extLst>
              </a:tr>
              <a:tr h="394447">
                <a:tc>
                  <a:txBody>
                    <a:bodyPr/>
                    <a:lstStyle/>
                    <a:p>
                      <a:pPr algn="ctr" rtl="0" fontAlgn="base"/>
                      <a:r>
                        <a:rPr lang="en-US" sz="1400" b="0" i="0" dirty="0">
                          <a:solidFill>
                            <a:srgbClr val="333F50"/>
                          </a:solidFill>
                          <a:effectLst/>
                          <a:latin typeface="+mn-lt"/>
                        </a:rPr>
                        <a:t>NOC</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Number of Children</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Number of immediate subclasses subordinated to a class</a:t>
                      </a:r>
                    </a:p>
                  </a:txBody>
                  <a:tcPr anchor="ctr"/>
                </a:tc>
                <a:extLst>
                  <a:ext uri="{0D108BD9-81ED-4DB2-BD59-A6C34878D82A}">
                    <a16:rowId xmlns:a16="http://schemas.microsoft.com/office/drawing/2014/main" val="1699990805"/>
                  </a:ext>
                </a:extLst>
              </a:tr>
              <a:tr h="358588">
                <a:tc>
                  <a:txBody>
                    <a:bodyPr/>
                    <a:lstStyle/>
                    <a:p>
                      <a:pPr algn="ctr" rtl="0" fontAlgn="base"/>
                      <a:r>
                        <a:rPr lang="en-US" sz="1400" b="0" i="0" dirty="0">
                          <a:solidFill>
                            <a:srgbClr val="333F50"/>
                          </a:solidFill>
                          <a:effectLst/>
                          <a:latin typeface="+mn-lt"/>
                        </a:rPr>
                        <a:t>CBO</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Coupling Between Object classes</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Number of interdependent classes</a:t>
                      </a:r>
                    </a:p>
                  </a:txBody>
                  <a:tcPr anchor="ctr"/>
                </a:tc>
                <a:extLst>
                  <a:ext uri="{0D108BD9-81ED-4DB2-BD59-A6C34878D82A}">
                    <a16:rowId xmlns:a16="http://schemas.microsoft.com/office/drawing/2014/main" val="3388671141"/>
                  </a:ext>
                </a:extLst>
              </a:tr>
              <a:tr h="389124">
                <a:tc>
                  <a:txBody>
                    <a:bodyPr/>
                    <a:lstStyle/>
                    <a:p>
                      <a:pPr algn="ctr" rtl="0" fontAlgn="base"/>
                      <a:r>
                        <a:rPr lang="en-US" sz="1400" b="0" i="0" dirty="0">
                          <a:solidFill>
                            <a:srgbClr val="000000"/>
                          </a:solidFill>
                          <a:effectLst/>
                          <a:latin typeface="+mn-lt"/>
                        </a:rPr>
                        <a:t>RFC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Response For a Class</a:t>
                      </a:r>
                    </a:p>
                  </a:txBody>
                  <a:tcPr anchor="ctr"/>
                </a:tc>
                <a:tc>
                  <a:txBody>
                    <a:bodyPr/>
                    <a:lstStyle/>
                    <a:p>
                      <a:pPr algn="ctr" rtl="0" fontAlgn="base"/>
                      <a:r>
                        <a:rPr lang="en-US" sz="1400" b="0" i="0" dirty="0">
                          <a:solidFill>
                            <a:srgbClr val="000000"/>
                          </a:solidFill>
                          <a:effectLst/>
                          <a:latin typeface="+mn-lt"/>
                        </a:rPr>
                        <a:t>Number of unique method calls within a class</a:t>
                      </a:r>
                    </a:p>
                  </a:txBody>
                  <a:tcPr anchor="ctr"/>
                </a:tc>
                <a:extLst>
                  <a:ext uri="{0D108BD9-81ED-4DB2-BD59-A6C34878D82A}">
                    <a16:rowId xmlns:a16="http://schemas.microsoft.com/office/drawing/2014/main" val="1355345412"/>
                  </a:ext>
                </a:extLst>
              </a:tr>
              <a:tr h="389124">
                <a:tc>
                  <a:txBody>
                    <a:bodyPr/>
                    <a:lstStyle/>
                    <a:p>
                      <a:pPr algn="ctr" rtl="0" fontAlgn="base"/>
                      <a:r>
                        <a:rPr lang="en-US" sz="1400" b="0" i="0" dirty="0">
                          <a:solidFill>
                            <a:srgbClr val="000000"/>
                          </a:solidFill>
                          <a:effectLst/>
                          <a:latin typeface="+mn-lt"/>
                        </a:rPr>
                        <a:t>LCOM</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Lack of Cohesion in Methods</a:t>
                      </a:r>
                    </a:p>
                  </a:txBody>
                  <a:tcPr anchor="ctr"/>
                </a:tc>
                <a:tc>
                  <a:txBody>
                    <a:bodyPr/>
                    <a:lstStyle/>
                    <a:p>
                      <a:pPr algn="ctr" rtl="0" fontAlgn="base"/>
                      <a:r>
                        <a:rPr lang="en-US" sz="1400" b="0" i="0" dirty="0">
                          <a:solidFill>
                            <a:srgbClr val="000000"/>
                          </a:solidFill>
                          <a:effectLst/>
                          <a:latin typeface="+mn-lt"/>
                        </a:rPr>
                        <a:t>Measure of how well methods of a class are related to each other</a:t>
                      </a:r>
                    </a:p>
                  </a:txBody>
                  <a:tcPr anchor="ctr"/>
                </a:tc>
                <a:extLst>
                  <a:ext uri="{0D108BD9-81ED-4DB2-BD59-A6C34878D82A}">
                    <a16:rowId xmlns:a16="http://schemas.microsoft.com/office/drawing/2014/main" val="655299247"/>
                  </a:ext>
                </a:extLst>
              </a:tr>
              <a:tr h="389124">
                <a:tc>
                  <a:txBody>
                    <a:bodyPr/>
                    <a:lstStyle/>
                    <a:p>
                      <a:pPr algn="ctr" rtl="0" fontAlgn="base"/>
                      <a:r>
                        <a:rPr lang="en-US" sz="1400" b="0" i="0" dirty="0">
                          <a:solidFill>
                            <a:srgbClr val="000000"/>
                          </a:solidFill>
                          <a:effectLst/>
                          <a:latin typeface="+mn-lt"/>
                        </a:rPr>
                        <a:t>CA</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Afferent Coupling</a:t>
                      </a:r>
                    </a:p>
                  </a:txBody>
                  <a:tcPr anchor="ctr"/>
                </a:tc>
                <a:tc>
                  <a:txBody>
                    <a:bodyPr/>
                    <a:lstStyle/>
                    <a:p>
                      <a:pPr algn="ctr" rtl="0" fontAlgn="base"/>
                      <a:r>
                        <a:rPr lang="en-US" sz="1400" b="0" i="0" dirty="0">
                          <a:solidFill>
                            <a:srgbClr val="000000"/>
                          </a:solidFill>
                          <a:effectLst/>
                          <a:latin typeface="+mn-lt"/>
                        </a:rPr>
                        <a:t>Number of dependent classes of this class</a:t>
                      </a:r>
                    </a:p>
                  </a:txBody>
                  <a:tcPr anchor="ctr"/>
                </a:tc>
                <a:extLst>
                  <a:ext uri="{0D108BD9-81ED-4DB2-BD59-A6C34878D82A}">
                    <a16:rowId xmlns:a16="http://schemas.microsoft.com/office/drawing/2014/main" val="2196941642"/>
                  </a:ext>
                </a:extLst>
              </a:tr>
              <a:tr h="389124">
                <a:tc>
                  <a:txBody>
                    <a:bodyPr/>
                    <a:lstStyle/>
                    <a:p>
                      <a:pPr algn="ctr" rtl="0" fontAlgn="base"/>
                      <a:r>
                        <a:rPr lang="en-US" sz="1400" b="0" i="0" dirty="0">
                          <a:solidFill>
                            <a:srgbClr val="000000"/>
                          </a:solidFill>
                          <a:effectLst/>
                          <a:latin typeface="+mn-lt"/>
                        </a:rPr>
                        <a:t>CE</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Efferent Couplings</a:t>
                      </a:r>
                    </a:p>
                  </a:txBody>
                  <a:tcPr anchor="ctr"/>
                </a:tc>
                <a:tc>
                  <a:txBody>
                    <a:bodyPr/>
                    <a:lstStyle/>
                    <a:p>
                      <a:pPr algn="ctr" rtl="0" fontAlgn="base"/>
                      <a:r>
                        <a:rPr lang="en-US" sz="1400" b="0" i="0" dirty="0">
                          <a:solidFill>
                            <a:srgbClr val="000000"/>
                          </a:solidFill>
                          <a:effectLst/>
                          <a:latin typeface="+mn-lt"/>
                        </a:rPr>
                        <a:t>Number of classes this class is dependent on</a:t>
                      </a:r>
                    </a:p>
                  </a:txBody>
                  <a:tcPr anchor="ctr"/>
                </a:tc>
                <a:extLst>
                  <a:ext uri="{0D108BD9-81ED-4DB2-BD59-A6C34878D82A}">
                    <a16:rowId xmlns:a16="http://schemas.microsoft.com/office/drawing/2014/main" val="3563230007"/>
                  </a:ext>
                </a:extLst>
              </a:tr>
              <a:tr h="389124">
                <a:tc>
                  <a:txBody>
                    <a:bodyPr/>
                    <a:lstStyle/>
                    <a:p>
                      <a:pPr algn="ctr" rtl="0" fontAlgn="base"/>
                      <a:r>
                        <a:rPr lang="en-US" sz="1400" b="0" i="0" dirty="0">
                          <a:solidFill>
                            <a:srgbClr val="000000"/>
                          </a:solidFill>
                          <a:effectLst/>
                          <a:latin typeface="+mn-lt"/>
                        </a:rPr>
                        <a:t>NPM</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Number of Public Methods</a:t>
                      </a:r>
                    </a:p>
                  </a:txBody>
                  <a:tcPr anchor="ctr"/>
                </a:tc>
                <a:tc>
                  <a:txBody>
                    <a:bodyPr/>
                    <a:lstStyle/>
                    <a:p>
                      <a:pPr algn="ctr" rtl="0" fontAlgn="base"/>
                      <a:r>
                        <a:rPr lang="en-US" sz="1400" b="0" i="0" dirty="0">
                          <a:solidFill>
                            <a:srgbClr val="000000"/>
                          </a:solidFill>
                          <a:effectLst/>
                          <a:latin typeface="+mn-lt"/>
                        </a:rPr>
                        <a:t>Number of methods that can be accessed by other classes</a:t>
                      </a:r>
                    </a:p>
                  </a:txBody>
                  <a:tcPr anchor="ctr"/>
                </a:tc>
                <a:extLst>
                  <a:ext uri="{0D108BD9-81ED-4DB2-BD59-A6C34878D82A}">
                    <a16:rowId xmlns:a16="http://schemas.microsoft.com/office/drawing/2014/main" val="2235009640"/>
                  </a:ext>
                </a:extLst>
              </a:tr>
              <a:tr h="389124">
                <a:tc>
                  <a:txBody>
                    <a:bodyPr/>
                    <a:lstStyle/>
                    <a:p>
                      <a:pPr algn="ctr" rtl="0" fontAlgn="base"/>
                      <a:r>
                        <a:rPr lang="en-US" sz="1400" b="0" i="0" dirty="0">
                          <a:solidFill>
                            <a:srgbClr val="000000"/>
                          </a:solidFill>
                          <a:effectLst/>
                          <a:latin typeface="+mn-lt"/>
                        </a:rPr>
                        <a:t>LCOM3</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Lack of Cohesion in Methods</a:t>
                      </a:r>
                    </a:p>
                  </a:txBody>
                  <a:tcPr anchor="ctr"/>
                </a:tc>
                <a:tc>
                  <a:txBody>
                    <a:bodyPr/>
                    <a:lstStyle/>
                    <a:p>
                      <a:pPr algn="ctr" rtl="0" fontAlgn="base"/>
                      <a:r>
                        <a:rPr lang="en-US" sz="1400" b="0" i="0" dirty="0">
                          <a:solidFill>
                            <a:srgbClr val="000000"/>
                          </a:solidFill>
                          <a:effectLst/>
                          <a:latin typeface="+mn-lt"/>
                        </a:rPr>
                        <a:t>Another formula for measuring lack of cohesion in methods</a:t>
                      </a:r>
                    </a:p>
                  </a:txBody>
                  <a:tcPr anchor="ctr"/>
                </a:tc>
                <a:extLst>
                  <a:ext uri="{0D108BD9-81ED-4DB2-BD59-A6C34878D82A}">
                    <a16:rowId xmlns:a16="http://schemas.microsoft.com/office/drawing/2014/main" val="3671379637"/>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2" name="Footer Placeholder 3">
            <a:extLst>
              <a:ext uri="{FF2B5EF4-FFF2-40B4-BE49-F238E27FC236}">
                <a16:creationId xmlns:a16="http://schemas.microsoft.com/office/drawing/2014/main" id="{3F1C7B41-FA01-C260-F828-B9584EBFB93F}"/>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SOFTWARE METRICS IN training data</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1777001638"/>
              </p:ext>
            </p:extLst>
          </p:nvPr>
        </p:nvGraphicFramePr>
        <p:xfrm>
          <a:off x="730622" y="1556217"/>
          <a:ext cx="10623177" cy="4393257"/>
        </p:xfrm>
        <a:graphic>
          <a:graphicData uri="http://schemas.openxmlformats.org/drawingml/2006/table">
            <a:tbl>
              <a:tblPr firstRow="1" bandRow="1">
                <a:tableStyleId>{7E9639D4-E3E2-4D34-9284-5A2195B3D0D7}</a:tableStyleId>
              </a:tblPr>
              <a:tblGrid>
                <a:gridCol w="2003247">
                  <a:extLst>
                    <a:ext uri="{9D8B030D-6E8A-4147-A177-3AD203B41FA5}">
                      <a16:colId xmlns:a16="http://schemas.microsoft.com/office/drawing/2014/main" val="3261104555"/>
                    </a:ext>
                  </a:extLst>
                </a:gridCol>
                <a:gridCol w="2883160">
                  <a:extLst>
                    <a:ext uri="{9D8B030D-6E8A-4147-A177-3AD203B41FA5}">
                      <a16:colId xmlns:a16="http://schemas.microsoft.com/office/drawing/2014/main" val="2547279344"/>
                    </a:ext>
                  </a:extLst>
                </a:gridCol>
                <a:gridCol w="5736770">
                  <a:extLst>
                    <a:ext uri="{9D8B030D-6E8A-4147-A177-3AD203B41FA5}">
                      <a16:colId xmlns:a16="http://schemas.microsoft.com/office/drawing/2014/main" val="332805733"/>
                    </a:ext>
                  </a:extLst>
                </a:gridCol>
              </a:tblGrid>
              <a:tr h="494746">
                <a:tc>
                  <a:txBody>
                    <a:bodyPr/>
                    <a:lstStyle/>
                    <a:p>
                      <a:pPr algn="ctr" rtl="0" fontAlgn="auto"/>
                      <a:r>
                        <a:rPr lang="en-US" sz="1600" b="1" i="0" dirty="0">
                          <a:solidFill>
                            <a:srgbClr val="FFFFFF"/>
                          </a:solidFill>
                          <a:effectLst/>
                          <a:latin typeface="+mn-lt"/>
                        </a:rPr>
                        <a:t>Metric​ Abbreviation</a:t>
                      </a:r>
                    </a:p>
                  </a:txBody>
                  <a:tcPr anchor="ctr"/>
                </a:tc>
                <a:tc>
                  <a:txBody>
                    <a:bodyPr/>
                    <a:lstStyle/>
                    <a:p>
                      <a:pPr algn="ctr" rtl="0" fontAlgn="base"/>
                      <a:r>
                        <a:rPr lang="en-US" sz="1600" b="1" i="0" dirty="0">
                          <a:solidFill>
                            <a:schemeClr val="accent1"/>
                          </a:solidFill>
                          <a:effectLst/>
                          <a:latin typeface="+mn-lt"/>
                        </a:rPr>
                        <a:t>Metric Name</a:t>
                      </a:r>
                    </a:p>
                  </a:txBody>
                  <a:tcPr anchor="ctr"/>
                </a:tc>
                <a:tc>
                  <a:txBody>
                    <a:bodyPr/>
                    <a:lstStyle/>
                    <a:p>
                      <a:pPr algn="ctr" rtl="0" fontAlgn="base"/>
                      <a:r>
                        <a:rPr lang="en-US" sz="1600" b="1" i="0" dirty="0">
                          <a:solidFill>
                            <a:schemeClr val="accent1"/>
                          </a:solidFill>
                          <a:effectLst/>
                          <a:latin typeface="+mn-lt"/>
                        </a:rPr>
                        <a:t>Explanation</a:t>
                      </a:r>
                    </a:p>
                  </a:txBody>
                  <a:tcPr anchor="ctr"/>
                </a:tc>
                <a:extLst>
                  <a:ext uri="{0D108BD9-81ED-4DB2-BD59-A6C34878D82A}">
                    <a16:rowId xmlns:a16="http://schemas.microsoft.com/office/drawing/2014/main" val="3441328149"/>
                  </a:ext>
                </a:extLst>
              </a:tr>
              <a:tr h="405366">
                <a:tc>
                  <a:txBody>
                    <a:bodyPr/>
                    <a:lstStyle/>
                    <a:p>
                      <a:pPr algn="ctr" rtl="0" fontAlgn="base"/>
                      <a:r>
                        <a:rPr lang="en-US" sz="1400" b="0" i="0" dirty="0">
                          <a:solidFill>
                            <a:srgbClr val="000000"/>
                          </a:solidFill>
                          <a:effectLst/>
                          <a:latin typeface="+mn-lt"/>
                        </a:rPr>
                        <a:t>LOC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Lines of Code</a:t>
                      </a:r>
                    </a:p>
                  </a:txBody>
                  <a:tcPr anchor="ctr"/>
                </a:tc>
                <a:tc>
                  <a:txBody>
                    <a:bodyPr/>
                    <a:lstStyle/>
                    <a:p>
                      <a:pPr algn="ctr" rtl="0" fontAlgn="base"/>
                      <a:r>
                        <a:rPr lang="en-US" sz="1400" b="0" i="0" dirty="0">
                          <a:solidFill>
                            <a:srgbClr val="000000"/>
                          </a:solidFill>
                          <a:effectLst/>
                          <a:latin typeface="+mn-lt"/>
                        </a:rPr>
                        <a:t>Number of lines of code</a:t>
                      </a:r>
                    </a:p>
                  </a:txBody>
                  <a:tcPr anchor="ctr"/>
                </a:tc>
                <a:extLst>
                  <a:ext uri="{0D108BD9-81ED-4DB2-BD59-A6C34878D82A}">
                    <a16:rowId xmlns:a16="http://schemas.microsoft.com/office/drawing/2014/main" val="85176313"/>
                  </a:ext>
                </a:extLst>
              </a:tr>
              <a:tr h="405366">
                <a:tc>
                  <a:txBody>
                    <a:bodyPr/>
                    <a:lstStyle/>
                    <a:p>
                      <a:pPr algn="ctr" rtl="0" fontAlgn="base"/>
                      <a:r>
                        <a:rPr lang="en-US" sz="1400" b="0" i="0" dirty="0">
                          <a:solidFill>
                            <a:srgbClr val="333F50"/>
                          </a:solidFill>
                          <a:effectLst/>
                          <a:latin typeface="+mn-lt"/>
                        </a:rPr>
                        <a:t>DAM</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Data Access Metric</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Ease and speed of accessing data from various sources and platforms</a:t>
                      </a:r>
                    </a:p>
                  </a:txBody>
                  <a:tcPr anchor="ctr"/>
                </a:tc>
                <a:extLst>
                  <a:ext uri="{0D108BD9-81ED-4DB2-BD59-A6C34878D82A}">
                    <a16:rowId xmlns:a16="http://schemas.microsoft.com/office/drawing/2014/main" val="3134841754"/>
                  </a:ext>
                </a:extLst>
              </a:tr>
              <a:tr h="394447">
                <a:tc>
                  <a:txBody>
                    <a:bodyPr/>
                    <a:lstStyle/>
                    <a:p>
                      <a:pPr algn="ctr" rtl="0" fontAlgn="base"/>
                      <a:r>
                        <a:rPr lang="en-US" sz="1400" b="0" i="0" dirty="0">
                          <a:solidFill>
                            <a:srgbClr val="333F50"/>
                          </a:solidFill>
                          <a:effectLst/>
                          <a:latin typeface="+mn-lt"/>
                        </a:rPr>
                        <a:t>MFA</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Measure of Functional Abstraction</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Measure of inherited classes</a:t>
                      </a:r>
                    </a:p>
                  </a:txBody>
                  <a:tcPr anchor="ctr"/>
                </a:tc>
                <a:extLst>
                  <a:ext uri="{0D108BD9-81ED-4DB2-BD59-A6C34878D82A}">
                    <a16:rowId xmlns:a16="http://schemas.microsoft.com/office/drawing/2014/main" val="1699990805"/>
                  </a:ext>
                </a:extLst>
              </a:tr>
              <a:tr h="358588">
                <a:tc>
                  <a:txBody>
                    <a:bodyPr/>
                    <a:lstStyle/>
                    <a:p>
                      <a:pPr algn="ctr" rtl="0" fontAlgn="base"/>
                      <a:r>
                        <a:rPr lang="en-US" sz="1400" b="0" i="0" dirty="0">
                          <a:solidFill>
                            <a:srgbClr val="333F50"/>
                          </a:solidFill>
                          <a:effectLst/>
                          <a:latin typeface="+mn-lt"/>
                        </a:rPr>
                        <a:t>CAM</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Cohesion Among Methods of Class</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Measure of relatedness of methods in a class</a:t>
                      </a:r>
                    </a:p>
                  </a:txBody>
                  <a:tcPr anchor="ctr"/>
                </a:tc>
                <a:extLst>
                  <a:ext uri="{0D108BD9-81ED-4DB2-BD59-A6C34878D82A}">
                    <a16:rowId xmlns:a16="http://schemas.microsoft.com/office/drawing/2014/main" val="3388671141"/>
                  </a:ext>
                </a:extLst>
              </a:tr>
              <a:tr h="389124">
                <a:tc>
                  <a:txBody>
                    <a:bodyPr/>
                    <a:lstStyle/>
                    <a:p>
                      <a:pPr algn="ctr" rtl="0" fontAlgn="base"/>
                      <a:r>
                        <a:rPr lang="en-US" sz="1400" b="0" i="0" dirty="0">
                          <a:solidFill>
                            <a:srgbClr val="000000"/>
                          </a:solidFill>
                          <a:effectLst/>
                          <a:latin typeface="+mn-lt"/>
                        </a:rPr>
                        <a:t>IC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Inheritance Coupling</a:t>
                      </a:r>
                    </a:p>
                  </a:txBody>
                  <a:tcPr anchor="ctr"/>
                </a:tc>
                <a:tc>
                  <a:txBody>
                    <a:bodyPr/>
                    <a:lstStyle/>
                    <a:p>
                      <a:pPr algn="ctr" rtl="0" fontAlgn="base"/>
                      <a:r>
                        <a:rPr lang="en-US" sz="1400" b="0" i="0" dirty="0">
                          <a:solidFill>
                            <a:srgbClr val="000000"/>
                          </a:solidFill>
                          <a:effectLst/>
                          <a:latin typeface="+mn-lt"/>
                        </a:rPr>
                        <a:t>Measures the coupling of classes due to inheritance</a:t>
                      </a:r>
                    </a:p>
                  </a:txBody>
                  <a:tcPr anchor="ctr"/>
                </a:tc>
                <a:extLst>
                  <a:ext uri="{0D108BD9-81ED-4DB2-BD59-A6C34878D82A}">
                    <a16:rowId xmlns:a16="http://schemas.microsoft.com/office/drawing/2014/main" val="1355345412"/>
                  </a:ext>
                </a:extLst>
              </a:tr>
              <a:tr h="389124">
                <a:tc>
                  <a:txBody>
                    <a:bodyPr/>
                    <a:lstStyle/>
                    <a:p>
                      <a:pPr algn="ctr" rtl="0" fontAlgn="base"/>
                      <a:r>
                        <a:rPr lang="en-US" sz="1400" b="0" i="0" dirty="0">
                          <a:solidFill>
                            <a:srgbClr val="000000"/>
                          </a:solidFill>
                          <a:effectLst/>
                          <a:latin typeface="+mn-lt"/>
                        </a:rPr>
                        <a:t>CBM</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Coupling Between Methods</a:t>
                      </a:r>
                    </a:p>
                  </a:txBody>
                  <a:tcPr anchor="ctr"/>
                </a:tc>
                <a:tc>
                  <a:txBody>
                    <a:bodyPr/>
                    <a:lstStyle/>
                    <a:p>
                      <a:pPr algn="ctr" rtl="0" fontAlgn="base"/>
                      <a:r>
                        <a:rPr lang="en-US" sz="1400" b="0" i="0" dirty="0">
                          <a:solidFill>
                            <a:srgbClr val="000000"/>
                          </a:solidFill>
                          <a:effectLst/>
                          <a:latin typeface="+mn-lt"/>
                        </a:rPr>
                        <a:t>Measures how coupled methods are within a class</a:t>
                      </a:r>
                    </a:p>
                  </a:txBody>
                  <a:tcPr anchor="ctr"/>
                </a:tc>
                <a:extLst>
                  <a:ext uri="{0D108BD9-81ED-4DB2-BD59-A6C34878D82A}">
                    <a16:rowId xmlns:a16="http://schemas.microsoft.com/office/drawing/2014/main" val="655299247"/>
                  </a:ext>
                </a:extLst>
              </a:tr>
              <a:tr h="389124">
                <a:tc>
                  <a:txBody>
                    <a:bodyPr/>
                    <a:lstStyle/>
                    <a:p>
                      <a:pPr algn="ctr" rtl="0" fontAlgn="base"/>
                      <a:r>
                        <a:rPr lang="en-US" sz="1400" b="0" i="0" dirty="0">
                          <a:solidFill>
                            <a:srgbClr val="000000"/>
                          </a:solidFill>
                          <a:effectLst/>
                          <a:latin typeface="+mn-lt"/>
                        </a:rPr>
                        <a:t>AMC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Average Method Complexity</a:t>
                      </a:r>
                    </a:p>
                  </a:txBody>
                  <a:tcPr anchor="ctr"/>
                </a:tc>
                <a:tc>
                  <a:txBody>
                    <a:bodyPr/>
                    <a:lstStyle/>
                    <a:p>
                      <a:pPr algn="ctr" rtl="0" fontAlgn="base"/>
                      <a:r>
                        <a:rPr lang="en-US" sz="1400" b="0" i="0" dirty="0">
                          <a:solidFill>
                            <a:srgbClr val="000000"/>
                          </a:solidFill>
                          <a:effectLst/>
                          <a:latin typeface="+mn-lt"/>
                        </a:rPr>
                        <a:t>Average rating of how complex methods are</a:t>
                      </a:r>
                    </a:p>
                  </a:txBody>
                  <a:tcPr anchor="ctr"/>
                </a:tc>
                <a:extLst>
                  <a:ext uri="{0D108BD9-81ED-4DB2-BD59-A6C34878D82A}">
                    <a16:rowId xmlns:a16="http://schemas.microsoft.com/office/drawing/2014/main" val="2196941642"/>
                  </a:ext>
                </a:extLst>
              </a:tr>
              <a:tr h="389124">
                <a:tc>
                  <a:txBody>
                    <a:bodyPr/>
                    <a:lstStyle/>
                    <a:p>
                      <a:pPr algn="ctr" rtl="0" fontAlgn="base"/>
                      <a:r>
                        <a:rPr lang="en-US" sz="1400" b="0" i="0" dirty="0">
                          <a:solidFill>
                            <a:srgbClr val="000000"/>
                          </a:solidFill>
                          <a:effectLst/>
                          <a:latin typeface="+mn-lt"/>
                        </a:rPr>
                        <a:t>MAX_CC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Maximum Cyclomatic Complexity</a:t>
                      </a:r>
                    </a:p>
                  </a:txBody>
                  <a:tcPr anchor="ctr"/>
                </a:tc>
                <a:tc>
                  <a:txBody>
                    <a:bodyPr/>
                    <a:lstStyle/>
                    <a:p>
                      <a:pPr algn="ctr" rtl="0" fontAlgn="base"/>
                      <a:r>
                        <a:rPr lang="en-US" sz="1400" b="0" i="0" dirty="0">
                          <a:solidFill>
                            <a:srgbClr val="000000"/>
                          </a:solidFill>
                          <a:effectLst/>
                          <a:latin typeface="+mn-lt"/>
                        </a:rPr>
                        <a:t>Maximum measure of stability and level of confidence in a program</a:t>
                      </a:r>
                    </a:p>
                  </a:txBody>
                  <a:tcPr anchor="ctr"/>
                </a:tc>
                <a:extLst>
                  <a:ext uri="{0D108BD9-81ED-4DB2-BD59-A6C34878D82A}">
                    <a16:rowId xmlns:a16="http://schemas.microsoft.com/office/drawing/2014/main" val="3563230007"/>
                  </a:ext>
                </a:extLst>
              </a:tr>
              <a:tr h="389124">
                <a:tc>
                  <a:txBody>
                    <a:bodyPr/>
                    <a:lstStyle/>
                    <a:p>
                      <a:pPr algn="ctr" rtl="0" fontAlgn="base"/>
                      <a:r>
                        <a:rPr lang="en-US" sz="1400" b="0" i="0" dirty="0">
                          <a:solidFill>
                            <a:srgbClr val="000000"/>
                          </a:solidFill>
                          <a:effectLst/>
                          <a:latin typeface="+mn-lt"/>
                        </a:rPr>
                        <a:t>AVG_CC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Average Cyclomatic Complexity</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Average measure of stability and level of confidence in a program</a:t>
                      </a:r>
                    </a:p>
                  </a:txBody>
                  <a:tcPr anchor="ctr"/>
                </a:tc>
                <a:extLst>
                  <a:ext uri="{0D108BD9-81ED-4DB2-BD59-A6C34878D82A}">
                    <a16:rowId xmlns:a16="http://schemas.microsoft.com/office/drawing/2014/main" val="2235009640"/>
                  </a:ext>
                </a:extLst>
              </a:tr>
              <a:tr h="389124">
                <a:tc>
                  <a:txBody>
                    <a:bodyPr/>
                    <a:lstStyle/>
                    <a:p>
                      <a:pPr algn="ctr" rtl="0" fontAlgn="base"/>
                      <a:r>
                        <a:rPr lang="en-US" sz="1400" b="0" i="0" dirty="0">
                          <a:solidFill>
                            <a:srgbClr val="000000"/>
                          </a:solidFill>
                          <a:effectLst/>
                          <a:latin typeface="+mn-lt"/>
                        </a:rPr>
                        <a:t>BUG</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Number of bugs</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Number of bugs in the code</a:t>
                      </a:r>
                    </a:p>
                  </a:txBody>
                  <a:tcPr anchor="ctr"/>
                </a:tc>
                <a:extLst>
                  <a:ext uri="{0D108BD9-81ED-4DB2-BD59-A6C34878D82A}">
                    <a16:rowId xmlns:a16="http://schemas.microsoft.com/office/drawing/2014/main" val="1060609682"/>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2" name="Footer Placeholder 3">
            <a:extLst>
              <a:ext uri="{FF2B5EF4-FFF2-40B4-BE49-F238E27FC236}">
                <a16:creationId xmlns:a16="http://schemas.microsoft.com/office/drawing/2014/main" id="{A0A10F4E-64CE-6148-EC8D-F3AEE186B0F0}"/>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360885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OPENAI Details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2" name="Footer Placeholder 3">
            <a:extLst>
              <a:ext uri="{FF2B5EF4-FFF2-40B4-BE49-F238E27FC236}">
                <a16:creationId xmlns:a16="http://schemas.microsoft.com/office/drawing/2014/main" id="{5805562A-34DE-4002-8EF1-F3BC6CE9AD35}"/>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4" name="TextBox 3">
            <a:extLst>
              <a:ext uri="{FF2B5EF4-FFF2-40B4-BE49-F238E27FC236}">
                <a16:creationId xmlns:a16="http://schemas.microsoft.com/office/drawing/2014/main" id="{79AE06C0-1568-71B7-8E4C-FDC50EC635CA}"/>
              </a:ext>
            </a:extLst>
          </p:cNvPr>
          <p:cNvSpPr txBox="1"/>
          <p:nvPr/>
        </p:nvSpPr>
        <p:spPr>
          <a:xfrm>
            <a:off x="1389528" y="1690688"/>
            <a:ext cx="937708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Model used is gpt-3.5-turbo</a:t>
            </a:r>
          </a:p>
          <a:p>
            <a:pPr marL="285750" indent="-285750">
              <a:buFont typeface="Arial" panose="020B0604020202020204" pitchFamily="34" charset="0"/>
              <a:buChar char="•"/>
            </a:pPr>
            <a:r>
              <a:rPr lang="en-US" dirty="0"/>
              <a:t>In our Give OpenAI the same data that we used to train the model, and specify that we want to predict the number of</a:t>
            </a:r>
            <a:br>
              <a:rPr lang="en-US" dirty="0"/>
            </a:br>
            <a:r>
              <a:rPr lang="en-US" dirty="0"/>
              <a:t>bugs given the training data set</a:t>
            </a:r>
          </a:p>
          <a:p>
            <a:pPr marL="285750" indent="-285750">
              <a:buFont typeface="Arial" panose="020B0604020202020204" pitchFamily="34" charset="0"/>
              <a:buChar char="•"/>
            </a:pPr>
            <a:r>
              <a:rPr lang="en-US" dirty="0"/>
              <a:t>Specify that </a:t>
            </a:r>
            <a:r>
              <a:rPr lang="en-US" dirty="0" err="1"/>
              <a:t>RandomForestRegressor</a:t>
            </a:r>
            <a:r>
              <a:rPr lang="en-US" dirty="0"/>
              <a:t> should be used to train the model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140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Experiment</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
        <p:nvSpPr>
          <p:cNvPr id="4" name="Footer Placeholder 3">
            <a:extLst>
              <a:ext uri="{FF2B5EF4-FFF2-40B4-BE49-F238E27FC236}">
                <a16:creationId xmlns:a16="http://schemas.microsoft.com/office/drawing/2014/main" id="{8DDA6E49-C676-2003-91E4-0810942D943D}"/>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Discussion</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25367953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2" name="Footer Placeholder 3">
            <a:extLst>
              <a:ext uri="{FF2B5EF4-FFF2-40B4-BE49-F238E27FC236}">
                <a16:creationId xmlns:a16="http://schemas.microsoft.com/office/drawing/2014/main" id="{5805562A-34DE-4002-8EF1-F3BC6CE9AD35}"/>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4" name="TextBox 3">
            <a:extLst>
              <a:ext uri="{FF2B5EF4-FFF2-40B4-BE49-F238E27FC236}">
                <a16:creationId xmlns:a16="http://schemas.microsoft.com/office/drawing/2014/main" id="{79AE06C0-1568-71B7-8E4C-FDC50EC635CA}"/>
              </a:ext>
            </a:extLst>
          </p:cNvPr>
          <p:cNvSpPr txBox="1"/>
          <p:nvPr/>
        </p:nvSpPr>
        <p:spPr>
          <a:xfrm>
            <a:off x="1524000" y="1690688"/>
            <a:ext cx="92964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With the small samples and small number of experiments, OpenAI predicts the number of bug with better than our trained model</a:t>
            </a:r>
          </a:p>
          <a:p>
            <a:pPr marL="285750" indent="-285750">
              <a:buFont typeface="Arial" panose="020B0604020202020204" pitchFamily="34" charset="0"/>
              <a:buChar char="•"/>
            </a:pPr>
            <a:r>
              <a:rPr lang="en-US" dirty="0"/>
              <a:t>Limitation is largely due to the API token limit, which limits the amount of data our model can be trained on since we give the same data to our model and OpenAI</a:t>
            </a:r>
          </a:p>
          <a:p>
            <a:pPr marL="285750" indent="-285750">
              <a:buFont typeface="Arial" panose="020B0604020202020204" pitchFamily="34" charset="0"/>
              <a:buChar char="•"/>
            </a:pPr>
            <a:r>
              <a:rPr lang="en-US" dirty="0"/>
              <a:t>Thus, it seems OpenAI can predict the number of software defects better when there is only a small sample size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{FC2A7FAE-B986-42C1-9FA5-C1181D24F5A1}tf67328976_win32</Template>
  <TotalTime>680</TotalTime>
  <Words>918</Words>
  <Application>Microsoft Office PowerPoint</Application>
  <PresentationFormat>Widescreen</PresentationFormat>
  <Paragraphs>138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Tenorite</vt:lpstr>
      <vt:lpstr>Times New Roman</vt:lpstr>
      <vt:lpstr>Office Theme</vt:lpstr>
      <vt:lpstr>The Use of Generative AI (OpenAI AI) to generate time-series forecasts and estimates for defect detection</vt:lpstr>
      <vt:lpstr>AGENDA</vt:lpstr>
      <vt:lpstr>OBJECTIVE</vt:lpstr>
      <vt:lpstr>Model details</vt:lpstr>
      <vt:lpstr>SOFTWARE METRICS in training data</vt:lpstr>
      <vt:lpstr>SOFTWARE METRICS IN training data</vt:lpstr>
      <vt:lpstr>OPENAI Details</vt:lpstr>
      <vt:lpstr>Experiment</vt:lpstr>
      <vt:lpstr>Discussion</vt:lpstr>
      <vt:lpstr>FUTURE Expansion</vt:lpstr>
      <vt:lpstr>SUMMARY</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Megan Tan</dc:creator>
  <cp:lastModifiedBy>Megan Tan</cp:lastModifiedBy>
  <cp:revision>5</cp:revision>
  <dcterms:created xsi:type="dcterms:W3CDTF">2023-11-26T23:54:30Z</dcterms:created>
  <dcterms:modified xsi:type="dcterms:W3CDTF">2023-11-28T09:56:34Z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