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3" r:id="rId8"/>
    <p:sldId id="269" r:id="rId9"/>
    <p:sldId id="272" r:id="rId10"/>
    <p:sldId id="277" r:id="rId11"/>
    <p:sldId id="265" r:id="rId12"/>
    <p:sldId id="270" r:id="rId13"/>
    <p:sldId id="276" r:id="rId14"/>
    <p:sldId id="26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Data Collection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Metrics and number of bugs from PROMISE Dataset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Limitation: Metrics contain OOP metrics, so prediction can only be done for OOP projects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 Preprocessing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For OpenAI, Subset of data is taken due to API Token Limit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Data is standardized with </a:t>
          </a:r>
          <a:r>
            <a:rPr lang="en-US" sz="1400" spc="50" baseline="0" dirty="0" err="1">
              <a:latin typeface="+mn-lt"/>
            </a:rPr>
            <a:t>StandardScalar</a:t>
          </a: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Model Training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RandomForestRegressor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 squared = 1.00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Model Metrics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Using Different Data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Training with different data (metrics), and allowing users to choose what metrics they want to use for defect prediction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Metric Generation Based on Repo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Automate metric generation into the tool, so users can just link a repository to get an estimated number of defects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Detect defects for other phases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Users can submit a project outline, and get estimated number of defects for each phase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Get better results from OpenAI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Fine Tuning OpenAI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4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4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438" y="44761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Data Collection</a:t>
          </a:r>
        </a:p>
      </dsp:txBody>
      <dsp:txXfrm>
        <a:off x="7438" y="447612"/>
        <a:ext cx="2544259" cy="763277"/>
      </dsp:txXfrm>
    </dsp:sp>
    <dsp:sp modelId="{22359DD7-1BFB-4900-BAE6-6084F2F57988}">
      <dsp:nvSpPr>
        <dsp:cNvPr id="0" name=""/>
        <dsp:cNvSpPr/>
      </dsp:nvSpPr>
      <dsp:spPr>
        <a:xfrm>
          <a:off x="7438" y="1210890"/>
          <a:ext cx="2544259" cy="2086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Metrics and number of bugs from PROMISE Dataset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Limitation: Metrics contain OOP metrics, so prediction can only be done for OOP projects</a:t>
          </a:r>
        </a:p>
      </dsp:txBody>
      <dsp:txXfrm>
        <a:off x="7438" y="1210890"/>
        <a:ext cx="2544259" cy="2086410"/>
      </dsp:txXfrm>
    </dsp:sp>
    <dsp:sp modelId="{C4F84DEA-2002-4D32-8E80-70EEE05E345A}">
      <dsp:nvSpPr>
        <dsp:cNvPr id="0" name=""/>
        <dsp:cNvSpPr/>
      </dsp:nvSpPr>
      <dsp:spPr>
        <a:xfrm>
          <a:off x="2659592" y="44761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 Preprocessing</a:t>
          </a:r>
        </a:p>
      </dsp:txBody>
      <dsp:txXfrm>
        <a:off x="2659592" y="447612"/>
        <a:ext cx="2544259" cy="763277"/>
      </dsp:txXfrm>
    </dsp:sp>
    <dsp:sp modelId="{4FEB85EB-D046-4CDB-8A62-BBCE260C4490}">
      <dsp:nvSpPr>
        <dsp:cNvPr id="0" name=""/>
        <dsp:cNvSpPr/>
      </dsp:nvSpPr>
      <dsp:spPr>
        <a:xfrm>
          <a:off x="2659592" y="1210890"/>
          <a:ext cx="2544259" cy="2086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For OpenAI, Subset of data is taken due to API Token Limit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Data is standardized with </a:t>
          </a:r>
          <a:r>
            <a:rPr lang="en-US" sz="1400" kern="1200" spc="50" baseline="0" dirty="0" err="1">
              <a:latin typeface="+mn-lt"/>
            </a:rPr>
            <a:t>StandardScalar</a:t>
          </a:r>
          <a:endParaRPr lang="en-US" sz="1400" kern="1200" spc="50" baseline="0" dirty="0">
            <a:latin typeface="+mn-lt"/>
          </a:endParaRPr>
        </a:p>
      </dsp:txBody>
      <dsp:txXfrm>
        <a:off x="2659592" y="1210890"/>
        <a:ext cx="2544259" cy="2086410"/>
      </dsp:txXfrm>
    </dsp:sp>
    <dsp:sp modelId="{49B7F8FA-D256-41EF-9327-52A3551D9A60}">
      <dsp:nvSpPr>
        <dsp:cNvPr id="0" name=""/>
        <dsp:cNvSpPr/>
      </dsp:nvSpPr>
      <dsp:spPr>
        <a:xfrm>
          <a:off x="5311747" y="44761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Model Training</a:t>
          </a:r>
        </a:p>
      </dsp:txBody>
      <dsp:txXfrm>
        <a:off x="5311747" y="447612"/>
        <a:ext cx="2544259" cy="763277"/>
      </dsp:txXfrm>
    </dsp:sp>
    <dsp:sp modelId="{6B5FE59C-B471-448A-AA7A-B526DCC4D4CA}">
      <dsp:nvSpPr>
        <dsp:cNvPr id="0" name=""/>
        <dsp:cNvSpPr/>
      </dsp:nvSpPr>
      <dsp:spPr>
        <a:xfrm>
          <a:off x="5311747" y="1210890"/>
          <a:ext cx="2544259" cy="2086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RandomForestRegressor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5311747" y="1210890"/>
        <a:ext cx="2544259" cy="2086410"/>
      </dsp:txXfrm>
    </dsp:sp>
    <dsp:sp modelId="{4132ECB1-6BEF-4935-AFA3-B2EAA48FDE7E}">
      <dsp:nvSpPr>
        <dsp:cNvPr id="0" name=""/>
        <dsp:cNvSpPr/>
      </dsp:nvSpPr>
      <dsp:spPr>
        <a:xfrm>
          <a:off x="7963901" y="447612"/>
          <a:ext cx="2544259" cy="763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Model Metrics</a:t>
          </a:r>
        </a:p>
      </dsp:txBody>
      <dsp:txXfrm>
        <a:off x="7963901" y="447612"/>
        <a:ext cx="2544259" cy="763277"/>
      </dsp:txXfrm>
    </dsp:sp>
    <dsp:sp modelId="{C42A8BDE-B838-475D-AFDE-17B60D744AB6}">
      <dsp:nvSpPr>
        <dsp:cNvPr id="0" name=""/>
        <dsp:cNvSpPr/>
      </dsp:nvSpPr>
      <dsp:spPr>
        <a:xfrm>
          <a:off x="7963901" y="1210890"/>
          <a:ext cx="2544259" cy="2086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 squared = 1.00</a:t>
          </a:r>
        </a:p>
      </dsp:txBody>
      <dsp:txXfrm>
        <a:off x="7963901" y="1210890"/>
        <a:ext cx="2544259" cy="2086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2565" y="586706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Using Different Data</a:t>
          </a:r>
        </a:p>
      </dsp:txBody>
      <dsp:txXfrm>
        <a:off x="12565" y="586706"/>
        <a:ext cx="2541775" cy="762532"/>
      </dsp:txXfrm>
    </dsp:sp>
    <dsp:sp modelId="{22359DD7-1BFB-4900-BAE6-6084F2F57988}">
      <dsp:nvSpPr>
        <dsp:cNvPr id="0" name=""/>
        <dsp:cNvSpPr/>
      </dsp:nvSpPr>
      <dsp:spPr>
        <a:xfrm>
          <a:off x="12565" y="1349238"/>
          <a:ext cx="2541775" cy="1808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Training with different data (metrics), and allowing users to choose what metrics they want to use for defect prediction</a:t>
          </a:r>
        </a:p>
      </dsp:txBody>
      <dsp:txXfrm>
        <a:off x="12565" y="1349238"/>
        <a:ext cx="2541775" cy="1808968"/>
      </dsp:txXfrm>
    </dsp:sp>
    <dsp:sp modelId="{C4F84DEA-2002-4D32-8E80-70EEE05E345A}">
      <dsp:nvSpPr>
        <dsp:cNvPr id="0" name=""/>
        <dsp:cNvSpPr/>
      </dsp:nvSpPr>
      <dsp:spPr>
        <a:xfrm>
          <a:off x="2662130" y="586706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Metric Generation Based on Repo</a:t>
          </a:r>
        </a:p>
      </dsp:txBody>
      <dsp:txXfrm>
        <a:off x="2662130" y="586706"/>
        <a:ext cx="2541775" cy="762532"/>
      </dsp:txXfrm>
    </dsp:sp>
    <dsp:sp modelId="{4FEB85EB-D046-4CDB-8A62-BBCE260C4490}">
      <dsp:nvSpPr>
        <dsp:cNvPr id="0" name=""/>
        <dsp:cNvSpPr/>
      </dsp:nvSpPr>
      <dsp:spPr>
        <a:xfrm>
          <a:off x="2662130" y="1349238"/>
          <a:ext cx="2541775" cy="1808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Automate metric generation into the tool, so users can just link a repository to get an estimated number of defects</a:t>
          </a:r>
        </a:p>
      </dsp:txBody>
      <dsp:txXfrm>
        <a:off x="2662130" y="1349238"/>
        <a:ext cx="2541775" cy="1808968"/>
      </dsp:txXfrm>
    </dsp:sp>
    <dsp:sp modelId="{49B7F8FA-D256-41EF-9327-52A3551D9A60}">
      <dsp:nvSpPr>
        <dsp:cNvPr id="0" name=""/>
        <dsp:cNvSpPr/>
      </dsp:nvSpPr>
      <dsp:spPr>
        <a:xfrm>
          <a:off x="5311694" y="586706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Detect defects for other phases</a:t>
          </a:r>
        </a:p>
      </dsp:txBody>
      <dsp:txXfrm>
        <a:off x="5311694" y="586706"/>
        <a:ext cx="2541775" cy="762532"/>
      </dsp:txXfrm>
    </dsp:sp>
    <dsp:sp modelId="{6B5FE59C-B471-448A-AA7A-B526DCC4D4CA}">
      <dsp:nvSpPr>
        <dsp:cNvPr id="0" name=""/>
        <dsp:cNvSpPr/>
      </dsp:nvSpPr>
      <dsp:spPr>
        <a:xfrm>
          <a:off x="5311694" y="1349238"/>
          <a:ext cx="2541775" cy="1808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Users can submit a project outline, and get estimated number of defects for each phase</a:t>
          </a:r>
        </a:p>
      </dsp:txBody>
      <dsp:txXfrm>
        <a:off x="5311694" y="1349238"/>
        <a:ext cx="2541775" cy="1808968"/>
      </dsp:txXfrm>
    </dsp:sp>
    <dsp:sp modelId="{4132ECB1-6BEF-4935-AFA3-B2EAA48FDE7E}">
      <dsp:nvSpPr>
        <dsp:cNvPr id="0" name=""/>
        <dsp:cNvSpPr/>
      </dsp:nvSpPr>
      <dsp:spPr>
        <a:xfrm>
          <a:off x="7961258" y="586706"/>
          <a:ext cx="2541775" cy="762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Fine Tuning OpenAI</a:t>
          </a:r>
        </a:p>
      </dsp:txBody>
      <dsp:txXfrm>
        <a:off x="7961258" y="586706"/>
        <a:ext cx="2541775" cy="762532"/>
      </dsp:txXfrm>
    </dsp:sp>
    <dsp:sp modelId="{C42A8BDE-B838-475D-AFDE-17B60D744AB6}">
      <dsp:nvSpPr>
        <dsp:cNvPr id="0" name=""/>
        <dsp:cNvSpPr/>
      </dsp:nvSpPr>
      <dsp:spPr>
        <a:xfrm>
          <a:off x="7961258" y="1349238"/>
          <a:ext cx="2541775" cy="18089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Get better results from OpenAI</a:t>
          </a:r>
        </a:p>
      </dsp:txBody>
      <dsp:txXfrm>
        <a:off x="7961258" y="1349238"/>
        <a:ext cx="2541775" cy="1808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romise.site.uottawa.ca/SERepository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1771" y="4434840"/>
            <a:ext cx="3716040" cy="1122202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1771" y="5515717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Megan Tan, Eric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FUTURE Expansion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6572150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805562A-34DE-4002-8EF1-F3BC6CE9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95960-90E8-465D-B6E2-CCE8DA4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A9BAC-2435-7B4A-87AC-C7A045D57B67}"/>
              </a:ext>
            </a:extLst>
          </p:cNvPr>
          <p:cNvSpPr txBox="1"/>
          <p:nvPr/>
        </p:nvSpPr>
        <p:spPr>
          <a:xfrm>
            <a:off x="5354385" y="3059668"/>
            <a:ext cx="599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OpenAI performs well in predicting the number of software defects in our given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uses can be done for OpenAI to assist in defect prediction in other scenarios 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26367" y="2217740"/>
            <a:ext cx="9922529" cy="36147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Sayyad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Shirabad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, J. and Menzies, T.J. (2005) The PROMISE Repository of Software Engineering Databases. School of Information Technology and Engineering, University of Ottawa, Canada . Available: 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2"/>
              </a:rPr>
              <a:t>http://promise.site.uottawa.ca/SERepository</a:t>
            </a:r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Tunnell</a:t>
            </a:r>
            <a:r>
              <a:rPr lang="en-US" dirty="0"/>
              <a:t>, James W., "Using Time Series Models for Defect Prediction in Software Release Planning" (2015). All Master's Theses. 144.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A6606FDE-09F6-A37D-2B43-4652B2A6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1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502780"/>
            <a:ext cx="2895600" cy="34688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Data Metrics</a:t>
            </a:r>
          </a:p>
          <a:p>
            <a:r>
              <a:rPr lang="en-US" dirty="0"/>
              <a:t>Experiment 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Future Expansion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To gauge how good generative AI is at estimating the amount of defects given software metrics by comparing OpenAI’s responses to a trained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9786F-5349-5F16-9FBC-81EF67FF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details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497963373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2487855-E03A-D38A-45C0-A8CA9EF7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SOFTWARE METRICS in training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586131533"/>
              </p:ext>
            </p:extLst>
          </p:nvPr>
        </p:nvGraphicFramePr>
        <p:xfrm>
          <a:off x="730622" y="1556217"/>
          <a:ext cx="10764690" cy="43733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2578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771192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5980920">
                  <a:extLst>
                    <a:ext uri="{9D8B030D-6E8A-4147-A177-3AD203B41FA5}">
                      <a16:colId xmlns:a16="http://schemas.microsoft.com/office/drawing/2014/main" val="2400164555"/>
                    </a:ext>
                  </a:extLst>
                </a:gridCol>
              </a:tblGrid>
              <a:tr h="49474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Metric​ Abbreviation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Metric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40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WMC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Weighted Methods per Class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 of complexity of the methods in 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38548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DIT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Depth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 of Inheritance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Inheritance levels from the object hierarchy top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39444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NOC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Number of Children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immediate subclasses subordinated to 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CBO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Coupling Between Object classes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interdependent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Response For a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unique method calls within 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45412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LCOM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Lack of Cohesion in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of how well methods of a class are related to each 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299247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Afferent Coupling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dependent classes of this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941642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Efferent Couplings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classes this class is dependent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230007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Public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methods that can be accessed by other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009640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LCOM3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Lack of Cohesion in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Another formula for measuring lack of cohesion in 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379637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F1C7B41-FA01-C260-F828-B9584EBF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SOFTWARE METRICS IN training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77001638"/>
              </p:ext>
            </p:extLst>
          </p:nvPr>
        </p:nvGraphicFramePr>
        <p:xfrm>
          <a:off x="730622" y="1556217"/>
          <a:ext cx="10623177" cy="43932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3247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88316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5736770">
                  <a:extLst>
                    <a:ext uri="{9D8B030D-6E8A-4147-A177-3AD203B41FA5}">
                      <a16:colId xmlns:a16="http://schemas.microsoft.com/office/drawing/2014/main" val="332805733"/>
                    </a:ext>
                  </a:extLst>
                </a:gridCol>
              </a:tblGrid>
              <a:tr h="49474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Metric​ Abbreviation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Metric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40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Lines of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lines of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76313"/>
                  </a:ext>
                </a:extLst>
              </a:tr>
              <a:tr h="40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DAM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Data Access Metric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Ease and speed of accessing data from various sources and platforms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39444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MFA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Measure of Functional Abstraction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of inherited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CAM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Cohesion Among Methods of Class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of relatedness of methods in 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Inheritance Coupling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Measures the coupling of classes due to inheritance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45412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CBM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Coupling Between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Measures how coupled methods are within 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299247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Method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rating of how complex methods 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941642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MAX_CC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Maximum measure of stability and level of confidence in a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230007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AVG_CC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measure of stability and level of confidence in a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009640"/>
                  </a:ext>
                </a:extLst>
              </a:tr>
              <a:tr h="38912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bugs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bugs in the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609682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0A10F4E-64CE-6148-EC8D-F3AEE186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OPENAI Details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805562A-34DE-4002-8EF1-F3BC6CE9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06C0-1568-71B7-8E4C-FDC50EC635CA}"/>
              </a:ext>
            </a:extLst>
          </p:cNvPr>
          <p:cNvSpPr txBox="1"/>
          <p:nvPr/>
        </p:nvSpPr>
        <p:spPr>
          <a:xfrm>
            <a:off x="1389528" y="1690688"/>
            <a:ext cx="9377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used is gpt-3.5-turbo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Give OpenAI the same data that we used to train the model, and specify that we want to predict the number of</a:t>
            </a:r>
            <a:br>
              <a:rPr lang="en-US" dirty="0"/>
            </a:br>
            <a:r>
              <a:rPr lang="en-US" dirty="0"/>
              <a:t>bugs given the training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Specify that </a:t>
            </a:r>
            <a:r>
              <a:rPr lang="en-US" dirty="0" err="1"/>
              <a:t>RandomForestRegressor</a:t>
            </a:r>
            <a:r>
              <a:rPr lang="en-US" dirty="0"/>
              <a:t> should be used to train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A6E49-C676-2003-91E4-0810942D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25367953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805562A-34DE-4002-8EF1-F3BC6CE9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13122"/>
            <a:ext cx="5635690" cy="36512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Use of Generative AI (OpenAI AI) to generate time-series forecasts and estimates for defect detection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06C0-1568-71B7-8E4C-FDC50EC635CA}"/>
              </a:ext>
            </a:extLst>
          </p:cNvPr>
          <p:cNvSpPr txBox="1"/>
          <p:nvPr/>
        </p:nvSpPr>
        <p:spPr>
          <a:xfrm>
            <a:off x="561857" y="1690688"/>
            <a:ext cx="11210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small samples, OpenAI predicts the number of bug with better than our trained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 is largely due to the API token limit, which limits the amount of data our model can be trained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{FC2A7FAE-B986-42C1-9FA5-C1181D24F5A1}tf67328976_win32</Template>
  <TotalTime>679</TotalTime>
  <Words>881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Times New Roman</vt:lpstr>
      <vt:lpstr>Office Theme</vt:lpstr>
      <vt:lpstr>The Use of Generative AI (OpenAI AI) to generate time-series forecasts and estimates for defect detection</vt:lpstr>
      <vt:lpstr>AGENDA</vt:lpstr>
      <vt:lpstr>OBJECTIVE</vt:lpstr>
      <vt:lpstr>Model details</vt:lpstr>
      <vt:lpstr>SOFTWARE METRICS in training data</vt:lpstr>
      <vt:lpstr>SOFTWARE METRICS IN training data</vt:lpstr>
      <vt:lpstr>OPENAI Details</vt:lpstr>
      <vt:lpstr>Experiment</vt:lpstr>
      <vt:lpstr>Discussion</vt:lpstr>
      <vt:lpstr>FUTURE Expansion</vt:lpstr>
      <vt:lpstr>SUMMARY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Megan Tan</dc:creator>
  <cp:lastModifiedBy>Megan Tan</cp:lastModifiedBy>
  <cp:revision>4</cp:revision>
  <dcterms:created xsi:type="dcterms:W3CDTF">2023-11-26T23:54:30Z</dcterms:created>
  <dcterms:modified xsi:type="dcterms:W3CDTF">2023-11-28T09:47:15Z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