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Comic Sans MS" panose="030F0702030302020204" pitchFamily="66" charset="0"/>
      <p:regular r:id="rId26"/>
      <p:bold r:id="rId27"/>
      <p:italic r:id="rId28"/>
      <p:boldItalic r:id="rId29"/>
    </p:embeddedFont>
    <p:embeddedFont>
      <p:font typeface="Roboto" panose="02000000000000000000"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451"/>
    <a:srgbClr val="009A46"/>
    <a:srgbClr val="4FD093"/>
    <a:srgbClr val="00A84C"/>
    <a:srgbClr val="68D69F"/>
    <a:srgbClr val="0076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9CF36CA-0C10-4357-9254-74057F20B658}">
  <a:tblStyle styleId="{B9CF36CA-0C10-4357-9254-74057F20B65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1"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E:\NETWON%20SCHOOL\SQL\project\MY%20projects\chart%20excel\ObjQ2.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NETWON%20SCHOOL\SQL\project\MY%20projects\chart%20excel\ObjQ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NETWON%20SCHOOL\SQL\project\MY%20projects\chart%20excel\ObjQ2.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NETWON%20SCHOOL\SQL\project\MY%20projects\chart%20excel\ObjQ8.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NETWON%20SCHOOL\SQL\project\MY%20projects\chart%20excel\subQ6.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sz="1400" dirty="0">
                <a:solidFill>
                  <a:schemeClr val="bg1"/>
                </a:solidFill>
              </a:rPr>
              <a:t>Comment</a:t>
            </a:r>
            <a:r>
              <a:rPr lang="en-US" sz="1400" baseline="0" dirty="0">
                <a:solidFill>
                  <a:schemeClr val="bg1"/>
                </a:solidFill>
              </a:rPr>
              <a:t>s Count VS User Count</a:t>
            </a:r>
            <a:endParaRPr lang="en-US" sz="1400" dirty="0">
              <a:solidFill>
                <a:schemeClr val="bg1"/>
              </a:solidFill>
            </a:endParaRPr>
          </a:p>
        </c:rich>
      </c:tx>
      <c:layout>
        <c:manualLayout>
          <c:xMode val="edge"/>
          <c:yMode val="edge"/>
          <c:x val="0.16801574803149608"/>
          <c:y val="3.2085561497326207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Sheet1!$E$3</c:f>
              <c:strCache>
                <c:ptCount val="1"/>
                <c:pt idx="0">
                  <c:v>No of Users</c:v>
                </c:pt>
              </c:strCache>
            </c:strRef>
          </c:tx>
          <c:spPr>
            <a:gradFill rotWithShape="1">
              <a:gsLst>
                <a:gs pos="64000">
                  <a:srgbClr val="00B451"/>
                </a:gs>
                <a:gs pos="10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spPr>
              <a:noFill/>
              <a:ln>
                <a:noFill/>
              </a:ln>
              <a:effectLst/>
            </c:spPr>
            <c:txPr>
              <a:bodyPr rot="0" spcFirstLastPara="1" vertOverflow="ellipsis" vert="horz" wrap="square" lIns="38100" tIns="19050" rIns="38100" bIns="19050" anchor="t"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Sheet1!$D$4:$D$10</c:f>
              <c:strCache>
                <c:ptCount val="7"/>
                <c:pt idx="0">
                  <c:v>&lt;1</c:v>
                </c:pt>
                <c:pt idx="1">
                  <c:v>41-50</c:v>
                </c:pt>
                <c:pt idx="2">
                  <c:v>51-60</c:v>
                </c:pt>
                <c:pt idx="3">
                  <c:v>61-70</c:v>
                </c:pt>
                <c:pt idx="4">
                  <c:v>71-80</c:v>
                </c:pt>
                <c:pt idx="5">
                  <c:v>81-90</c:v>
                </c:pt>
                <c:pt idx="6">
                  <c:v>251-260</c:v>
                </c:pt>
              </c:strCache>
            </c:strRef>
          </c:cat>
          <c:val>
            <c:numRef>
              <c:f>Sheet1!$E$4:$E$10</c:f>
              <c:numCache>
                <c:formatCode>General</c:formatCode>
                <c:ptCount val="7"/>
                <c:pt idx="0">
                  <c:v>23</c:v>
                </c:pt>
                <c:pt idx="1">
                  <c:v>1</c:v>
                </c:pt>
                <c:pt idx="2">
                  <c:v>18</c:v>
                </c:pt>
                <c:pt idx="3">
                  <c:v>36</c:v>
                </c:pt>
                <c:pt idx="4">
                  <c:v>8</c:v>
                </c:pt>
                <c:pt idx="5">
                  <c:v>1</c:v>
                </c:pt>
                <c:pt idx="6">
                  <c:v>13</c:v>
                </c:pt>
              </c:numCache>
            </c:numRef>
          </c:val>
          <c:extLst>
            <c:ext xmlns:c16="http://schemas.microsoft.com/office/drawing/2014/chart" uri="{C3380CC4-5D6E-409C-BE32-E72D297353CC}">
              <c16:uniqueId val="{00000000-14EF-4AE5-B755-998CE674210B}"/>
            </c:ext>
          </c:extLst>
        </c:ser>
        <c:dLbls>
          <c:showLegendKey val="0"/>
          <c:showVal val="0"/>
          <c:showCatName val="0"/>
          <c:showSerName val="0"/>
          <c:showPercent val="0"/>
          <c:showBubbleSize val="0"/>
        </c:dLbls>
        <c:gapWidth val="170"/>
        <c:gapDepth val="384"/>
        <c:shape val="box"/>
        <c:axId val="1822371983"/>
        <c:axId val="1822372463"/>
        <c:axId val="0"/>
      </c:bar3DChart>
      <c:catAx>
        <c:axId val="1822371983"/>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r>
                  <a:rPr lang="en-IN">
                    <a:solidFill>
                      <a:schemeClr val="bg1"/>
                    </a:solidFill>
                  </a:rPr>
                  <a:t>Total Comments</a:t>
                </a:r>
              </a:p>
            </c:rich>
          </c:tx>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22372463"/>
        <c:crosses val="autoZero"/>
        <c:auto val="1"/>
        <c:lblAlgn val="ctr"/>
        <c:lblOffset val="100"/>
        <c:noMultiLvlLbl val="0"/>
      </c:catAx>
      <c:valAx>
        <c:axId val="182237246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bg1"/>
                    </a:solidFill>
                    <a:latin typeface="+mn-lt"/>
                    <a:ea typeface="+mn-ea"/>
                    <a:cs typeface="+mn-cs"/>
                  </a:defRPr>
                </a:pPr>
                <a:r>
                  <a:rPr lang="en-IN">
                    <a:solidFill>
                      <a:schemeClr val="bg1"/>
                    </a:solidFill>
                  </a:rPr>
                  <a:t>No of Users</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223719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r>
              <a:rPr lang="en-US" sz="1800">
                <a:solidFill>
                  <a:schemeClr val="bg1"/>
                </a:solidFill>
              </a:rPr>
              <a:t>Postwise User count</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bg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Sheet1!$E$3</c:f>
              <c:strCache>
                <c:ptCount val="1"/>
                <c:pt idx="0">
                  <c:v>User Count</c:v>
                </c:pt>
              </c:strCache>
            </c:strRef>
          </c:tx>
          <c:spPr>
            <a:gradFill rotWithShape="1">
              <a:gsLst>
                <a:gs pos="0">
                  <a:srgbClr val="00B451"/>
                </a:gs>
                <a:gs pos="40000">
                  <a:srgbClr val="00B451"/>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Sheet1!$D$4:$D$15</c:f>
              <c:numCache>
                <c:formatCode>General</c:formatCode>
                <c:ptCount val="12"/>
                <c:pt idx="0">
                  <c:v>0</c:v>
                </c:pt>
                <c:pt idx="1">
                  <c:v>1</c:v>
                </c:pt>
                <c:pt idx="2">
                  <c:v>2</c:v>
                </c:pt>
                <c:pt idx="3">
                  <c:v>3</c:v>
                </c:pt>
                <c:pt idx="4">
                  <c:v>4</c:v>
                </c:pt>
                <c:pt idx="5">
                  <c:v>5</c:v>
                </c:pt>
                <c:pt idx="6">
                  <c:v>6</c:v>
                </c:pt>
                <c:pt idx="7">
                  <c:v>8</c:v>
                </c:pt>
                <c:pt idx="8">
                  <c:v>9</c:v>
                </c:pt>
                <c:pt idx="9">
                  <c:v>10</c:v>
                </c:pt>
                <c:pt idx="10">
                  <c:v>11</c:v>
                </c:pt>
                <c:pt idx="11">
                  <c:v>12</c:v>
                </c:pt>
              </c:numCache>
            </c:numRef>
          </c:cat>
          <c:val>
            <c:numRef>
              <c:f>Sheet1!$E$4:$E$15</c:f>
              <c:numCache>
                <c:formatCode>General</c:formatCode>
                <c:ptCount val="12"/>
                <c:pt idx="0">
                  <c:v>26</c:v>
                </c:pt>
                <c:pt idx="1">
                  <c:v>18</c:v>
                </c:pt>
                <c:pt idx="2">
                  <c:v>13</c:v>
                </c:pt>
                <c:pt idx="3">
                  <c:v>9</c:v>
                </c:pt>
                <c:pt idx="4">
                  <c:v>13</c:v>
                </c:pt>
                <c:pt idx="5">
                  <c:v>14</c:v>
                </c:pt>
                <c:pt idx="6">
                  <c:v>1</c:v>
                </c:pt>
                <c:pt idx="7">
                  <c:v>2</c:v>
                </c:pt>
                <c:pt idx="8">
                  <c:v>1</c:v>
                </c:pt>
                <c:pt idx="9">
                  <c:v>1</c:v>
                </c:pt>
                <c:pt idx="10">
                  <c:v>1</c:v>
                </c:pt>
                <c:pt idx="11">
                  <c:v>1</c:v>
                </c:pt>
              </c:numCache>
            </c:numRef>
          </c:val>
          <c:extLst>
            <c:ext xmlns:c16="http://schemas.microsoft.com/office/drawing/2014/chart" uri="{C3380CC4-5D6E-409C-BE32-E72D297353CC}">
              <c16:uniqueId val="{00000000-17A9-4A16-8D48-E219108C1F19}"/>
            </c:ext>
          </c:extLst>
        </c:ser>
        <c:dLbls>
          <c:showLegendKey val="0"/>
          <c:showVal val="1"/>
          <c:showCatName val="0"/>
          <c:showSerName val="0"/>
          <c:showPercent val="0"/>
          <c:showBubbleSize val="0"/>
        </c:dLbls>
        <c:gapWidth val="135"/>
        <c:gapDepth val="330"/>
        <c:shape val="box"/>
        <c:axId val="16864384"/>
        <c:axId val="16863904"/>
        <c:axId val="0"/>
      </c:bar3DChart>
      <c:catAx>
        <c:axId val="16864384"/>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bg1"/>
                    </a:solidFill>
                    <a:latin typeface="+mn-lt"/>
                    <a:ea typeface="+mn-ea"/>
                    <a:cs typeface="+mn-cs"/>
                  </a:defRPr>
                </a:pPr>
                <a:r>
                  <a:rPr lang="en-IN" sz="1200">
                    <a:solidFill>
                      <a:schemeClr val="bg1"/>
                    </a:solidFill>
                  </a:rPr>
                  <a:t>Total post</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title>
        <c:numFmt formatCode="#,##0" sourceLinked="0"/>
        <c:majorTickMark val="out"/>
        <c:minorTickMark val="out"/>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6863904"/>
        <c:crosses val="autoZero"/>
        <c:auto val="1"/>
        <c:lblAlgn val="ctr"/>
        <c:lblOffset val="100"/>
        <c:tickLblSkip val="1"/>
        <c:noMultiLvlLbl val="0"/>
      </c:catAx>
      <c:valAx>
        <c:axId val="1686390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r>
                  <a:rPr lang="en-IN" sz="1200">
                    <a:solidFill>
                      <a:schemeClr val="bg1"/>
                    </a:solidFill>
                  </a:rPr>
                  <a:t>User count</a:t>
                </a:r>
              </a:p>
            </c:rich>
          </c:tx>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6864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bg1"/>
                </a:solidFill>
                <a:latin typeface="+mn-lt"/>
                <a:ea typeface="+mn-ea"/>
                <a:cs typeface="+mn-cs"/>
              </a:defRPr>
            </a:pPr>
            <a:r>
              <a:rPr lang="en-US" sz="1600" b="1">
                <a:solidFill>
                  <a:schemeClr val="bg1"/>
                </a:solidFill>
              </a:rPr>
              <a:t>Like</a:t>
            </a:r>
            <a:r>
              <a:rPr lang="en-US" sz="1600" b="1" baseline="0">
                <a:solidFill>
                  <a:schemeClr val="bg1"/>
                </a:solidFill>
              </a:rPr>
              <a:t> Count VS </a:t>
            </a:r>
            <a:r>
              <a:rPr lang="en-US" sz="1600" b="1">
                <a:solidFill>
                  <a:schemeClr val="bg1"/>
                </a:solidFill>
              </a:rPr>
              <a:t>User Count</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bg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Sheet1!$E$19</c:f>
              <c:strCache>
                <c:ptCount val="1"/>
                <c:pt idx="0">
                  <c:v>User Count</c:v>
                </c:pt>
              </c:strCache>
            </c:strRef>
          </c:tx>
          <c:spPr>
            <a:gradFill>
              <a:gsLst>
                <a:gs pos="0">
                  <a:srgbClr val="00B451"/>
                </a:gs>
                <a:gs pos="63000">
                  <a:srgbClr val="00B451"/>
                </a:gs>
                <a:gs pos="100000">
                  <a:schemeClr val="accent1">
                    <a:lumMod val="99000"/>
                    <a:satMod val="120000"/>
                    <a:shade val="78000"/>
                  </a:schemeClr>
                </a:gs>
              </a:gsLst>
              <a:lin ang="5400000" scaled="0"/>
            </a:gra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Sheet1!$D$20:$D$26</c:f>
              <c:strCache>
                <c:ptCount val="7"/>
                <c:pt idx="0">
                  <c:v>&lt;1</c:v>
                </c:pt>
                <c:pt idx="1">
                  <c:v>61-70</c:v>
                </c:pt>
                <c:pt idx="2">
                  <c:v>71-80</c:v>
                </c:pt>
                <c:pt idx="3">
                  <c:v>81-90</c:v>
                </c:pt>
                <c:pt idx="4">
                  <c:v>91-100</c:v>
                </c:pt>
                <c:pt idx="5">
                  <c:v>101-110</c:v>
                </c:pt>
                <c:pt idx="6">
                  <c:v>251-260</c:v>
                </c:pt>
              </c:strCache>
            </c:strRef>
          </c:cat>
          <c:val>
            <c:numRef>
              <c:f>Sheet1!$E$20:$E$26</c:f>
              <c:numCache>
                <c:formatCode>General</c:formatCode>
                <c:ptCount val="7"/>
                <c:pt idx="0">
                  <c:v>23</c:v>
                </c:pt>
                <c:pt idx="1">
                  <c:v>1</c:v>
                </c:pt>
                <c:pt idx="2">
                  <c:v>14</c:v>
                </c:pt>
                <c:pt idx="3">
                  <c:v>35</c:v>
                </c:pt>
                <c:pt idx="4">
                  <c:v>13</c:v>
                </c:pt>
                <c:pt idx="5">
                  <c:v>1</c:v>
                </c:pt>
                <c:pt idx="6">
                  <c:v>13</c:v>
                </c:pt>
              </c:numCache>
            </c:numRef>
          </c:val>
          <c:extLst>
            <c:ext xmlns:c16="http://schemas.microsoft.com/office/drawing/2014/chart" uri="{C3380CC4-5D6E-409C-BE32-E72D297353CC}">
              <c16:uniqueId val="{00000000-B781-4888-B6F8-FF18F93C0766}"/>
            </c:ext>
          </c:extLst>
        </c:ser>
        <c:dLbls>
          <c:showLegendKey val="0"/>
          <c:showVal val="1"/>
          <c:showCatName val="0"/>
          <c:showSerName val="0"/>
          <c:showPercent val="0"/>
          <c:showBubbleSize val="0"/>
        </c:dLbls>
        <c:gapWidth val="150"/>
        <c:shape val="box"/>
        <c:axId val="1512218128"/>
        <c:axId val="1512211888"/>
        <c:axId val="0"/>
      </c:bar3DChart>
      <c:catAx>
        <c:axId val="1512218128"/>
        <c:scaling>
          <c:orientation val="minMax"/>
        </c:scaling>
        <c:delete val="0"/>
        <c:axPos val="b"/>
        <c:title>
          <c:tx>
            <c:rich>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r>
                  <a:rPr lang="en-IN" sz="1200" b="1">
                    <a:solidFill>
                      <a:schemeClr val="bg1"/>
                    </a:solidFill>
                  </a:rPr>
                  <a:t>Likes</a:t>
                </a:r>
                <a:r>
                  <a:rPr lang="en-IN" sz="1200" b="1" baseline="0">
                    <a:solidFill>
                      <a:schemeClr val="bg1"/>
                    </a:solidFill>
                  </a:rPr>
                  <a:t> Count</a:t>
                </a:r>
                <a:endParaRPr lang="en-IN" sz="1200" b="1">
                  <a:solidFill>
                    <a:schemeClr val="bg1"/>
                  </a:solidFill>
                </a:endParaRPr>
              </a:p>
            </c:rich>
          </c:tx>
          <c:layout>
            <c:manualLayout>
              <c:xMode val="edge"/>
              <c:yMode val="edge"/>
              <c:x val="0.37634401882003937"/>
              <c:y val="0.88796204900270714"/>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bg1"/>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12211888"/>
        <c:crosses val="autoZero"/>
        <c:auto val="1"/>
        <c:lblAlgn val="ctr"/>
        <c:lblOffset val="100"/>
        <c:noMultiLvlLbl val="0"/>
      </c:catAx>
      <c:valAx>
        <c:axId val="1512211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200" b="0" i="0" u="none" strike="noStrike" kern="1200" baseline="0">
                    <a:solidFill>
                      <a:schemeClr val="bg1"/>
                    </a:solidFill>
                    <a:latin typeface="+mn-lt"/>
                    <a:ea typeface="+mn-ea"/>
                    <a:cs typeface="+mn-cs"/>
                  </a:defRPr>
                </a:pPr>
                <a:r>
                  <a:rPr lang="en-IN" sz="1200" dirty="0">
                    <a:solidFill>
                      <a:schemeClr val="bg1"/>
                    </a:solidFill>
                  </a:rPr>
                  <a:t>User</a:t>
                </a:r>
                <a:r>
                  <a:rPr lang="en-IN" sz="1200" baseline="0" dirty="0">
                    <a:solidFill>
                      <a:schemeClr val="bg1"/>
                    </a:solidFill>
                  </a:rPr>
                  <a:t> </a:t>
                </a:r>
                <a:r>
                  <a:rPr lang="en-IN" sz="1200" b="1" baseline="0" dirty="0">
                    <a:solidFill>
                      <a:schemeClr val="bg1"/>
                    </a:solidFill>
                  </a:rPr>
                  <a:t>Count</a:t>
                </a:r>
                <a:endParaRPr lang="en-IN" sz="1200" b="1" dirty="0">
                  <a:solidFill>
                    <a:schemeClr val="bg1"/>
                  </a:solidFill>
                </a:endParaRPr>
              </a:p>
            </c:rich>
          </c:tx>
          <c:layout>
            <c:manualLayout>
              <c:xMode val="edge"/>
              <c:yMode val="edge"/>
              <c:x val="2.1952198891609261E-2"/>
              <c:y val="0.38928720912186721"/>
            </c:manualLayout>
          </c:layout>
          <c:overlay val="0"/>
          <c:spPr>
            <a:noFill/>
            <a:ln>
              <a:noFill/>
            </a:ln>
            <a:effectLst/>
          </c:spPr>
          <c:txPr>
            <a:bodyPr rot="-54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51221812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US">
                <a:solidFill>
                  <a:schemeClr val="bg1"/>
                </a:solidFill>
              </a:rPr>
              <a:t>Popular_photo_tags</a:t>
            </a:r>
          </a:p>
        </c:rich>
      </c:tx>
      <c:layout>
        <c:manualLayout>
          <c:xMode val="edge"/>
          <c:yMode val="edge"/>
          <c:x val="0.29260411198600172"/>
          <c:y val="4.6296296296296294E-2"/>
        </c:manualLayout>
      </c:layout>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autoTitleDeleted val="0"/>
    <c:plotArea>
      <c:layout/>
      <c:barChart>
        <c:barDir val="bar"/>
        <c:grouping val="clustered"/>
        <c:varyColors val="0"/>
        <c:ser>
          <c:idx val="0"/>
          <c:order val="0"/>
          <c:tx>
            <c:strRef>
              <c:f>ObjQ8!$C$1</c:f>
              <c:strCache>
                <c:ptCount val="1"/>
                <c:pt idx="0">
                  <c:v>total_photos</c:v>
                </c:pt>
              </c:strCache>
            </c:strRef>
          </c:tx>
          <c:spPr>
            <a:solidFill>
              <a:srgbClr val="00B451"/>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ObjQ8!$B$2:$B$12</c:f>
              <c:strCache>
                <c:ptCount val="11"/>
                <c:pt idx="0">
                  <c:v>beach</c:v>
                </c:pt>
                <c:pt idx="1">
                  <c:v>beauty</c:v>
                </c:pt>
                <c:pt idx="2">
                  <c:v>concert</c:v>
                </c:pt>
                <c:pt idx="3">
                  <c:v>dreamy</c:v>
                </c:pt>
                <c:pt idx="4">
                  <c:v>food</c:v>
                </c:pt>
                <c:pt idx="5">
                  <c:v>fun</c:v>
                </c:pt>
                <c:pt idx="6">
                  <c:v>hair</c:v>
                </c:pt>
                <c:pt idx="7">
                  <c:v>happy</c:v>
                </c:pt>
                <c:pt idx="8">
                  <c:v>lol</c:v>
                </c:pt>
                <c:pt idx="9">
                  <c:v>party</c:v>
                </c:pt>
                <c:pt idx="10">
                  <c:v>smile</c:v>
                </c:pt>
              </c:strCache>
            </c:strRef>
          </c:cat>
          <c:val>
            <c:numRef>
              <c:f>ObjQ8!$C$2:$C$12</c:f>
              <c:numCache>
                <c:formatCode>General</c:formatCode>
                <c:ptCount val="11"/>
                <c:pt idx="0">
                  <c:v>42</c:v>
                </c:pt>
                <c:pt idx="1">
                  <c:v>20</c:v>
                </c:pt>
                <c:pt idx="2">
                  <c:v>24</c:v>
                </c:pt>
                <c:pt idx="3">
                  <c:v>20</c:v>
                </c:pt>
                <c:pt idx="4">
                  <c:v>24</c:v>
                </c:pt>
                <c:pt idx="5">
                  <c:v>38</c:v>
                </c:pt>
                <c:pt idx="6">
                  <c:v>23</c:v>
                </c:pt>
                <c:pt idx="7">
                  <c:v>22</c:v>
                </c:pt>
                <c:pt idx="8">
                  <c:v>24</c:v>
                </c:pt>
                <c:pt idx="9">
                  <c:v>39</c:v>
                </c:pt>
                <c:pt idx="10">
                  <c:v>59</c:v>
                </c:pt>
              </c:numCache>
            </c:numRef>
          </c:val>
          <c:extLst>
            <c:ext xmlns:c16="http://schemas.microsoft.com/office/drawing/2014/chart" uri="{C3380CC4-5D6E-409C-BE32-E72D297353CC}">
              <c16:uniqueId val="{00000000-7765-4F5F-9E31-B51B81D07AAB}"/>
            </c:ext>
          </c:extLst>
        </c:ser>
        <c:dLbls>
          <c:dLblPos val="outEnd"/>
          <c:showLegendKey val="0"/>
          <c:showVal val="1"/>
          <c:showCatName val="0"/>
          <c:showSerName val="0"/>
          <c:showPercent val="0"/>
          <c:showBubbleSize val="0"/>
        </c:dLbls>
        <c:gapWidth val="115"/>
        <c:overlap val="-20"/>
        <c:axId val="1006239248"/>
        <c:axId val="1006235888"/>
      </c:barChart>
      <c:catAx>
        <c:axId val="1006239248"/>
        <c:scaling>
          <c:orientation val="minMax"/>
        </c:scaling>
        <c:delete val="0"/>
        <c:axPos val="l"/>
        <c:title>
          <c:tx>
            <c:rich>
              <a:bodyPr rot="-5400000" spcFirstLastPara="1" vertOverflow="ellipsis" vert="horz" wrap="square" anchor="ctr" anchorCtr="1"/>
              <a:lstStyle/>
              <a:p>
                <a:pPr>
                  <a:defRPr sz="1200" b="0" i="0" u="none" strike="noStrike" kern="1200" baseline="0">
                    <a:solidFill>
                      <a:schemeClr val="bg1"/>
                    </a:solidFill>
                    <a:latin typeface="+mn-lt"/>
                    <a:ea typeface="+mn-ea"/>
                    <a:cs typeface="+mn-cs"/>
                  </a:defRPr>
                </a:pPr>
                <a:r>
                  <a:rPr lang="en-IN" sz="1200">
                    <a:solidFill>
                      <a:schemeClr val="bg1"/>
                    </a:solidFill>
                  </a:rPr>
                  <a:t>Tags</a:t>
                </a: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1006235888"/>
        <c:crosses val="autoZero"/>
        <c:auto val="1"/>
        <c:lblAlgn val="ctr"/>
        <c:lblOffset val="100"/>
        <c:noMultiLvlLbl val="0"/>
      </c:catAx>
      <c:valAx>
        <c:axId val="1006235888"/>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r>
                  <a:rPr lang="en-IN" sz="1200">
                    <a:solidFill>
                      <a:schemeClr val="bg1"/>
                    </a:solidFill>
                  </a:rPr>
                  <a:t>Photo</a:t>
                </a:r>
                <a:r>
                  <a:rPr lang="en-IN" sz="1200" baseline="0">
                    <a:solidFill>
                      <a:schemeClr val="bg1"/>
                    </a:solidFill>
                  </a:rPr>
                  <a:t> posts</a:t>
                </a:r>
                <a:endParaRPr lang="en-IN" sz="1200">
                  <a:solidFill>
                    <a:schemeClr val="bg1"/>
                  </a:solidFill>
                </a:endParaRPr>
              </a:p>
            </c:rich>
          </c:tx>
          <c:overlay val="0"/>
          <c:spPr>
            <a:noFill/>
            <a:ln>
              <a:noFill/>
            </a:ln>
            <a:effectLst/>
          </c:spPr>
          <c:txPr>
            <a:bodyPr rot="0" spcFirstLastPara="1" vertOverflow="ellipsis" vert="horz" wrap="square" anchor="ctr" anchorCtr="1"/>
            <a:lstStyle/>
            <a:p>
              <a:pPr>
                <a:defRPr sz="1200" b="0" i="0" u="none" strike="noStrike" kern="1200" baseline="0">
                  <a:solidFill>
                    <a:schemeClr val="bg1"/>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00623924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r>
              <a:rPr lang="en-US" dirty="0">
                <a:solidFill>
                  <a:schemeClr val="bg1"/>
                </a:solidFill>
              </a:rPr>
              <a:t>user</a:t>
            </a:r>
            <a:r>
              <a:rPr lang="en-US" baseline="0" dirty="0">
                <a:solidFill>
                  <a:schemeClr val="bg1"/>
                </a:solidFill>
              </a:rPr>
              <a:t> segment wise c</a:t>
            </a:r>
            <a:r>
              <a:rPr lang="en-US" dirty="0">
                <a:solidFill>
                  <a:schemeClr val="bg1"/>
                </a:solidFill>
              </a:rPr>
              <a:t>ount</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7912336749610959E-2"/>
          <c:y val="0.17927470567624915"/>
          <c:w val="0.80417532650077805"/>
          <c:h val="0.72866375237657"/>
        </c:manualLayout>
      </c:layout>
      <c:pie3DChart>
        <c:varyColors val="1"/>
        <c:ser>
          <c:idx val="0"/>
          <c:order val="0"/>
          <c:tx>
            <c:strRef>
              <c:f>subQ6!$B$1</c:f>
              <c:strCache>
                <c:ptCount val="1"/>
                <c:pt idx="0">
                  <c:v>user_count</c:v>
                </c:pt>
              </c:strCache>
            </c:strRef>
          </c:tx>
          <c:dPt>
            <c:idx val="0"/>
            <c:bubble3D val="0"/>
            <c:spPr>
              <a:solidFill>
                <a:srgbClr val="22805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5B2F-4D87-A911-918A34E4FC41}"/>
              </c:ext>
            </c:extLst>
          </c:dPt>
          <c:dPt>
            <c:idx val="1"/>
            <c:bubble3D val="0"/>
            <c:spPr>
              <a:solidFill>
                <a:srgbClr val="2EB07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5B2F-4D87-A911-918A34E4FC41}"/>
              </c:ext>
            </c:extLst>
          </c:dPt>
          <c:dPt>
            <c:idx val="2"/>
            <c:bubble3D val="0"/>
            <c:spPr>
              <a:solidFill>
                <a:srgbClr val="67D7A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5B2F-4D87-A911-918A34E4FC41}"/>
              </c:ext>
            </c:extLst>
          </c:dPt>
          <c:dPt>
            <c:idx val="3"/>
            <c:bubble3D val="0"/>
            <c:spPr>
              <a:solidFill>
                <a:srgbClr val="C8F0DD"/>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5B2F-4D87-A911-918A34E4FC41}"/>
              </c:ext>
            </c:extLst>
          </c:dPt>
          <c:dLbls>
            <c:dLbl>
              <c:idx val="0"/>
              <c:layout>
                <c:manualLayout>
                  <c:x val="-0.11589538692252892"/>
                  <c:y val="-7.0025167957646087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B2F-4D87-A911-918A34E4FC41}"/>
                </c:ext>
              </c:extLst>
            </c:dLbl>
            <c:dLbl>
              <c:idx val="1"/>
              <c:layout>
                <c:manualLayout>
                  <c:x val="6.2027860013987551E-2"/>
                  <c:y val="-4.6008214548693555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30109733158355201"/>
                      <c:h val="0.18340296004666085"/>
                    </c:manualLayout>
                  </c15:layout>
                </c:ext>
                <c:ext xmlns:c16="http://schemas.microsoft.com/office/drawing/2014/chart" uri="{C3380CC4-5D6E-409C-BE32-E72D297353CC}">
                  <c16:uniqueId val="{00000003-5B2F-4D87-A911-918A34E4FC41}"/>
                </c:ext>
              </c:extLst>
            </c:dLbl>
            <c:dLbl>
              <c:idx val="2"/>
              <c:layout>
                <c:manualLayout>
                  <c:x val="3.2193163034035778E-2"/>
                  <c:y val="-3.81955461587160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5B2F-4D87-A911-918A34E4FC41}"/>
                </c:ext>
              </c:extLst>
            </c:dLbl>
            <c:dLbl>
              <c:idx val="3"/>
              <c:layout>
                <c:manualLayout>
                  <c:x val="8.6921540191896601E-2"/>
                  <c:y val="-1.5914810899464983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B2F-4D87-A911-918A34E4FC41}"/>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bg1"/>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subQ6!$A$2:$A$5</c:f>
              <c:strCache>
                <c:ptCount val="4"/>
                <c:pt idx="0">
                  <c:v>Active Creator</c:v>
                </c:pt>
                <c:pt idx="1">
                  <c:v>Liker &amp; Commenter</c:v>
                </c:pt>
                <c:pt idx="2">
                  <c:v>Passive User</c:v>
                </c:pt>
                <c:pt idx="3">
                  <c:v>Influencer</c:v>
                </c:pt>
              </c:strCache>
            </c:strRef>
          </c:cat>
          <c:val>
            <c:numRef>
              <c:f>subQ6!$B$2:$B$5</c:f>
              <c:numCache>
                <c:formatCode>General</c:formatCode>
                <c:ptCount val="4"/>
                <c:pt idx="0">
                  <c:v>35</c:v>
                </c:pt>
                <c:pt idx="1">
                  <c:v>31</c:v>
                </c:pt>
                <c:pt idx="2">
                  <c:v>23</c:v>
                </c:pt>
                <c:pt idx="3">
                  <c:v>11</c:v>
                </c:pt>
              </c:numCache>
            </c:numRef>
          </c:val>
          <c:extLst>
            <c:ext xmlns:c16="http://schemas.microsoft.com/office/drawing/2014/chart" uri="{C3380CC4-5D6E-409C-BE32-E72D297353CC}">
              <c16:uniqueId val="{00000008-5B2F-4D87-A911-918A34E4FC41}"/>
            </c:ext>
          </c:extLst>
        </c:ser>
        <c:dLbls>
          <c:dLblPos val="outEnd"/>
          <c:showLegendKey val="0"/>
          <c:showVal val="0"/>
          <c:showCatName val="0"/>
          <c:showSerName val="0"/>
          <c:showPercent val="1"/>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71" name="Google Shape;17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8130968" y="7"/>
            <a:ext cx="4060732" cy="2707359"/>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797467" y="2366963"/>
            <a:ext cx="10962900" cy="1118400"/>
          </a:xfrm>
          <a:prstGeom prst="rect">
            <a:avLst/>
          </a:prstGeom>
        </p:spPr>
        <p:txBody>
          <a:bodyPr spcFirstLastPara="1" wrap="square" lIns="121900" tIns="121900" rIns="121900" bIns="121900" anchor="b" anchorCtr="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a:endParaRPr/>
          </a:p>
        </p:txBody>
      </p:sp>
      <p:sp>
        <p:nvSpPr>
          <p:cNvPr id="17" name="Google Shape;17;p2"/>
          <p:cNvSpPr txBox="1">
            <a:spLocks noGrp="1"/>
          </p:cNvSpPr>
          <p:nvPr>
            <p:ph type="subTitle" idx="1"/>
          </p:nvPr>
        </p:nvSpPr>
        <p:spPr>
          <a:xfrm>
            <a:off x="797451" y="3621217"/>
            <a:ext cx="10962900" cy="577200"/>
          </a:xfrm>
          <a:prstGeom prst="rect">
            <a:avLst/>
          </a:prstGeom>
        </p:spPr>
        <p:txBody>
          <a:bodyPr spcFirstLastPara="1" wrap="square" lIns="121900" tIns="121900" rIns="121900" bIns="121900" anchor="t" anchorCtr="0">
            <a:normAutofit/>
          </a:bodyPr>
          <a:lstStyle>
            <a:lvl1pPr lvl="0">
              <a:lnSpc>
                <a:spcPct val="100000"/>
              </a:lnSpc>
              <a:spcBef>
                <a:spcPts val="0"/>
              </a:spcBef>
              <a:spcAft>
                <a:spcPts val="0"/>
              </a:spcAft>
              <a:buClr>
                <a:schemeClr val="lt1"/>
              </a:buClr>
              <a:buSzPts val="2800"/>
              <a:buNone/>
              <a:defRPr sz="2800">
                <a:solidFill>
                  <a:schemeClr val="lt1"/>
                </a:solidFill>
              </a:defRPr>
            </a:lvl1pPr>
            <a:lvl2pPr lvl="1">
              <a:lnSpc>
                <a:spcPct val="100000"/>
              </a:lnSpc>
              <a:spcBef>
                <a:spcPts val="0"/>
              </a:spcBef>
              <a:spcAft>
                <a:spcPts val="0"/>
              </a:spcAft>
              <a:buClr>
                <a:schemeClr val="lt1"/>
              </a:buClr>
              <a:buSzPts val="2800"/>
              <a:buNone/>
              <a:defRPr sz="2800">
                <a:solidFill>
                  <a:schemeClr val="lt1"/>
                </a:solidFill>
              </a:defRPr>
            </a:lvl2pPr>
            <a:lvl3pPr lvl="2">
              <a:lnSpc>
                <a:spcPct val="100000"/>
              </a:lnSpc>
              <a:spcBef>
                <a:spcPts val="0"/>
              </a:spcBef>
              <a:spcAft>
                <a:spcPts val="0"/>
              </a:spcAft>
              <a:buClr>
                <a:schemeClr val="lt1"/>
              </a:buClr>
              <a:buSzPts val="2800"/>
              <a:buNone/>
              <a:defRPr sz="2800">
                <a:solidFill>
                  <a:schemeClr val="lt1"/>
                </a:solidFill>
              </a:defRPr>
            </a:lvl3pPr>
            <a:lvl4pPr lvl="3">
              <a:lnSpc>
                <a:spcPct val="100000"/>
              </a:lnSpc>
              <a:spcBef>
                <a:spcPts val="0"/>
              </a:spcBef>
              <a:spcAft>
                <a:spcPts val="0"/>
              </a:spcAft>
              <a:buClr>
                <a:schemeClr val="lt1"/>
              </a:buClr>
              <a:buSzPts val="2800"/>
              <a:buNone/>
              <a:defRPr sz="2800">
                <a:solidFill>
                  <a:schemeClr val="lt1"/>
                </a:solidFill>
              </a:defRPr>
            </a:lvl4pPr>
            <a:lvl5pPr lvl="4">
              <a:lnSpc>
                <a:spcPct val="100000"/>
              </a:lnSpc>
              <a:spcBef>
                <a:spcPts val="0"/>
              </a:spcBef>
              <a:spcAft>
                <a:spcPts val="0"/>
              </a:spcAft>
              <a:buClr>
                <a:schemeClr val="lt1"/>
              </a:buClr>
              <a:buSzPts val="2800"/>
              <a:buNone/>
              <a:defRPr sz="2800">
                <a:solidFill>
                  <a:schemeClr val="lt1"/>
                </a:solidFill>
              </a:defRPr>
            </a:lvl5pPr>
            <a:lvl6pPr lvl="5">
              <a:lnSpc>
                <a:spcPct val="100000"/>
              </a:lnSpc>
              <a:spcBef>
                <a:spcPts val="0"/>
              </a:spcBef>
              <a:spcAft>
                <a:spcPts val="0"/>
              </a:spcAft>
              <a:buClr>
                <a:schemeClr val="lt1"/>
              </a:buClr>
              <a:buSzPts val="2800"/>
              <a:buNone/>
              <a:defRPr sz="2800">
                <a:solidFill>
                  <a:schemeClr val="lt1"/>
                </a:solidFill>
              </a:defRPr>
            </a:lvl6pPr>
            <a:lvl7pPr lvl="6">
              <a:lnSpc>
                <a:spcPct val="100000"/>
              </a:lnSpc>
              <a:spcBef>
                <a:spcPts val="0"/>
              </a:spcBef>
              <a:spcAft>
                <a:spcPts val="0"/>
              </a:spcAft>
              <a:buClr>
                <a:schemeClr val="lt1"/>
              </a:buClr>
              <a:buSzPts val="2800"/>
              <a:buNone/>
              <a:defRPr sz="2800">
                <a:solidFill>
                  <a:schemeClr val="lt1"/>
                </a:solidFill>
              </a:defRPr>
            </a:lvl7pPr>
            <a:lvl8pPr lvl="7">
              <a:lnSpc>
                <a:spcPct val="100000"/>
              </a:lnSpc>
              <a:spcBef>
                <a:spcPts val="0"/>
              </a:spcBef>
              <a:spcAft>
                <a:spcPts val="0"/>
              </a:spcAft>
              <a:buClr>
                <a:schemeClr val="lt1"/>
              </a:buClr>
              <a:buSzPts val="2800"/>
              <a:buNone/>
              <a:defRPr sz="2800">
                <a:solidFill>
                  <a:schemeClr val="lt1"/>
                </a:solidFill>
              </a:defRPr>
            </a:lvl8pPr>
            <a:lvl9pPr lvl="8">
              <a:lnSpc>
                <a:spcPct val="100000"/>
              </a:lnSpc>
              <a:spcBef>
                <a:spcPts val="0"/>
              </a:spcBef>
              <a:spcAft>
                <a:spcPts val="0"/>
              </a:spcAft>
              <a:buClr>
                <a:schemeClr val="lt1"/>
              </a:buClr>
              <a:buSzPts val="2800"/>
              <a:buNone/>
              <a:defRPr sz="2800">
                <a:solidFill>
                  <a:schemeClr val="lt1"/>
                </a:solidFill>
              </a:defRPr>
            </a:lvl9pPr>
          </a:lstStyle>
          <a:p>
            <a:endParaRPr/>
          </a:p>
        </p:txBody>
      </p:sp>
      <p:sp>
        <p:nvSpPr>
          <p:cNvPr id="18" name="Google Shape;18;p2"/>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8130968" y="7"/>
            <a:ext cx="4060732" cy="2707359"/>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415600" y="1674733"/>
            <a:ext cx="11360700" cy="2707500"/>
          </a:xfrm>
          <a:prstGeom prst="rect">
            <a:avLst/>
          </a:prstGeom>
        </p:spPr>
        <p:txBody>
          <a:bodyPr spcFirstLastPara="1" wrap="square" lIns="121900" tIns="121900" rIns="121900" bIns="121900" anchor="b" anchorCtr="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77" name="Google Shape;77;p11"/>
          <p:cNvSpPr txBox="1">
            <a:spLocks noGrp="1"/>
          </p:cNvSpPr>
          <p:nvPr>
            <p:ph type="body" idx="1"/>
          </p:nvPr>
        </p:nvSpPr>
        <p:spPr>
          <a:xfrm>
            <a:off x="415600" y="4492300"/>
            <a:ext cx="11360700" cy="17091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Clr>
                <a:schemeClr val="lt1"/>
              </a:buClr>
              <a:buSzPts val="2400"/>
              <a:buChar char="●"/>
              <a:defRPr>
                <a:solidFill>
                  <a:schemeClr val="lt1"/>
                </a:solidFill>
              </a:defRPr>
            </a:lvl1pPr>
            <a:lvl2pPr marL="914400" lvl="1" indent="-349250" algn="ctr">
              <a:spcBef>
                <a:spcPts val="0"/>
              </a:spcBef>
              <a:spcAft>
                <a:spcPts val="0"/>
              </a:spcAft>
              <a:buClr>
                <a:schemeClr val="lt1"/>
              </a:buClr>
              <a:buSzPts val="1900"/>
              <a:buChar char="○"/>
              <a:defRPr>
                <a:solidFill>
                  <a:schemeClr val="lt1"/>
                </a:solidFill>
              </a:defRPr>
            </a:lvl2pPr>
            <a:lvl3pPr marL="1371600" lvl="2" indent="-349250" algn="ctr">
              <a:spcBef>
                <a:spcPts val="0"/>
              </a:spcBef>
              <a:spcAft>
                <a:spcPts val="0"/>
              </a:spcAft>
              <a:buClr>
                <a:schemeClr val="lt1"/>
              </a:buClr>
              <a:buSzPts val="1900"/>
              <a:buChar char="■"/>
              <a:defRPr>
                <a:solidFill>
                  <a:schemeClr val="lt1"/>
                </a:solidFill>
              </a:defRPr>
            </a:lvl3pPr>
            <a:lvl4pPr marL="1828800" lvl="3" indent="-349250" algn="ctr">
              <a:spcBef>
                <a:spcPts val="0"/>
              </a:spcBef>
              <a:spcAft>
                <a:spcPts val="0"/>
              </a:spcAft>
              <a:buClr>
                <a:schemeClr val="lt1"/>
              </a:buClr>
              <a:buSzPts val="1900"/>
              <a:buChar char="●"/>
              <a:defRPr>
                <a:solidFill>
                  <a:schemeClr val="lt1"/>
                </a:solidFill>
              </a:defRPr>
            </a:lvl4pPr>
            <a:lvl5pPr marL="2286000" lvl="4" indent="-349250" algn="ctr">
              <a:spcBef>
                <a:spcPts val="0"/>
              </a:spcBef>
              <a:spcAft>
                <a:spcPts val="0"/>
              </a:spcAft>
              <a:buClr>
                <a:schemeClr val="lt1"/>
              </a:buClr>
              <a:buSzPts val="1900"/>
              <a:buChar char="○"/>
              <a:defRPr>
                <a:solidFill>
                  <a:schemeClr val="lt1"/>
                </a:solidFill>
              </a:defRPr>
            </a:lvl5pPr>
            <a:lvl6pPr marL="2743200" lvl="5" indent="-349250" algn="ctr">
              <a:spcBef>
                <a:spcPts val="0"/>
              </a:spcBef>
              <a:spcAft>
                <a:spcPts val="0"/>
              </a:spcAft>
              <a:buClr>
                <a:schemeClr val="lt1"/>
              </a:buClr>
              <a:buSzPts val="1900"/>
              <a:buChar char="■"/>
              <a:defRPr>
                <a:solidFill>
                  <a:schemeClr val="lt1"/>
                </a:solidFill>
              </a:defRPr>
            </a:lvl6pPr>
            <a:lvl7pPr marL="3200400" lvl="6" indent="-349250" algn="ctr">
              <a:spcBef>
                <a:spcPts val="0"/>
              </a:spcBef>
              <a:spcAft>
                <a:spcPts val="0"/>
              </a:spcAft>
              <a:buClr>
                <a:schemeClr val="lt1"/>
              </a:buClr>
              <a:buSzPts val="1900"/>
              <a:buChar char="●"/>
              <a:defRPr>
                <a:solidFill>
                  <a:schemeClr val="lt1"/>
                </a:solidFill>
              </a:defRPr>
            </a:lvl7pPr>
            <a:lvl8pPr marL="3657600" lvl="7" indent="-349250" algn="ctr">
              <a:spcBef>
                <a:spcPts val="0"/>
              </a:spcBef>
              <a:spcAft>
                <a:spcPts val="0"/>
              </a:spcAft>
              <a:buClr>
                <a:schemeClr val="lt1"/>
              </a:buClr>
              <a:buSzPts val="1900"/>
              <a:buChar char="○"/>
              <a:defRPr>
                <a:solidFill>
                  <a:schemeClr val="lt1"/>
                </a:solidFill>
              </a:defRPr>
            </a:lvl8pPr>
            <a:lvl9pPr marL="4114800" lvl="8" indent="-349250" algn="ctr">
              <a:spcBef>
                <a:spcPts val="0"/>
              </a:spcBef>
              <a:spcAft>
                <a:spcPts val="0"/>
              </a:spcAft>
              <a:buClr>
                <a:schemeClr val="lt1"/>
              </a:buClr>
              <a:buSzPts val="1900"/>
              <a:buChar char="■"/>
              <a:defRPr>
                <a:solidFill>
                  <a:schemeClr val="lt1"/>
                </a:solidFill>
              </a:defRPr>
            </a:lvl9pPr>
          </a:lstStyle>
          <a:p>
            <a:endParaRPr/>
          </a:p>
        </p:txBody>
      </p:sp>
      <p:sp>
        <p:nvSpPr>
          <p:cNvPr id="78" name="Google Shape;78;p11"/>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141413" y="618518"/>
            <a:ext cx="9906000" cy="1478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83" name="Google Shape;83;p13"/>
          <p:cNvSpPr txBox="1">
            <a:spLocks noGrp="1"/>
          </p:cNvSpPr>
          <p:nvPr>
            <p:ph type="body" idx="1"/>
          </p:nvPr>
        </p:nvSpPr>
        <p:spPr>
          <a:xfrm>
            <a:off x="1141412" y="2249487"/>
            <a:ext cx="9906000" cy="3541800"/>
          </a:xfrm>
          <a:prstGeom prst="rect">
            <a:avLst/>
          </a:prstGeom>
          <a:noFill/>
          <a:ln>
            <a:noFill/>
          </a:ln>
        </p:spPr>
        <p:txBody>
          <a:bodyPr spcFirstLastPara="1" wrap="square" lIns="91425" tIns="45700" rIns="91425" bIns="45700" anchor="t" anchorCtr="0">
            <a:normAutofit/>
          </a:bodyPr>
          <a:lstStyle>
            <a:lvl1pPr marL="457200" lvl="0" indent="-371475" algn="l">
              <a:lnSpc>
                <a:spcPct val="120000"/>
              </a:lnSpc>
              <a:spcBef>
                <a:spcPts val="1000"/>
              </a:spcBef>
              <a:spcAft>
                <a:spcPts val="0"/>
              </a:spcAft>
              <a:buClr>
                <a:schemeClr val="lt1"/>
              </a:buClr>
              <a:buSzPts val="2250"/>
              <a:buChar char="●"/>
              <a:defRPr/>
            </a:lvl1pPr>
            <a:lvl2pPr marL="914400" lvl="1" indent="-371475" algn="l">
              <a:lnSpc>
                <a:spcPct val="120000"/>
              </a:lnSpc>
              <a:spcBef>
                <a:spcPts val="1600"/>
              </a:spcBef>
              <a:spcAft>
                <a:spcPts val="0"/>
              </a:spcAft>
              <a:buClr>
                <a:schemeClr val="lt1"/>
              </a:buClr>
              <a:buSzPts val="2250"/>
              <a:buChar char="○"/>
              <a:defRPr/>
            </a:lvl2pPr>
            <a:lvl3pPr marL="1371600" lvl="2" indent="-371475" algn="l">
              <a:lnSpc>
                <a:spcPct val="120000"/>
              </a:lnSpc>
              <a:spcBef>
                <a:spcPts val="1600"/>
              </a:spcBef>
              <a:spcAft>
                <a:spcPts val="0"/>
              </a:spcAft>
              <a:buClr>
                <a:schemeClr val="lt1"/>
              </a:buClr>
              <a:buSzPts val="2250"/>
              <a:buChar char="■"/>
              <a:defRPr/>
            </a:lvl3pPr>
            <a:lvl4pPr marL="1828800" lvl="3" indent="-371475" algn="l">
              <a:lnSpc>
                <a:spcPct val="120000"/>
              </a:lnSpc>
              <a:spcBef>
                <a:spcPts val="1600"/>
              </a:spcBef>
              <a:spcAft>
                <a:spcPts val="0"/>
              </a:spcAft>
              <a:buClr>
                <a:schemeClr val="lt1"/>
              </a:buClr>
              <a:buSzPts val="2250"/>
              <a:buChar char="●"/>
              <a:defRPr/>
            </a:lvl4pPr>
            <a:lvl5pPr marL="2286000" lvl="4" indent="-371475" algn="l">
              <a:lnSpc>
                <a:spcPct val="120000"/>
              </a:lnSpc>
              <a:spcBef>
                <a:spcPts val="1600"/>
              </a:spcBef>
              <a:spcAft>
                <a:spcPts val="0"/>
              </a:spcAft>
              <a:buClr>
                <a:schemeClr val="lt1"/>
              </a:buClr>
              <a:buSzPts val="2250"/>
              <a:buChar char="○"/>
              <a:defRPr/>
            </a:lvl5pPr>
            <a:lvl6pPr marL="2743200" lvl="5" indent="-371475" algn="l">
              <a:lnSpc>
                <a:spcPct val="120000"/>
              </a:lnSpc>
              <a:spcBef>
                <a:spcPts val="1600"/>
              </a:spcBef>
              <a:spcAft>
                <a:spcPts val="0"/>
              </a:spcAft>
              <a:buClr>
                <a:schemeClr val="lt1"/>
              </a:buClr>
              <a:buSzPts val="2250"/>
              <a:buChar char="■"/>
              <a:defRPr/>
            </a:lvl6pPr>
            <a:lvl7pPr marL="3200400" lvl="6" indent="-371475" algn="l">
              <a:lnSpc>
                <a:spcPct val="120000"/>
              </a:lnSpc>
              <a:spcBef>
                <a:spcPts val="1600"/>
              </a:spcBef>
              <a:spcAft>
                <a:spcPts val="0"/>
              </a:spcAft>
              <a:buClr>
                <a:schemeClr val="lt1"/>
              </a:buClr>
              <a:buSzPts val="2250"/>
              <a:buChar char="●"/>
              <a:defRPr/>
            </a:lvl7pPr>
            <a:lvl8pPr marL="3657600" lvl="7" indent="-371475" algn="l">
              <a:lnSpc>
                <a:spcPct val="120000"/>
              </a:lnSpc>
              <a:spcBef>
                <a:spcPts val="1600"/>
              </a:spcBef>
              <a:spcAft>
                <a:spcPts val="0"/>
              </a:spcAft>
              <a:buClr>
                <a:schemeClr val="lt1"/>
              </a:buClr>
              <a:buSzPts val="2250"/>
              <a:buChar char="○"/>
              <a:defRPr/>
            </a:lvl8pPr>
            <a:lvl9pPr marL="4114800" lvl="8" indent="-371475" algn="l">
              <a:lnSpc>
                <a:spcPct val="120000"/>
              </a:lnSpc>
              <a:spcBef>
                <a:spcPts val="1600"/>
              </a:spcBef>
              <a:spcAft>
                <a:spcPts val="1600"/>
              </a:spcAft>
              <a:buClr>
                <a:schemeClr val="lt1"/>
              </a:buClr>
              <a:buSzPts val="2250"/>
              <a:buChar char="■"/>
              <a:defRPr/>
            </a:lvl9pPr>
          </a:lstStyle>
          <a:p>
            <a:endParaRPr/>
          </a:p>
        </p:txBody>
      </p:sp>
      <p:sp>
        <p:nvSpPr>
          <p:cNvPr id="84" name="Google Shape;84;p13"/>
          <p:cNvSpPr txBox="1">
            <a:spLocks noGrp="1"/>
          </p:cNvSpPr>
          <p:nvPr>
            <p:ph type="dt" idx="10"/>
          </p:nvPr>
        </p:nvSpPr>
        <p:spPr>
          <a:xfrm>
            <a:off x="7456921" y="5883276"/>
            <a:ext cx="2743200" cy="3651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1141411" y="5883275"/>
            <a:ext cx="62394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10276321" y="5883274"/>
            <a:ext cx="7710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8130968" y="7"/>
            <a:ext cx="4060732" cy="2707359"/>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797467" y="2869796"/>
            <a:ext cx="10962900" cy="11184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5600"/>
              <a:buNone/>
              <a:defRPr sz="5600">
                <a:solidFill>
                  <a:schemeClr val="lt1"/>
                </a:solidFill>
              </a:defRPr>
            </a:lvl1pPr>
            <a:lvl2pPr lvl="1">
              <a:spcBef>
                <a:spcPts val="0"/>
              </a:spcBef>
              <a:spcAft>
                <a:spcPts val="0"/>
              </a:spcAft>
              <a:buClr>
                <a:schemeClr val="lt1"/>
              </a:buClr>
              <a:buSzPts val="5600"/>
              <a:buNone/>
              <a:defRPr sz="5600">
                <a:solidFill>
                  <a:schemeClr val="lt1"/>
                </a:solidFill>
              </a:defRPr>
            </a:lvl2pPr>
            <a:lvl3pPr lvl="2">
              <a:spcBef>
                <a:spcPts val="0"/>
              </a:spcBef>
              <a:spcAft>
                <a:spcPts val="0"/>
              </a:spcAft>
              <a:buClr>
                <a:schemeClr val="lt1"/>
              </a:buClr>
              <a:buSzPts val="5600"/>
              <a:buNone/>
              <a:defRPr sz="5600">
                <a:solidFill>
                  <a:schemeClr val="lt1"/>
                </a:solidFill>
              </a:defRPr>
            </a:lvl3pPr>
            <a:lvl4pPr lvl="3">
              <a:spcBef>
                <a:spcPts val="0"/>
              </a:spcBef>
              <a:spcAft>
                <a:spcPts val="0"/>
              </a:spcAft>
              <a:buClr>
                <a:schemeClr val="lt1"/>
              </a:buClr>
              <a:buSzPts val="5600"/>
              <a:buNone/>
              <a:defRPr sz="5600">
                <a:solidFill>
                  <a:schemeClr val="lt1"/>
                </a:solidFill>
              </a:defRPr>
            </a:lvl4pPr>
            <a:lvl5pPr lvl="4">
              <a:spcBef>
                <a:spcPts val="0"/>
              </a:spcBef>
              <a:spcAft>
                <a:spcPts val="0"/>
              </a:spcAft>
              <a:buClr>
                <a:schemeClr val="lt1"/>
              </a:buClr>
              <a:buSzPts val="5600"/>
              <a:buNone/>
              <a:defRPr sz="5600">
                <a:solidFill>
                  <a:schemeClr val="lt1"/>
                </a:solidFill>
              </a:defRPr>
            </a:lvl5pPr>
            <a:lvl6pPr lvl="5">
              <a:spcBef>
                <a:spcPts val="0"/>
              </a:spcBef>
              <a:spcAft>
                <a:spcPts val="0"/>
              </a:spcAft>
              <a:buClr>
                <a:schemeClr val="lt1"/>
              </a:buClr>
              <a:buSzPts val="5600"/>
              <a:buNone/>
              <a:defRPr sz="5600">
                <a:solidFill>
                  <a:schemeClr val="lt1"/>
                </a:solidFill>
              </a:defRPr>
            </a:lvl6pPr>
            <a:lvl7pPr lvl="6">
              <a:spcBef>
                <a:spcPts val="0"/>
              </a:spcBef>
              <a:spcAft>
                <a:spcPts val="0"/>
              </a:spcAft>
              <a:buClr>
                <a:schemeClr val="lt1"/>
              </a:buClr>
              <a:buSzPts val="5600"/>
              <a:buNone/>
              <a:defRPr sz="5600">
                <a:solidFill>
                  <a:schemeClr val="lt1"/>
                </a:solidFill>
              </a:defRPr>
            </a:lvl7pPr>
            <a:lvl8pPr lvl="7">
              <a:spcBef>
                <a:spcPts val="0"/>
              </a:spcBef>
              <a:spcAft>
                <a:spcPts val="0"/>
              </a:spcAft>
              <a:buClr>
                <a:schemeClr val="lt1"/>
              </a:buClr>
              <a:buSzPts val="5600"/>
              <a:buNone/>
              <a:defRPr sz="5600">
                <a:solidFill>
                  <a:schemeClr val="lt1"/>
                </a:solidFill>
              </a:defRPr>
            </a:lvl8pPr>
            <a:lvl9pPr lvl="8">
              <a:spcBef>
                <a:spcPts val="0"/>
              </a:spcBef>
              <a:spcAft>
                <a:spcPts val="0"/>
              </a:spcAft>
              <a:buClr>
                <a:schemeClr val="lt1"/>
              </a:buClr>
              <a:buSzPts val="5600"/>
              <a:buNone/>
              <a:defRPr sz="5600">
                <a:solidFill>
                  <a:schemeClr val="lt1"/>
                </a:solidFill>
              </a:defRPr>
            </a:lvl9pPr>
          </a:lstStyle>
          <a:p>
            <a:endParaRPr/>
          </a:p>
        </p:txBody>
      </p:sp>
      <p:sp>
        <p:nvSpPr>
          <p:cNvPr id="27" name="Google Shape;27;p3"/>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5204762"/>
            <a:ext cx="12191695" cy="1653192"/>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36" name="Google Shape;36;p4"/>
          <p:cNvSpPr txBox="1">
            <a:spLocks noGrp="1"/>
          </p:cNvSpPr>
          <p:nvPr>
            <p:ph type="body" idx="1"/>
          </p:nvPr>
        </p:nvSpPr>
        <p:spPr>
          <a:xfrm>
            <a:off x="415600" y="1639833"/>
            <a:ext cx="11360700" cy="44520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37" name="Google Shape;37;p4"/>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0" name="Google Shape;40;p5"/>
          <p:cNvSpPr txBox="1">
            <a:spLocks noGrp="1"/>
          </p:cNvSpPr>
          <p:nvPr>
            <p:ph type="body" idx="1"/>
          </p:nvPr>
        </p:nvSpPr>
        <p:spPr>
          <a:xfrm>
            <a:off x="415600" y="1639967"/>
            <a:ext cx="5333100" cy="44520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1" name="Google Shape;41;p5"/>
          <p:cNvSpPr txBox="1">
            <a:spLocks noGrp="1"/>
          </p:cNvSpPr>
          <p:nvPr>
            <p:ph type="body" idx="2"/>
          </p:nvPr>
        </p:nvSpPr>
        <p:spPr>
          <a:xfrm>
            <a:off x="6443200" y="1639967"/>
            <a:ext cx="5333100" cy="44520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2" name="Google Shape;42;p5"/>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415600" y="546667"/>
            <a:ext cx="11360700" cy="810300"/>
          </a:xfrm>
          <a:prstGeom prst="rect">
            <a:avLst/>
          </a:prstGeom>
        </p:spPr>
        <p:txBody>
          <a:bodyPr spcFirstLastPara="1" wrap="square" lIns="121900" tIns="121900" rIns="121900" bIns="121900" anchor="t" anchorCtr="0">
            <a:norm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45" name="Google Shape;45;p6"/>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48" name="Google Shape;48;p7"/>
          <p:cNvSpPr txBox="1">
            <a:spLocks noGrp="1"/>
          </p:cNvSpPr>
          <p:nvPr>
            <p:ph type="body" idx="1"/>
          </p:nvPr>
        </p:nvSpPr>
        <p:spPr>
          <a:xfrm>
            <a:off x="415600" y="1954405"/>
            <a:ext cx="3744000" cy="41376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49" name="Google Shape;49;p7"/>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0968" y="7"/>
            <a:ext cx="4060732" cy="2707359"/>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653667" y="701800"/>
            <a:ext cx="7491600" cy="5454300"/>
          </a:xfrm>
          <a:prstGeom prst="rect">
            <a:avLst/>
          </a:prstGeom>
        </p:spPr>
        <p:txBody>
          <a:bodyPr spcFirstLastPara="1" wrap="square" lIns="121900" tIns="121900" rIns="121900" bIns="121900" anchor="ctr" anchorCtr="0">
            <a:normAutofit/>
          </a:bodyPr>
          <a:lstStyle>
            <a:lvl1pPr lvl="0">
              <a:spcBef>
                <a:spcPts val="0"/>
              </a:spcBef>
              <a:spcAft>
                <a:spcPts val="0"/>
              </a:spcAft>
              <a:buClr>
                <a:schemeClr val="lt1"/>
              </a:buClr>
              <a:buSzPts val="6400"/>
              <a:buNone/>
              <a:defRPr sz="6400">
                <a:solidFill>
                  <a:schemeClr val="lt1"/>
                </a:solidFill>
              </a:defRPr>
            </a:lvl1pPr>
            <a:lvl2pPr lvl="1">
              <a:spcBef>
                <a:spcPts val="0"/>
              </a:spcBef>
              <a:spcAft>
                <a:spcPts val="0"/>
              </a:spcAft>
              <a:buClr>
                <a:schemeClr val="lt1"/>
              </a:buClr>
              <a:buSzPts val="6400"/>
              <a:buNone/>
              <a:defRPr sz="6400">
                <a:solidFill>
                  <a:schemeClr val="lt1"/>
                </a:solidFill>
              </a:defRPr>
            </a:lvl2pPr>
            <a:lvl3pPr lvl="2">
              <a:spcBef>
                <a:spcPts val="0"/>
              </a:spcBef>
              <a:spcAft>
                <a:spcPts val="0"/>
              </a:spcAft>
              <a:buClr>
                <a:schemeClr val="lt1"/>
              </a:buClr>
              <a:buSzPts val="6400"/>
              <a:buNone/>
              <a:defRPr sz="6400">
                <a:solidFill>
                  <a:schemeClr val="lt1"/>
                </a:solidFill>
              </a:defRPr>
            </a:lvl3pPr>
            <a:lvl4pPr lvl="3">
              <a:spcBef>
                <a:spcPts val="0"/>
              </a:spcBef>
              <a:spcAft>
                <a:spcPts val="0"/>
              </a:spcAft>
              <a:buClr>
                <a:schemeClr val="lt1"/>
              </a:buClr>
              <a:buSzPts val="6400"/>
              <a:buNone/>
              <a:defRPr sz="6400">
                <a:solidFill>
                  <a:schemeClr val="lt1"/>
                </a:solidFill>
              </a:defRPr>
            </a:lvl4pPr>
            <a:lvl5pPr lvl="4">
              <a:spcBef>
                <a:spcPts val="0"/>
              </a:spcBef>
              <a:spcAft>
                <a:spcPts val="0"/>
              </a:spcAft>
              <a:buClr>
                <a:schemeClr val="lt1"/>
              </a:buClr>
              <a:buSzPts val="6400"/>
              <a:buNone/>
              <a:defRPr sz="6400">
                <a:solidFill>
                  <a:schemeClr val="lt1"/>
                </a:solidFill>
              </a:defRPr>
            </a:lvl5pPr>
            <a:lvl6pPr lvl="5">
              <a:spcBef>
                <a:spcPts val="0"/>
              </a:spcBef>
              <a:spcAft>
                <a:spcPts val="0"/>
              </a:spcAft>
              <a:buClr>
                <a:schemeClr val="lt1"/>
              </a:buClr>
              <a:buSzPts val="6400"/>
              <a:buNone/>
              <a:defRPr sz="6400">
                <a:solidFill>
                  <a:schemeClr val="lt1"/>
                </a:solidFill>
              </a:defRPr>
            </a:lvl6pPr>
            <a:lvl7pPr lvl="6">
              <a:spcBef>
                <a:spcPts val="0"/>
              </a:spcBef>
              <a:spcAft>
                <a:spcPts val="0"/>
              </a:spcAft>
              <a:buClr>
                <a:schemeClr val="lt1"/>
              </a:buClr>
              <a:buSzPts val="6400"/>
              <a:buNone/>
              <a:defRPr sz="6400">
                <a:solidFill>
                  <a:schemeClr val="lt1"/>
                </a:solidFill>
              </a:defRPr>
            </a:lvl7pPr>
            <a:lvl8pPr lvl="7">
              <a:spcBef>
                <a:spcPts val="0"/>
              </a:spcBef>
              <a:spcAft>
                <a:spcPts val="0"/>
              </a:spcAft>
              <a:buClr>
                <a:schemeClr val="lt1"/>
              </a:buClr>
              <a:buSzPts val="6400"/>
              <a:buNone/>
              <a:defRPr sz="6400">
                <a:solidFill>
                  <a:schemeClr val="lt1"/>
                </a:solidFill>
              </a:defRPr>
            </a:lvl8pPr>
            <a:lvl9pPr lvl="8">
              <a:spcBef>
                <a:spcPts val="0"/>
              </a:spcBef>
              <a:spcAft>
                <a:spcPts val="0"/>
              </a:spcAft>
              <a:buClr>
                <a:schemeClr val="lt1"/>
              </a:buClr>
              <a:buSzPts val="6400"/>
              <a:buNone/>
              <a:defRPr sz="6400">
                <a:solidFill>
                  <a:schemeClr val="lt1"/>
                </a:solidFill>
              </a:defRPr>
            </a:lvl9pPr>
          </a:lstStyle>
          <a:p>
            <a:endParaRPr/>
          </a:p>
        </p:txBody>
      </p:sp>
      <p:sp>
        <p:nvSpPr>
          <p:cNvPr id="58" name="Google Shape;58;p8"/>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6096000" y="-233"/>
            <a:ext cx="60960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6706233" y="5994000"/>
            <a:ext cx="624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354000" y="1534800"/>
            <a:ext cx="5393700" cy="2085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63" name="Google Shape;63;p9"/>
          <p:cNvSpPr txBox="1">
            <a:spLocks noGrp="1"/>
          </p:cNvSpPr>
          <p:nvPr>
            <p:ph type="subTitle" idx="1"/>
          </p:nvPr>
        </p:nvSpPr>
        <p:spPr>
          <a:xfrm>
            <a:off x="354000" y="3692002"/>
            <a:ext cx="5393700" cy="16923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 name="Google Shape;64;p9"/>
          <p:cNvSpPr txBox="1">
            <a:spLocks noGrp="1"/>
          </p:cNvSpPr>
          <p:nvPr>
            <p:ph type="body" idx="2"/>
          </p:nvPr>
        </p:nvSpPr>
        <p:spPr>
          <a:xfrm>
            <a:off x="6586000" y="965600"/>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Clr>
                <a:schemeClr val="lt1"/>
              </a:buClr>
              <a:buSzPts val="2400"/>
              <a:buChar char="●"/>
              <a:defRPr>
                <a:solidFill>
                  <a:schemeClr val="lt1"/>
                </a:solidFill>
              </a:defRPr>
            </a:lvl1pPr>
            <a:lvl2pPr marL="914400" lvl="1" indent="-349250">
              <a:spcBef>
                <a:spcPts val="0"/>
              </a:spcBef>
              <a:spcAft>
                <a:spcPts val="0"/>
              </a:spcAft>
              <a:buClr>
                <a:schemeClr val="lt1"/>
              </a:buClr>
              <a:buSzPts val="1900"/>
              <a:buChar char="○"/>
              <a:defRPr>
                <a:solidFill>
                  <a:schemeClr val="lt1"/>
                </a:solidFill>
              </a:defRPr>
            </a:lvl2pPr>
            <a:lvl3pPr marL="1371600" lvl="2" indent="-349250">
              <a:spcBef>
                <a:spcPts val="0"/>
              </a:spcBef>
              <a:spcAft>
                <a:spcPts val="0"/>
              </a:spcAft>
              <a:buClr>
                <a:schemeClr val="lt1"/>
              </a:buClr>
              <a:buSzPts val="1900"/>
              <a:buChar char="■"/>
              <a:defRPr>
                <a:solidFill>
                  <a:schemeClr val="lt1"/>
                </a:solidFill>
              </a:defRPr>
            </a:lvl3pPr>
            <a:lvl4pPr marL="1828800" lvl="3" indent="-349250">
              <a:spcBef>
                <a:spcPts val="0"/>
              </a:spcBef>
              <a:spcAft>
                <a:spcPts val="0"/>
              </a:spcAft>
              <a:buClr>
                <a:schemeClr val="lt1"/>
              </a:buClr>
              <a:buSzPts val="1900"/>
              <a:buChar char="●"/>
              <a:defRPr>
                <a:solidFill>
                  <a:schemeClr val="lt1"/>
                </a:solidFill>
              </a:defRPr>
            </a:lvl4pPr>
            <a:lvl5pPr marL="2286000" lvl="4" indent="-349250">
              <a:spcBef>
                <a:spcPts val="0"/>
              </a:spcBef>
              <a:spcAft>
                <a:spcPts val="0"/>
              </a:spcAft>
              <a:buClr>
                <a:schemeClr val="lt1"/>
              </a:buClr>
              <a:buSzPts val="1900"/>
              <a:buChar char="○"/>
              <a:defRPr>
                <a:solidFill>
                  <a:schemeClr val="lt1"/>
                </a:solidFill>
              </a:defRPr>
            </a:lvl5pPr>
            <a:lvl6pPr marL="2743200" lvl="5" indent="-349250">
              <a:spcBef>
                <a:spcPts val="0"/>
              </a:spcBef>
              <a:spcAft>
                <a:spcPts val="0"/>
              </a:spcAft>
              <a:buClr>
                <a:schemeClr val="lt1"/>
              </a:buClr>
              <a:buSzPts val="1900"/>
              <a:buChar char="■"/>
              <a:defRPr>
                <a:solidFill>
                  <a:schemeClr val="lt1"/>
                </a:solidFill>
              </a:defRPr>
            </a:lvl6pPr>
            <a:lvl7pPr marL="3200400" lvl="6" indent="-349250">
              <a:spcBef>
                <a:spcPts val="0"/>
              </a:spcBef>
              <a:spcAft>
                <a:spcPts val="0"/>
              </a:spcAft>
              <a:buClr>
                <a:schemeClr val="lt1"/>
              </a:buClr>
              <a:buSzPts val="1900"/>
              <a:buChar char="●"/>
              <a:defRPr>
                <a:solidFill>
                  <a:schemeClr val="lt1"/>
                </a:solidFill>
              </a:defRPr>
            </a:lvl7pPr>
            <a:lvl8pPr marL="3657600" lvl="7" indent="-349250">
              <a:spcBef>
                <a:spcPts val="0"/>
              </a:spcBef>
              <a:spcAft>
                <a:spcPts val="0"/>
              </a:spcAft>
              <a:buClr>
                <a:schemeClr val="lt1"/>
              </a:buClr>
              <a:buSzPts val="1900"/>
              <a:buChar char="○"/>
              <a:defRPr>
                <a:solidFill>
                  <a:schemeClr val="lt1"/>
                </a:solidFill>
              </a:defRPr>
            </a:lvl8pPr>
            <a:lvl9pPr marL="4114800" lvl="8" indent="-349250">
              <a:spcBef>
                <a:spcPts val="0"/>
              </a:spcBef>
              <a:spcAft>
                <a:spcPts val="0"/>
              </a:spcAft>
              <a:buClr>
                <a:schemeClr val="lt1"/>
              </a:buClr>
              <a:buSzPts val="1900"/>
              <a:buChar char="■"/>
              <a:defRPr>
                <a:solidFill>
                  <a:schemeClr val="lt1"/>
                </a:solidFill>
              </a:defRPr>
            </a:lvl9pPr>
          </a:lstStyle>
          <a:p>
            <a:endParaRPr/>
          </a:p>
        </p:txBody>
      </p:sp>
      <p:sp>
        <p:nvSpPr>
          <p:cNvPr id="65" name="Google Shape;65;p9"/>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426000" y="5640767"/>
            <a:ext cx="7998300" cy="7983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68" name="Google Shape;68;p10"/>
          <p:cNvSpPr txBox="1">
            <a:spLocks noGrp="1"/>
          </p:cNvSpPr>
          <p:nvPr>
            <p:ph type="sldNum" idx="12"/>
          </p:nvPr>
        </p:nvSpPr>
        <p:spPr>
          <a:xfrm>
            <a:off x="11280575" y="6201587"/>
            <a:ext cx="731700" cy="524700"/>
          </a:xfrm>
          <a:prstGeom prst="rect">
            <a:avLst/>
          </a:prstGeom>
        </p:spPr>
        <p:txBody>
          <a:bodyPr spcFirstLastPara="1" wrap="square" lIns="121900" tIns="121900" rIns="121900" bIns="121900"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46667"/>
            <a:ext cx="11360700" cy="8103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15600" y="1639833"/>
            <a:ext cx="11360700" cy="44520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marL="914400" lvl="1"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marL="1371600" lvl="2"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marL="1828800" lvl="3"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marL="2286000" lvl="4"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marL="2743200" lvl="5"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marL="3200400" lvl="6"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marL="3657600" lvl="7"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marL="4114800" lvl="8" indent="-34925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1280575" y="6201587"/>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lt1"/>
                </a:solidFill>
                <a:latin typeface="Roboto"/>
                <a:ea typeface="Roboto"/>
                <a:cs typeface="Roboto"/>
                <a:sym typeface="Roboto"/>
              </a:defRPr>
            </a:lvl1pPr>
            <a:lvl2pPr lvl="1" algn="r">
              <a:buNone/>
              <a:defRPr sz="1300">
                <a:solidFill>
                  <a:schemeClr val="lt1"/>
                </a:solidFill>
                <a:latin typeface="Roboto"/>
                <a:ea typeface="Roboto"/>
                <a:cs typeface="Roboto"/>
                <a:sym typeface="Roboto"/>
              </a:defRPr>
            </a:lvl2pPr>
            <a:lvl3pPr lvl="2" algn="r">
              <a:buNone/>
              <a:defRPr sz="1300">
                <a:solidFill>
                  <a:schemeClr val="lt1"/>
                </a:solidFill>
                <a:latin typeface="Roboto"/>
                <a:ea typeface="Roboto"/>
                <a:cs typeface="Roboto"/>
                <a:sym typeface="Roboto"/>
              </a:defRPr>
            </a:lvl3pPr>
            <a:lvl4pPr lvl="3" algn="r">
              <a:buNone/>
              <a:defRPr sz="1300">
                <a:solidFill>
                  <a:schemeClr val="lt1"/>
                </a:solidFill>
                <a:latin typeface="Roboto"/>
                <a:ea typeface="Roboto"/>
                <a:cs typeface="Roboto"/>
                <a:sym typeface="Roboto"/>
              </a:defRPr>
            </a:lvl4pPr>
            <a:lvl5pPr lvl="4" algn="r">
              <a:buNone/>
              <a:defRPr sz="1300">
                <a:solidFill>
                  <a:schemeClr val="lt1"/>
                </a:solidFill>
                <a:latin typeface="Roboto"/>
                <a:ea typeface="Roboto"/>
                <a:cs typeface="Roboto"/>
                <a:sym typeface="Roboto"/>
              </a:defRPr>
            </a:lvl5pPr>
            <a:lvl6pPr lvl="5" algn="r">
              <a:buNone/>
              <a:defRPr sz="1300">
                <a:solidFill>
                  <a:schemeClr val="lt1"/>
                </a:solidFill>
                <a:latin typeface="Roboto"/>
                <a:ea typeface="Roboto"/>
                <a:cs typeface="Roboto"/>
                <a:sym typeface="Roboto"/>
              </a:defRPr>
            </a:lvl6pPr>
            <a:lvl7pPr lvl="6" algn="r">
              <a:buNone/>
              <a:defRPr sz="1300">
                <a:solidFill>
                  <a:schemeClr val="lt1"/>
                </a:solidFill>
                <a:latin typeface="Roboto"/>
                <a:ea typeface="Roboto"/>
                <a:cs typeface="Roboto"/>
                <a:sym typeface="Roboto"/>
              </a:defRPr>
            </a:lvl7pPr>
            <a:lvl8pPr lvl="7" algn="r">
              <a:buNone/>
              <a:defRPr sz="1300">
                <a:solidFill>
                  <a:schemeClr val="lt1"/>
                </a:solidFill>
                <a:latin typeface="Roboto"/>
                <a:ea typeface="Roboto"/>
                <a:cs typeface="Roboto"/>
                <a:sym typeface="Roboto"/>
              </a:defRPr>
            </a:lvl8pPr>
            <a:lvl9pPr lvl="8" algn="r">
              <a:buNone/>
              <a:defRPr sz="13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ctrTitle"/>
          </p:nvPr>
        </p:nvSpPr>
        <p:spPr>
          <a:xfrm>
            <a:off x="5758975" y="1230100"/>
            <a:ext cx="5798700" cy="28668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600"/>
              <a:buFont typeface="Twentieth Century"/>
              <a:buNone/>
            </a:pPr>
            <a:r>
              <a:rPr lang="en-US" sz="5400">
                <a:latin typeface="Comic Sans MS"/>
                <a:ea typeface="Comic Sans MS"/>
                <a:cs typeface="Comic Sans MS"/>
                <a:sym typeface="Comic Sans MS"/>
              </a:rPr>
              <a:t>SOCIAL MEDIA ANALYSIS</a:t>
            </a:r>
            <a:endParaRPr sz="5400">
              <a:latin typeface="Comic Sans MS"/>
              <a:ea typeface="Comic Sans MS"/>
              <a:cs typeface="Comic Sans MS"/>
              <a:sym typeface="Comic Sans MS"/>
            </a:endParaRPr>
          </a:p>
        </p:txBody>
      </p:sp>
      <p:sp>
        <p:nvSpPr>
          <p:cNvPr id="92" name="Google Shape;92;p14"/>
          <p:cNvSpPr txBox="1">
            <a:spLocks noGrp="1"/>
          </p:cNvSpPr>
          <p:nvPr>
            <p:ph type="subTitle" idx="1"/>
          </p:nvPr>
        </p:nvSpPr>
        <p:spPr>
          <a:xfrm>
            <a:off x="6345750" y="4851550"/>
            <a:ext cx="5480700" cy="1769100"/>
          </a:xfrm>
          <a:prstGeom prst="rect">
            <a:avLst/>
          </a:prstGeom>
          <a:noFill/>
          <a:ln>
            <a:noFill/>
          </a:ln>
        </p:spPr>
        <p:txBody>
          <a:bodyPr spcFirstLastPara="1" wrap="square" lIns="91425" tIns="45700" rIns="91425" bIns="45700" anchor="t" anchorCtr="0">
            <a:normAutofit/>
          </a:bodyPr>
          <a:lstStyle/>
          <a:p>
            <a:pPr marL="914400" lvl="0" indent="0" algn="l" rtl="0">
              <a:lnSpc>
                <a:spcPct val="120000"/>
              </a:lnSpc>
              <a:spcBef>
                <a:spcPts val="0"/>
              </a:spcBef>
              <a:spcAft>
                <a:spcPts val="0"/>
              </a:spcAft>
              <a:buClr>
                <a:schemeClr val="lt2"/>
              </a:buClr>
              <a:buSzPts val="2500"/>
              <a:buNone/>
            </a:pPr>
            <a:r>
              <a:rPr lang="en-US">
                <a:latin typeface="Comic Sans MS"/>
                <a:ea typeface="Comic Sans MS"/>
                <a:cs typeface="Comic Sans MS"/>
                <a:sym typeface="Comic Sans MS"/>
              </a:rPr>
              <a:t>By                                                MEGANATHAN R				                    </a:t>
            </a:r>
            <a:endParaRPr>
              <a:solidFill>
                <a:schemeClr val="lt1"/>
              </a:solidFill>
              <a:latin typeface="Comic Sans MS"/>
              <a:ea typeface="Comic Sans MS"/>
              <a:cs typeface="Comic Sans MS"/>
              <a:sym typeface="Comic Sans MS"/>
            </a:endParaRPr>
          </a:p>
        </p:txBody>
      </p:sp>
      <p:pic>
        <p:nvPicPr>
          <p:cNvPr id="93" name="Google Shape;93;p14"/>
          <p:cNvPicPr preferRelativeResize="0"/>
          <p:nvPr/>
        </p:nvPicPr>
        <p:blipFill>
          <a:blip r:embed="rId3">
            <a:alphaModFix/>
          </a:blip>
          <a:stretch>
            <a:fillRect/>
          </a:stretch>
        </p:blipFill>
        <p:spPr>
          <a:xfrm>
            <a:off x="381000" y="827700"/>
            <a:ext cx="5007425" cy="5253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3"/>
          <p:cNvSpPr txBox="1">
            <a:spLocks noGrp="1"/>
          </p:cNvSpPr>
          <p:nvPr>
            <p:ph type="title"/>
          </p:nvPr>
        </p:nvSpPr>
        <p:spPr>
          <a:xfrm>
            <a:off x="978750" y="546675"/>
            <a:ext cx="10797600" cy="81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u="sng">
                <a:latin typeface="Comic Sans MS"/>
                <a:ea typeface="Comic Sans MS"/>
                <a:cs typeface="Comic Sans MS"/>
                <a:sym typeface="Comic Sans MS"/>
              </a:rPr>
              <a:t>METRICS DEFINED</a:t>
            </a:r>
            <a:endParaRPr u="sng">
              <a:latin typeface="Comic Sans MS"/>
              <a:ea typeface="Comic Sans MS"/>
              <a:cs typeface="Comic Sans MS"/>
              <a:sym typeface="Comic Sans MS"/>
            </a:endParaRPr>
          </a:p>
        </p:txBody>
      </p:sp>
      <p:graphicFrame>
        <p:nvGraphicFramePr>
          <p:cNvPr id="148" name="Google Shape;148;p23"/>
          <p:cNvGraphicFramePr/>
          <p:nvPr/>
        </p:nvGraphicFramePr>
        <p:xfrm>
          <a:off x="649851" y="1616363"/>
          <a:ext cx="11455375" cy="3761300"/>
        </p:xfrm>
        <a:graphic>
          <a:graphicData uri="http://schemas.openxmlformats.org/drawingml/2006/table">
            <a:tbl>
              <a:tblPr>
                <a:noFill/>
                <a:tableStyleId>{B9CF36CA-0C10-4357-9254-74057F20B658}</a:tableStyleId>
              </a:tblPr>
              <a:tblGrid>
                <a:gridCol w="3236425">
                  <a:extLst>
                    <a:ext uri="{9D8B030D-6E8A-4147-A177-3AD203B41FA5}">
                      <a16:colId xmlns:a16="http://schemas.microsoft.com/office/drawing/2014/main" val="20000"/>
                    </a:ext>
                  </a:extLst>
                </a:gridCol>
                <a:gridCol w="8218950">
                  <a:extLst>
                    <a:ext uri="{9D8B030D-6E8A-4147-A177-3AD203B41FA5}">
                      <a16:colId xmlns:a16="http://schemas.microsoft.com/office/drawing/2014/main" val="20001"/>
                    </a:ext>
                  </a:extLst>
                </a:gridCol>
              </a:tblGrid>
              <a:tr h="503325">
                <a:tc>
                  <a:txBody>
                    <a:bodyPr/>
                    <a:lstStyle/>
                    <a:p>
                      <a:pPr marL="0" marR="0" lvl="0" indent="0" algn="l" rtl="0">
                        <a:spcBef>
                          <a:spcPts val="0"/>
                        </a:spcBef>
                        <a:spcAft>
                          <a:spcPts val="0"/>
                        </a:spcAft>
                        <a:buClr>
                          <a:schemeClr val="lt1"/>
                        </a:buClr>
                        <a:buSzPts val="1800"/>
                        <a:buFont typeface="Twentieth Century"/>
                        <a:buNone/>
                      </a:pPr>
                      <a:r>
                        <a:rPr lang="en-US" sz="2200" b="1" u="sng" strike="noStrike" cap="none">
                          <a:solidFill>
                            <a:schemeClr val="dk2"/>
                          </a:solidFill>
                          <a:latin typeface="Comic Sans MS"/>
                          <a:ea typeface="Comic Sans MS"/>
                          <a:cs typeface="Comic Sans MS"/>
                          <a:sym typeface="Comic Sans MS"/>
                        </a:rPr>
                        <a:t>Metric</a:t>
                      </a:r>
                      <a:endParaRPr sz="1800" b="1">
                        <a:solidFill>
                          <a:schemeClr val="dk2"/>
                        </a:solidFill>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lt1"/>
                        </a:buClr>
                        <a:buSzPts val="1800"/>
                        <a:buFont typeface="Twentieth Century"/>
                        <a:buNone/>
                      </a:pPr>
                      <a:r>
                        <a:rPr lang="en-US" sz="2200" b="1" u="sng" strike="noStrike" cap="none">
                          <a:solidFill>
                            <a:schemeClr val="dk2"/>
                          </a:solidFill>
                          <a:latin typeface="Comic Sans MS"/>
                          <a:ea typeface="Comic Sans MS"/>
                          <a:cs typeface="Comic Sans MS"/>
                          <a:sym typeface="Comic Sans MS"/>
                        </a:rPr>
                        <a:t>Definition</a:t>
                      </a:r>
                      <a:endParaRPr sz="1800" b="1">
                        <a:solidFill>
                          <a:schemeClr val="dk2"/>
                        </a:solidFill>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874000">
                <a:tc>
                  <a:txBody>
                    <a:bodyPr/>
                    <a:lstStyle/>
                    <a:p>
                      <a:pPr marL="0" marR="0" lvl="0" indent="0" algn="l" rtl="0">
                        <a:spcBef>
                          <a:spcPts val="0"/>
                        </a:spcBef>
                        <a:spcAft>
                          <a:spcPts val="0"/>
                        </a:spcAft>
                        <a:buClr>
                          <a:schemeClr val="lt1"/>
                        </a:buClr>
                        <a:buSzPts val="1800"/>
                        <a:buFont typeface="Twentieth Century"/>
                        <a:buNone/>
                      </a:pPr>
                      <a:r>
                        <a:rPr lang="en-US" sz="2200" b="1" u="none" strike="noStrike" cap="none">
                          <a:solidFill>
                            <a:schemeClr val="dk2"/>
                          </a:solidFill>
                          <a:latin typeface="Comic Sans MS"/>
                          <a:ea typeface="Comic Sans MS"/>
                          <a:cs typeface="Comic Sans MS"/>
                          <a:sym typeface="Comic Sans MS"/>
                        </a:rPr>
                        <a:t>Engagement Score -</a:t>
                      </a:r>
                      <a:endParaRPr sz="2200" u="none" strike="noStrike" cap="none">
                        <a:solidFill>
                          <a:schemeClr val="dk2"/>
                        </a:solidFill>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lt1"/>
                        </a:buClr>
                        <a:buSzPts val="1800"/>
                        <a:buFont typeface="Twentieth Century"/>
                        <a:buNone/>
                      </a:pPr>
                      <a:r>
                        <a:rPr lang="en-US" sz="2200" u="none" strike="noStrike" cap="none">
                          <a:solidFill>
                            <a:schemeClr val="dk2"/>
                          </a:solidFill>
                          <a:latin typeface="Comic Sans MS"/>
                          <a:ea typeface="Comic Sans MS"/>
                          <a:cs typeface="Comic Sans MS"/>
                          <a:sym typeface="Comic Sans MS"/>
                        </a:rPr>
                        <a:t>Weighted score: (comments × 2) + (posts × 3) + (likes × 1)</a:t>
                      </a:r>
                      <a:endParaRPr sz="1800">
                        <a:solidFill>
                          <a:schemeClr val="dk2"/>
                        </a:solidFill>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503325">
                <a:tc>
                  <a:txBody>
                    <a:bodyPr/>
                    <a:lstStyle/>
                    <a:p>
                      <a:pPr marL="0" marR="0" lvl="0" indent="0" algn="l" rtl="0">
                        <a:spcBef>
                          <a:spcPts val="0"/>
                        </a:spcBef>
                        <a:spcAft>
                          <a:spcPts val="0"/>
                        </a:spcAft>
                        <a:buClr>
                          <a:schemeClr val="lt1"/>
                        </a:buClr>
                        <a:buSzPts val="1800"/>
                        <a:buFont typeface="Twentieth Century"/>
                        <a:buNone/>
                      </a:pPr>
                      <a:r>
                        <a:rPr lang="en-US" sz="2200" b="1" u="none" strike="noStrike" cap="none">
                          <a:solidFill>
                            <a:schemeClr val="dk2"/>
                          </a:solidFill>
                          <a:latin typeface="Comic Sans MS"/>
                          <a:ea typeface="Comic Sans MS"/>
                          <a:cs typeface="Comic Sans MS"/>
                          <a:sym typeface="Comic Sans MS"/>
                        </a:rPr>
                        <a:t>Engagement Rate  -</a:t>
                      </a:r>
                      <a:endParaRPr sz="2200" u="none" strike="noStrike" cap="none">
                        <a:solidFill>
                          <a:schemeClr val="dk2"/>
                        </a:solidFill>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lt1"/>
                        </a:buClr>
                        <a:buSzPts val="1800"/>
                        <a:buFont typeface="Twentieth Century"/>
                        <a:buNone/>
                      </a:pPr>
                      <a:r>
                        <a:rPr lang="en-US" sz="2200" u="none" strike="noStrike" cap="none">
                          <a:solidFill>
                            <a:schemeClr val="dk2"/>
                          </a:solidFill>
                          <a:latin typeface="Comic Sans MS"/>
                          <a:ea typeface="Comic Sans MS"/>
                          <a:cs typeface="Comic Sans MS"/>
                          <a:sym typeface="Comic Sans MS"/>
                        </a:rPr>
                        <a:t>Ratio: (Likes + Comments) / Posts</a:t>
                      </a:r>
                      <a:endParaRPr sz="1800">
                        <a:solidFill>
                          <a:schemeClr val="dk2"/>
                        </a:solidFill>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503325">
                <a:tc>
                  <a:txBody>
                    <a:bodyPr/>
                    <a:lstStyle/>
                    <a:p>
                      <a:pPr marL="0" marR="0" lvl="0" indent="0" algn="l" rtl="0">
                        <a:spcBef>
                          <a:spcPts val="0"/>
                        </a:spcBef>
                        <a:spcAft>
                          <a:spcPts val="0"/>
                        </a:spcAft>
                        <a:buClr>
                          <a:schemeClr val="lt1"/>
                        </a:buClr>
                        <a:buSzPts val="1800"/>
                        <a:buFont typeface="Twentieth Century"/>
                        <a:buNone/>
                      </a:pPr>
                      <a:r>
                        <a:rPr lang="en-US" sz="2200" b="1" u="none" strike="noStrike" cap="none">
                          <a:solidFill>
                            <a:schemeClr val="dk2"/>
                          </a:solidFill>
                          <a:latin typeface="Comic Sans MS"/>
                          <a:ea typeface="Comic Sans MS"/>
                          <a:cs typeface="Comic Sans MS"/>
                          <a:sym typeface="Comic Sans MS"/>
                        </a:rPr>
                        <a:t>User Age           -</a:t>
                      </a:r>
                      <a:endParaRPr sz="2200" u="none" strike="noStrike" cap="none">
                        <a:solidFill>
                          <a:schemeClr val="dk2"/>
                        </a:solidFill>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lt1"/>
                        </a:buClr>
                        <a:buSzPts val="1800"/>
                        <a:buFont typeface="Twentieth Century"/>
                        <a:buNone/>
                      </a:pPr>
                      <a:r>
                        <a:rPr lang="en-US" sz="2200" u="none" strike="noStrike" cap="none">
                          <a:solidFill>
                            <a:schemeClr val="dk2"/>
                          </a:solidFill>
                          <a:latin typeface="Comic Sans MS"/>
                          <a:ea typeface="Comic Sans MS"/>
                          <a:cs typeface="Comic Sans MS"/>
                          <a:sym typeface="Comic Sans MS"/>
                        </a:rPr>
                        <a:t>Days since account creation.</a:t>
                      </a:r>
                      <a:endParaRPr sz="1800">
                        <a:solidFill>
                          <a:schemeClr val="dk2"/>
                        </a:solidFill>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503325">
                <a:tc>
                  <a:txBody>
                    <a:bodyPr/>
                    <a:lstStyle/>
                    <a:p>
                      <a:pPr marL="0" marR="0" lvl="0" indent="0" algn="l" rtl="0">
                        <a:spcBef>
                          <a:spcPts val="0"/>
                        </a:spcBef>
                        <a:spcAft>
                          <a:spcPts val="0"/>
                        </a:spcAft>
                        <a:buClr>
                          <a:schemeClr val="lt1"/>
                        </a:buClr>
                        <a:buSzPts val="1800"/>
                        <a:buFont typeface="Twentieth Century"/>
                        <a:buNone/>
                      </a:pPr>
                      <a:r>
                        <a:rPr lang="en-US" sz="2200" b="1" u="none" strike="noStrike" cap="none">
                          <a:solidFill>
                            <a:schemeClr val="dk2"/>
                          </a:solidFill>
                          <a:latin typeface="Comic Sans MS"/>
                          <a:ea typeface="Comic Sans MS"/>
                          <a:cs typeface="Comic Sans MS"/>
                          <a:sym typeface="Comic Sans MS"/>
                        </a:rPr>
                        <a:t>Inactivity Score   -</a:t>
                      </a:r>
                      <a:endParaRPr sz="2200" u="none" strike="noStrike" cap="none">
                        <a:solidFill>
                          <a:schemeClr val="dk2"/>
                        </a:solidFill>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lt1"/>
                        </a:buClr>
                        <a:buSzPts val="1800"/>
                        <a:buFont typeface="Twentieth Century"/>
                        <a:buNone/>
                      </a:pPr>
                      <a:r>
                        <a:rPr lang="en-US" sz="2200" u="none" strike="noStrike" cap="none">
                          <a:solidFill>
                            <a:schemeClr val="dk2"/>
                          </a:solidFill>
                          <a:latin typeface="Comic Sans MS"/>
                          <a:ea typeface="Comic Sans MS"/>
                          <a:cs typeface="Comic Sans MS"/>
                          <a:sym typeface="Comic Sans MS"/>
                        </a:rPr>
                        <a:t>A score of 0 indicates no engagement activity.</a:t>
                      </a:r>
                      <a:endParaRPr sz="1800">
                        <a:solidFill>
                          <a:schemeClr val="dk2"/>
                        </a:solidFill>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874000">
                <a:tc>
                  <a:txBody>
                    <a:bodyPr/>
                    <a:lstStyle/>
                    <a:p>
                      <a:pPr marL="0" marR="0" lvl="0" indent="0" algn="l" rtl="0">
                        <a:spcBef>
                          <a:spcPts val="0"/>
                        </a:spcBef>
                        <a:spcAft>
                          <a:spcPts val="0"/>
                        </a:spcAft>
                        <a:buClr>
                          <a:schemeClr val="lt1"/>
                        </a:buClr>
                        <a:buSzPts val="1800"/>
                        <a:buFont typeface="Twentieth Century"/>
                        <a:buNone/>
                      </a:pPr>
                      <a:r>
                        <a:rPr lang="en-US" sz="2200" b="1" u="none" strike="noStrike" cap="none">
                          <a:solidFill>
                            <a:schemeClr val="dk2"/>
                          </a:solidFill>
                          <a:latin typeface="Comic Sans MS"/>
                          <a:ea typeface="Comic Sans MS"/>
                          <a:cs typeface="Comic Sans MS"/>
                          <a:sym typeface="Comic Sans MS"/>
                        </a:rPr>
                        <a:t>Tag Performance   -</a:t>
                      </a:r>
                      <a:endParaRPr sz="2200" u="none" strike="noStrike" cap="none">
                        <a:solidFill>
                          <a:schemeClr val="dk2"/>
                        </a:solidFill>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lt1"/>
                        </a:buClr>
                        <a:buSzPts val="1800"/>
                        <a:buFont typeface="Twentieth Century"/>
                        <a:buNone/>
                      </a:pPr>
                      <a:r>
                        <a:rPr lang="en-US" sz="2200" u="none" strike="noStrike" cap="none">
                          <a:solidFill>
                            <a:schemeClr val="dk2"/>
                          </a:solidFill>
                          <a:latin typeface="Comic Sans MS"/>
                          <a:ea typeface="Comic Sans MS"/>
                          <a:cs typeface="Comic Sans MS"/>
                          <a:sym typeface="Comic Sans MS"/>
                        </a:rPr>
                        <a:t>Average engagement (likes + comments) for posts with a specific tag.</a:t>
                      </a:r>
                      <a:endParaRPr sz="1800">
                        <a:solidFill>
                          <a:schemeClr val="dk2"/>
                        </a:solidFill>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rmAutofit/>
          </a:bodyPr>
          <a:lstStyle/>
          <a:p>
            <a:pPr marL="457200" lvl="0" indent="0" algn="l" rtl="0">
              <a:lnSpc>
                <a:spcPct val="90000"/>
              </a:lnSpc>
              <a:spcBef>
                <a:spcPts val="0"/>
              </a:spcBef>
              <a:spcAft>
                <a:spcPts val="0"/>
              </a:spcAft>
              <a:buClr>
                <a:schemeClr val="lt1"/>
              </a:buClr>
              <a:buSzPts val="3600"/>
              <a:buFont typeface="Twentieth Century"/>
              <a:buNone/>
            </a:pPr>
            <a:r>
              <a:rPr lang="en-US" u="sng">
                <a:latin typeface="Comic Sans MS"/>
                <a:ea typeface="Comic Sans MS"/>
                <a:cs typeface="Comic Sans MS"/>
                <a:sym typeface="Comic Sans MS"/>
              </a:rPr>
              <a:t>DATA OVERVIEW</a:t>
            </a:r>
            <a:endParaRPr u="sng">
              <a:latin typeface="Comic Sans MS"/>
              <a:ea typeface="Comic Sans MS"/>
              <a:cs typeface="Comic Sans MS"/>
              <a:sym typeface="Comic Sans MS"/>
            </a:endParaRPr>
          </a:p>
        </p:txBody>
      </p:sp>
      <p:sp>
        <p:nvSpPr>
          <p:cNvPr id="154" name="Google Shape;154;p24"/>
          <p:cNvSpPr txBox="1">
            <a:spLocks noGrp="1"/>
          </p:cNvSpPr>
          <p:nvPr>
            <p:ph type="body" idx="1"/>
          </p:nvPr>
        </p:nvSpPr>
        <p:spPr>
          <a:xfrm>
            <a:off x="415600" y="1639833"/>
            <a:ext cx="11360700" cy="4452000"/>
          </a:xfrm>
          <a:prstGeom prst="rect">
            <a:avLst/>
          </a:prstGeom>
          <a:noFill/>
          <a:ln>
            <a:noFill/>
          </a:ln>
        </p:spPr>
        <p:txBody>
          <a:bodyPr spcFirstLastPara="1" wrap="square" lIns="91425" tIns="45700" rIns="91425" bIns="45700" anchor="t" anchorCtr="0">
            <a:normAutofit/>
          </a:bodyPr>
          <a:lstStyle/>
          <a:p>
            <a:pPr marL="800100" indent="-342900">
              <a:lnSpc>
                <a:spcPct val="120000"/>
              </a:lnSpc>
              <a:buClr>
                <a:schemeClr val="bg2"/>
              </a:buClr>
              <a:buSzPts val="3000"/>
              <a:buFont typeface="Arial" panose="020B0604020202020204" pitchFamily="34" charset="0"/>
              <a:buChar char="•"/>
            </a:pPr>
            <a:r>
              <a:rPr lang="en-US" dirty="0">
                <a:latin typeface="Comic Sans MS"/>
                <a:ea typeface="Comic Sans MS"/>
                <a:cs typeface="Comic Sans MS"/>
                <a:sym typeface="Comic Sans MS"/>
              </a:rPr>
              <a:t>Total Users : 100</a:t>
            </a:r>
            <a:endParaRPr dirty="0">
              <a:latin typeface="Comic Sans MS"/>
              <a:ea typeface="Comic Sans MS"/>
              <a:cs typeface="Comic Sans MS"/>
              <a:sym typeface="Comic Sans MS"/>
            </a:endParaRPr>
          </a:p>
          <a:p>
            <a:pPr marL="800100" indent="-342900">
              <a:lnSpc>
                <a:spcPct val="120000"/>
              </a:lnSpc>
              <a:spcBef>
                <a:spcPts val="1000"/>
              </a:spcBef>
              <a:buClr>
                <a:schemeClr val="bg2"/>
              </a:buClr>
              <a:buSzPts val="3000"/>
              <a:buFont typeface="Arial" panose="020B0604020202020204" pitchFamily="34" charset="0"/>
              <a:buChar char="•"/>
            </a:pPr>
            <a:r>
              <a:rPr lang="en-US" dirty="0">
                <a:latin typeface="Comic Sans MS"/>
                <a:ea typeface="Comic Sans MS"/>
                <a:cs typeface="Comic Sans MS"/>
                <a:sym typeface="Comic Sans MS"/>
              </a:rPr>
              <a:t>Total Likes : 8782</a:t>
            </a:r>
            <a:endParaRPr dirty="0">
              <a:latin typeface="Comic Sans MS"/>
              <a:ea typeface="Comic Sans MS"/>
              <a:cs typeface="Comic Sans MS"/>
              <a:sym typeface="Comic Sans MS"/>
            </a:endParaRPr>
          </a:p>
          <a:p>
            <a:pPr marL="800100" indent="-342900">
              <a:lnSpc>
                <a:spcPct val="120000"/>
              </a:lnSpc>
              <a:spcBef>
                <a:spcPts val="1000"/>
              </a:spcBef>
              <a:buClr>
                <a:schemeClr val="bg2"/>
              </a:buClr>
              <a:buSzPts val="3000"/>
              <a:buFont typeface="Arial" panose="020B0604020202020204" pitchFamily="34" charset="0"/>
              <a:buChar char="•"/>
            </a:pPr>
            <a:r>
              <a:rPr lang="en-US" dirty="0">
                <a:latin typeface="Comic Sans MS"/>
                <a:ea typeface="Comic Sans MS"/>
                <a:cs typeface="Comic Sans MS"/>
                <a:sym typeface="Comic Sans MS"/>
              </a:rPr>
              <a:t>Total Comments : 7488</a:t>
            </a:r>
            <a:endParaRPr dirty="0">
              <a:latin typeface="Comic Sans MS"/>
              <a:ea typeface="Comic Sans MS"/>
              <a:cs typeface="Comic Sans MS"/>
              <a:sym typeface="Comic Sans MS"/>
            </a:endParaRPr>
          </a:p>
          <a:p>
            <a:pPr marL="800100" indent="-342900">
              <a:lnSpc>
                <a:spcPct val="120000"/>
              </a:lnSpc>
              <a:spcBef>
                <a:spcPts val="1000"/>
              </a:spcBef>
              <a:buClr>
                <a:schemeClr val="bg2"/>
              </a:buClr>
              <a:buSzPts val="3000"/>
              <a:buFont typeface="Arial" panose="020B0604020202020204" pitchFamily="34" charset="0"/>
              <a:buChar char="•"/>
            </a:pPr>
            <a:r>
              <a:rPr lang="en-US" dirty="0">
                <a:latin typeface="Comic Sans MS"/>
                <a:ea typeface="Comic Sans MS"/>
                <a:cs typeface="Comic Sans MS"/>
                <a:sym typeface="Comic Sans MS"/>
              </a:rPr>
              <a:t>Total Photos : 257</a:t>
            </a:r>
            <a:endParaRPr dirty="0">
              <a:latin typeface="Comic Sans MS"/>
              <a:ea typeface="Comic Sans MS"/>
              <a:cs typeface="Comic Sans MS"/>
              <a:sym typeface="Comic Sans MS"/>
            </a:endParaRPr>
          </a:p>
          <a:p>
            <a:pPr marL="800100" indent="-342900">
              <a:lnSpc>
                <a:spcPct val="120000"/>
              </a:lnSpc>
              <a:spcBef>
                <a:spcPts val="1000"/>
              </a:spcBef>
              <a:buClr>
                <a:schemeClr val="bg2"/>
              </a:buClr>
              <a:buSzPts val="3000"/>
              <a:buFont typeface="Arial" panose="020B0604020202020204" pitchFamily="34" charset="0"/>
              <a:buChar char="•"/>
            </a:pPr>
            <a:r>
              <a:rPr lang="en-US" dirty="0">
                <a:latin typeface="Comic Sans MS"/>
                <a:ea typeface="Comic Sans MS"/>
                <a:cs typeface="Comic Sans MS"/>
                <a:sym typeface="Comic Sans MS"/>
              </a:rPr>
              <a:t>Total Tags : 21</a:t>
            </a:r>
            <a:endParaRPr dirty="0">
              <a:latin typeface="Comic Sans MS"/>
              <a:ea typeface="Comic Sans MS"/>
              <a:cs typeface="Comic Sans MS"/>
              <a:sym typeface="Comic Sans MS"/>
            </a:endParaRPr>
          </a:p>
          <a:p>
            <a:pPr marL="800100" indent="-342900">
              <a:lnSpc>
                <a:spcPct val="120000"/>
              </a:lnSpc>
              <a:spcBef>
                <a:spcPts val="1000"/>
              </a:spcBef>
              <a:spcAft>
                <a:spcPts val="1600"/>
              </a:spcAft>
              <a:buClr>
                <a:schemeClr val="bg2"/>
              </a:buClr>
              <a:buSzPts val="3000"/>
              <a:buFont typeface="Arial" panose="020B0604020202020204" pitchFamily="34" charset="0"/>
              <a:buChar char="•"/>
            </a:pPr>
            <a:r>
              <a:rPr lang="en-US" dirty="0">
                <a:latin typeface="Comic Sans MS"/>
                <a:ea typeface="Comic Sans MS"/>
                <a:cs typeface="Comic Sans MS"/>
                <a:sym typeface="Comic Sans MS"/>
              </a:rPr>
              <a:t>Total Photos * Tagged : 501</a:t>
            </a:r>
            <a:endParaRPr dirty="0">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p:nvPr/>
        </p:nvSpPr>
        <p:spPr>
          <a:xfrm>
            <a:off x="4461425" y="1160425"/>
            <a:ext cx="7606500" cy="52863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600" b="1" i="0" u="sng" strike="noStrike" cap="none">
                <a:solidFill>
                  <a:schemeClr val="lt1"/>
                </a:solidFill>
                <a:latin typeface="Comic Sans MS"/>
                <a:ea typeface="Comic Sans MS"/>
                <a:cs typeface="Comic Sans MS"/>
                <a:sym typeface="Comic Sans MS"/>
              </a:rPr>
              <a:t>Significant No-End Activity:  0 Comments</a:t>
            </a:r>
            <a:endParaRPr sz="1600">
              <a:solidFill>
                <a:schemeClr val="lt1"/>
              </a:solidFill>
              <a:latin typeface="Comic Sans MS"/>
              <a:ea typeface="Comic Sans MS"/>
              <a:cs typeface="Comic Sans MS"/>
              <a:sym typeface="Comic Sans MS"/>
            </a:endParaRPr>
          </a:p>
          <a:p>
            <a:pPr marL="171450" marR="0" lvl="0" indent="-184150" algn="l" rtl="0">
              <a:spcBef>
                <a:spcPts val="0"/>
              </a:spcBef>
              <a:spcAft>
                <a:spcPts val="0"/>
              </a:spcAft>
              <a:buClr>
                <a:schemeClr val="lt1"/>
              </a:buClr>
              <a:buSzPts val="1400"/>
              <a:buFont typeface="Arial"/>
              <a:buChar char="•"/>
            </a:pPr>
            <a:r>
              <a:rPr lang="en-US">
                <a:solidFill>
                  <a:schemeClr val="lt1"/>
                </a:solidFill>
                <a:latin typeface="Comic Sans MS"/>
                <a:ea typeface="Comic Sans MS"/>
                <a:cs typeface="Comic Sans MS"/>
                <a:sym typeface="Comic Sans MS"/>
              </a:rPr>
              <a:t>Around </a:t>
            </a:r>
            <a:r>
              <a:rPr lang="en-US" b="1">
                <a:solidFill>
                  <a:schemeClr val="lt1"/>
                </a:solidFill>
                <a:latin typeface="Comic Sans MS"/>
                <a:ea typeface="Comic Sans MS"/>
                <a:cs typeface="Comic Sans MS"/>
                <a:sym typeface="Comic Sans MS"/>
              </a:rPr>
              <a:t>23 users</a:t>
            </a:r>
            <a:r>
              <a:rPr lang="en-US">
                <a:solidFill>
                  <a:schemeClr val="lt1"/>
                </a:solidFill>
                <a:latin typeface="Comic Sans MS"/>
                <a:ea typeface="Comic Sans MS"/>
                <a:cs typeface="Comic Sans MS"/>
                <a:sym typeface="Comic Sans MS"/>
              </a:rPr>
              <a:t> have made </a:t>
            </a:r>
            <a:r>
              <a:rPr lang="en-US" b="1">
                <a:solidFill>
                  <a:schemeClr val="lt1"/>
                </a:solidFill>
                <a:latin typeface="Comic Sans MS"/>
                <a:ea typeface="Comic Sans MS"/>
                <a:cs typeface="Comic Sans MS"/>
                <a:sym typeface="Comic Sans MS"/>
              </a:rPr>
              <a:t>No comments</a:t>
            </a:r>
            <a:r>
              <a:rPr lang="en-US">
                <a:solidFill>
                  <a:schemeClr val="lt1"/>
                </a:solidFill>
                <a:latin typeface="Comic Sans MS"/>
                <a:ea typeface="Comic Sans MS"/>
                <a:cs typeface="Comic Sans MS"/>
                <a:sym typeface="Comic Sans MS"/>
              </a:rPr>
              <a:t>.</a:t>
            </a:r>
            <a:endParaRPr sz="1600">
              <a:solidFill>
                <a:schemeClr val="lt1"/>
              </a:solidFill>
              <a:latin typeface="Comic Sans MS"/>
              <a:ea typeface="Comic Sans MS"/>
              <a:cs typeface="Comic Sans MS"/>
              <a:sym typeface="Comic Sans MS"/>
            </a:endParaRPr>
          </a:p>
          <a:p>
            <a:pPr marL="171450" marR="0" lvl="0" indent="-184150" algn="l" rtl="0">
              <a:spcBef>
                <a:spcPts val="0"/>
              </a:spcBef>
              <a:spcAft>
                <a:spcPts val="0"/>
              </a:spcAft>
              <a:buClr>
                <a:schemeClr val="lt1"/>
              </a:buClr>
              <a:buSzPts val="1400"/>
              <a:buFont typeface="Comic Sans MS"/>
              <a:buChar char="•"/>
            </a:pPr>
            <a:r>
              <a:rPr lang="en-US">
                <a:solidFill>
                  <a:schemeClr val="lt1"/>
                </a:solidFill>
                <a:latin typeface="Comic Sans MS"/>
                <a:ea typeface="Comic Sans MS"/>
                <a:cs typeface="Comic Sans MS"/>
                <a:sym typeface="Comic Sans MS"/>
              </a:rPr>
              <a:t>These users are either new or not engaged.</a:t>
            </a:r>
            <a:endParaRPr sz="1600">
              <a:solidFill>
                <a:schemeClr val="lt1"/>
              </a:solidFill>
              <a:latin typeface="Comic Sans MS"/>
              <a:ea typeface="Comic Sans MS"/>
              <a:cs typeface="Comic Sans MS"/>
              <a:sym typeface="Comic Sans MS"/>
            </a:endParaRPr>
          </a:p>
          <a:p>
            <a:pPr marL="171450" marR="0" lvl="0" indent="-95250" algn="l" rtl="0">
              <a:spcBef>
                <a:spcPts val="0"/>
              </a:spcBef>
              <a:spcAft>
                <a:spcPts val="0"/>
              </a:spcAft>
              <a:buClr>
                <a:schemeClr val="lt1"/>
              </a:buClr>
              <a:buSzPts val="1200"/>
              <a:buFont typeface="Noto Sans Symbols"/>
              <a:buNone/>
            </a:pPr>
            <a:endParaRPr>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r>
              <a:rPr lang="en-US" sz="1600" b="1" u="sng">
                <a:solidFill>
                  <a:schemeClr val="lt1"/>
                </a:solidFill>
                <a:latin typeface="Comic Sans MS"/>
                <a:ea typeface="Comic Sans MS"/>
                <a:cs typeface="Comic Sans MS"/>
                <a:sym typeface="Comic Sans MS"/>
              </a:rPr>
              <a:t>Negligible Presence in 41–50 and 51–60 Buckets</a:t>
            </a:r>
            <a:endParaRPr sz="1600">
              <a:solidFill>
                <a:schemeClr val="lt1"/>
              </a:solidFill>
              <a:latin typeface="Comic Sans MS"/>
              <a:ea typeface="Comic Sans MS"/>
              <a:cs typeface="Comic Sans MS"/>
              <a:sym typeface="Comic Sans MS"/>
            </a:endParaRPr>
          </a:p>
          <a:p>
            <a:pPr marL="171450" marR="0" lvl="0" indent="-184150" algn="l" rtl="0">
              <a:spcBef>
                <a:spcPts val="0"/>
              </a:spcBef>
              <a:spcAft>
                <a:spcPts val="0"/>
              </a:spcAft>
              <a:buClr>
                <a:schemeClr val="lt1"/>
              </a:buClr>
              <a:buSzPts val="1400"/>
              <a:buFont typeface="Comic Sans MS"/>
              <a:buChar char="•"/>
            </a:pPr>
            <a:r>
              <a:rPr lang="en-US">
                <a:solidFill>
                  <a:schemeClr val="lt1"/>
                </a:solidFill>
                <a:latin typeface="Comic Sans MS"/>
                <a:ea typeface="Comic Sans MS"/>
                <a:cs typeface="Comic Sans MS"/>
                <a:sym typeface="Comic Sans MS"/>
              </a:rPr>
              <a:t>Very few users lie in these intervals, showing a “gap zone” in comment volume</a:t>
            </a:r>
            <a:endParaRPr sz="1600">
              <a:solidFill>
                <a:schemeClr val="lt1"/>
              </a:solidFill>
              <a:latin typeface="Comic Sans MS"/>
              <a:ea typeface="Comic Sans MS"/>
              <a:cs typeface="Comic Sans MS"/>
              <a:sym typeface="Comic Sans MS"/>
            </a:endParaRPr>
          </a:p>
          <a:p>
            <a:pPr marL="171450" marR="0" lvl="0" indent="-95250" algn="l" rtl="0">
              <a:spcBef>
                <a:spcPts val="0"/>
              </a:spcBef>
              <a:spcAft>
                <a:spcPts val="0"/>
              </a:spcAft>
              <a:buClr>
                <a:schemeClr val="lt1"/>
              </a:buClr>
              <a:buSzPts val="1200"/>
              <a:buFont typeface="Arial"/>
              <a:buNone/>
            </a:pPr>
            <a:endParaRPr>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r>
              <a:rPr lang="en-US" sz="1600" b="1" u="sng">
                <a:solidFill>
                  <a:schemeClr val="lt1"/>
                </a:solidFill>
                <a:latin typeface="Comic Sans MS"/>
                <a:ea typeface="Comic Sans MS"/>
                <a:cs typeface="Comic Sans MS"/>
                <a:sym typeface="Comic Sans MS"/>
              </a:rPr>
              <a:t>Moderate Commenters: 61–70 Range</a:t>
            </a:r>
            <a:endParaRPr sz="1600">
              <a:solidFill>
                <a:schemeClr val="lt1"/>
              </a:solidFill>
              <a:latin typeface="Comic Sans MS"/>
              <a:ea typeface="Comic Sans MS"/>
              <a:cs typeface="Comic Sans MS"/>
              <a:sym typeface="Comic Sans MS"/>
            </a:endParaRPr>
          </a:p>
          <a:p>
            <a:pPr marL="171450" marR="0" lvl="0" indent="-184150" algn="l" rtl="0">
              <a:spcBef>
                <a:spcPts val="0"/>
              </a:spcBef>
              <a:spcAft>
                <a:spcPts val="0"/>
              </a:spcAft>
              <a:buClr>
                <a:schemeClr val="lt1"/>
              </a:buClr>
              <a:buSzPts val="1400"/>
              <a:buFont typeface="Arial"/>
              <a:buChar char="•"/>
            </a:pPr>
            <a:r>
              <a:rPr lang="en-US">
                <a:solidFill>
                  <a:schemeClr val="lt1"/>
                </a:solidFill>
                <a:latin typeface="Comic Sans MS"/>
                <a:ea typeface="Comic Sans MS"/>
                <a:cs typeface="Comic Sans MS"/>
                <a:sym typeface="Comic Sans MS"/>
              </a:rPr>
              <a:t>Nearly </a:t>
            </a:r>
            <a:r>
              <a:rPr lang="en-US" b="1">
                <a:solidFill>
                  <a:schemeClr val="lt1"/>
                </a:solidFill>
                <a:latin typeface="Comic Sans MS"/>
                <a:ea typeface="Comic Sans MS"/>
                <a:cs typeface="Comic Sans MS"/>
                <a:sym typeface="Comic Sans MS"/>
              </a:rPr>
              <a:t>20 users</a:t>
            </a:r>
            <a:r>
              <a:rPr lang="en-US">
                <a:solidFill>
                  <a:schemeClr val="lt1"/>
                </a:solidFill>
                <a:latin typeface="Comic Sans MS"/>
                <a:ea typeface="Comic Sans MS"/>
                <a:cs typeface="Comic Sans MS"/>
                <a:sym typeface="Comic Sans MS"/>
              </a:rPr>
              <a:t> fall into this range — forming a healthy middle segment of consistent engagers.</a:t>
            </a:r>
            <a:endParaRPr sz="1600">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endParaRPr>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r>
              <a:rPr lang="en-US" sz="1600" b="1" u="sng">
                <a:solidFill>
                  <a:schemeClr val="lt1"/>
                </a:solidFill>
                <a:latin typeface="Comic Sans MS"/>
                <a:ea typeface="Comic Sans MS"/>
                <a:cs typeface="Comic Sans MS"/>
                <a:sym typeface="Comic Sans MS"/>
              </a:rPr>
              <a:t>Comment Hotspot: 71–80 Comments</a:t>
            </a:r>
            <a:endParaRPr sz="1600">
              <a:solidFill>
                <a:schemeClr val="lt1"/>
              </a:solidFill>
              <a:latin typeface="Comic Sans MS"/>
              <a:ea typeface="Comic Sans MS"/>
              <a:cs typeface="Comic Sans MS"/>
              <a:sym typeface="Comic Sans MS"/>
            </a:endParaRPr>
          </a:p>
          <a:p>
            <a:pPr marL="171450" marR="0" lvl="0" indent="-184150" algn="l" rtl="0">
              <a:spcBef>
                <a:spcPts val="0"/>
              </a:spcBef>
              <a:spcAft>
                <a:spcPts val="0"/>
              </a:spcAft>
              <a:buClr>
                <a:schemeClr val="lt1"/>
              </a:buClr>
              <a:buSzPts val="1400"/>
              <a:buFont typeface="Arial"/>
              <a:buChar char="•"/>
            </a:pPr>
            <a:r>
              <a:rPr lang="en-US">
                <a:solidFill>
                  <a:schemeClr val="lt1"/>
                </a:solidFill>
                <a:latin typeface="Comic Sans MS"/>
                <a:ea typeface="Comic Sans MS"/>
                <a:cs typeface="Comic Sans MS"/>
                <a:sym typeface="Comic Sans MS"/>
              </a:rPr>
              <a:t>The highest number of users (</a:t>
            </a:r>
            <a:r>
              <a:rPr lang="en-US" b="1">
                <a:solidFill>
                  <a:schemeClr val="lt1"/>
                </a:solidFill>
                <a:latin typeface="Comic Sans MS"/>
                <a:ea typeface="Comic Sans MS"/>
                <a:cs typeface="Comic Sans MS"/>
                <a:sym typeface="Comic Sans MS"/>
              </a:rPr>
              <a:t>~37 users</a:t>
            </a:r>
            <a:r>
              <a:rPr lang="en-US">
                <a:solidFill>
                  <a:schemeClr val="lt1"/>
                </a:solidFill>
                <a:latin typeface="Comic Sans MS"/>
                <a:ea typeface="Comic Sans MS"/>
                <a:cs typeface="Comic Sans MS"/>
                <a:sym typeface="Comic Sans MS"/>
              </a:rPr>
              <a:t>) fall in the </a:t>
            </a:r>
            <a:r>
              <a:rPr lang="en-US" b="1">
                <a:solidFill>
                  <a:schemeClr val="lt1"/>
                </a:solidFill>
                <a:latin typeface="Comic Sans MS"/>
                <a:ea typeface="Comic Sans MS"/>
                <a:cs typeface="Comic Sans MS"/>
                <a:sym typeface="Comic Sans MS"/>
              </a:rPr>
              <a:t>71–80 comment range</a:t>
            </a:r>
            <a:r>
              <a:rPr lang="en-US">
                <a:solidFill>
                  <a:schemeClr val="lt1"/>
                </a:solidFill>
                <a:latin typeface="Comic Sans MS"/>
                <a:ea typeface="Comic Sans MS"/>
                <a:cs typeface="Comic Sans MS"/>
                <a:sym typeface="Comic Sans MS"/>
              </a:rPr>
              <a:t>.</a:t>
            </a:r>
            <a:endParaRPr sz="1600">
              <a:solidFill>
                <a:schemeClr val="lt1"/>
              </a:solidFill>
              <a:latin typeface="Comic Sans MS"/>
              <a:ea typeface="Comic Sans MS"/>
              <a:cs typeface="Comic Sans MS"/>
              <a:sym typeface="Comic Sans MS"/>
            </a:endParaRPr>
          </a:p>
          <a:p>
            <a:pPr marL="171450" marR="0" lvl="0" indent="-184150" algn="l" rtl="0">
              <a:spcBef>
                <a:spcPts val="0"/>
              </a:spcBef>
              <a:spcAft>
                <a:spcPts val="0"/>
              </a:spcAft>
              <a:buClr>
                <a:schemeClr val="lt1"/>
              </a:buClr>
              <a:buSzPts val="1400"/>
              <a:buFont typeface="Comic Sans MS"/>
              <a:buChar char="•"/>
            </a:pPr>
            <a:r>
              <a:rPr lang="en-US">
                <a:solidFill>
                  <a:schemeClr val="lt1"/>
                </a:solidFill>
                <a:latin typeface="Comic Sans MS"/>
                <a:ea typeface="Comic Sans MS"/>
                <a:cs typeface="Comic Sans MS"/>
                <a:sym typeface="Comic Sans MS"/>
              </a:rPr>
              <a:t>Indicates a significant cluster of highly interactive users who frequently engage with content</a:t>
            </a:r>
            <a:endParaRPr sz="1600">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endParaRPr>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r>
              <a:rPr lang="en-US" sz="1600" b="1" u="sng">
                <a:solidFill>
                  <a:schemeClr val="lt1"/>
                </a:solidFill>
                <a:latin typeface="Comic Sans MS"/>
                <a:ea typeface="Comic Sans MS"/>
                <a:cs typeface="Comic Sans MS"/>
                <a:sym typeface="Comic Sans MS"/>
              </a:rPr>
              <a:t>Sharp Drop-off in 81–90 Range</a:t>
            </a:r>
            <a:endParaRPr sz="1600">
              <a:solidFill>
                <a:schemeClr val="lt1"/>
              </a:solidFill>
              <a:latin typeface="Comic Sans MS"/>
              <a:ea typeface="Comic Sans MS"/>
              <a:cs typeface="Comic Sans MS"/>
              <a:sym typeface="Comic Sans MS"/>
            </a:endParaRPr>
          </a:p>
          <a:p>
            <a:pPr marL="171450" marR="0" lvl="0" indent="-184150" algn="l" rtl="0">
              <a:spcBef>
                <a:spcPts val="0"/>
              </a:spcBef>
              <a:spcAft>
                <a:spcPts val="0"/>
              </a:spcAft>
              <a:buClr>
                <a:schemeClr val="lt1"/>
              </a:buClr>
              <a:buSzPts val="1400"/>
              <a:buFont typeface="Arial"/>
              <a:buChar char="•"/>
            </a:pPr>
            <a:r>
              <a:rPr lang="en-US">
                <a:solidFill>
                  <a:schemeClr val="lt1"/>
                </a:solidFill>
                <a:latin typeface="Comic Sans MS"/>
                <a:ea typeface="Comic Sans MS"/>
                <a:cs typeface="Comic Sans MS"/>
                <a:sym typeface="Comic Sans MS"/>
              </a:rPr>
              <a:t>User count drastically declines for </a:t>
            </a:r>
            <a:r>
              <a:rPr lang="en-US" b="1">
                <a:solidFill>
                  <a:schemeClr val="lt1"/>
                </a:solidFill>
                <a:latin typeface="Comic Sans MS"/>
                <a:ea typeface="Comic Sans MS"/>
                <a:cs typeface="Comic Sans MS"/>
                <a:sym typeface="Comic Sans MS"/>
              </a:rPr>
              <a:t>81–90 comments</a:t>
            </a:r>
            <a:r>
              <a:rPr lang="en-US">
                <a:solidFill>
                  <a:schemeClr val="lt1"/>
                </a:solidFill>
                <a:latin typeface="Comic Sans MS"/>
                <a:ea typeface="Comic Sans MS"/>
                <a:cs typeface="Comic Sans MS"/>
                <a:sym typeface="Comic Sans MS"/>
              </a:rPr>
              <a:t> (only 1–2 users), suggesting a ceiling in typical engagement.</a:t>
            </a:r>
            <a:endParaRPr sz="1600">
              <a:solidFill>
                <a:schemeClr val="lt1"/>
              </a:solidFill>
              <a:latin typeface="Comic Sans MS"/>
              <a:ea typeface="Comic Sans MS"/>
              <a:cs typeface="Comic Sans MS"/>
              <a:sym typeface="Comic Sans MS"/>
            </a:endParaRPr>
          </a:p>
          <a:p>
            <a:pPr marL="171450" marR="0" lvl="0" indent="-95250" algn="l" rtl="0">
              <a:spcBef>
                <a:spcPts val="0"/>
              </a:spcBef>
              <a:spcAft>
                <a:spcPts val="0"/>
              </a:spcAft>
              <a:buClr>
                <a:schemeClr val="lt1"/>
              </a:buClr>
              <a:buSzPts val="1200"/>
              <a:buFont typeface="Arial"/>
              <a:buNone/>
            </a:pPr>
            <a:endParaRPr>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r>
              <a:rPr lang="en-US" sz="1600" b="1" u="sng">
                <a:solidFill>
                  <a:schemeClr val="lt1"/>
                </a:solidFill>
                <a:latin typeface="Comic Sans MS"/>
                <a:ea typeface="Comic Sans MS"/>
                <a:cs typeface="Comic Sans MS"/>
                <a:sym typeface="Comic Sans MS"/>
              </a:rPr>
              <a:t>High-Volume Commenters Exist: 251–260 Comments</a:t>
            </a:r>
            <a:endParaRPr sz="1600">
              <a:solidFill>
                <a:schemeClr val="lt1"/>
              </a:solidFill>
              <a:latin typeface="Comic Sans MS"/>
              <a:ea typeface="Comic Sans MS"/>
              <a:cs typeface="Comic Sans MS"/>
              <a:sym typeface="Comic Sans MS"/>
            </a:endParaRPr>
          </a:p>
          <a:p>
            <a:pPr marL="171450" marR="0" lvl="0" indent="-171450" algn="l" rtl="0">
              <a:spcBef>
                <a:spcPts val="0"/>
              </a:spcBef>
              <a:spcAft>
                <a:spcPts val="0"/>
              </a:spcAft>
              <a:buClr>
                <a:schemeClr val="lt1"/>
              </a:buClr>
              <a:buSzPts val="1200"/>
              <a:buFont typeface="Arial"/>
              <a:buChar char="•"/>
            </a:pPr>
            <a:r>
              <a:rPr lang="en-US">
                <a:solidFill>
                  <a:schemeClr val="lt1"/>
                </a:solidFill>
                <a:latin typeface="Comic Sans MS"/>
                <a:ea typeface="Comic Sans MS"/>
                <a:cs typeface="Comic Sans MS"/>
                <a:sym typeface="Comic Sans MS"/>
              </a:rPr>
              <a:t>Interestingly, </a:t>
            </a:r>
            <a:r>
              <a:rPr lang="en-US" b="1">
                <a:solidFill>
                  <a:schemeClr val="lt1"/>
                </a:solidFill>
                <a:latin typeface="Comic Sans MS"/>
                <a:ea typeface="Comic Sans MS"/>
                <a:cs typeface="Comic Sans MS"/>
                <a:sym typeface="Comic Sans MS"/>
              </a:rPr>
              <a:t>13 users</a:t>
            </a:r>
            <a:r>
              <a:rPr lang="en-US">
                <a:solidFill>
                  <a:schemeClr val="lt1"/>
                </a:solidFill>
                <a:latin typeface="Comic Sans MS"/>
                <a:ea typeface="Comic Sans MS"/>
                <a:cs typeface="Comic Sans MS"/>
                <a:sym typeface="Comic Sans MS"/>
              </a:rPr>
              <a:t> fall into this high-comment bracket — indicating a small but impactful group of power commenters</a:t>
            </a:r>
            <a:r>
              <a:rPr lang="en-US" sz="1100">
                <a:solidFill>
                  <a:schemeClr val="lt1"/>
                </a:solidFill>
                <a:latin typeface="Comic Sans MS"/>
                <a:ea typeface="Comic Sans MS"/>
                <a:cs typeface="Comic Sans MS"/>
                <a:sym typeface="Comic Sans MS"/>
              </a:rPr>
              <a:t>.</a:t>
            </a:r>
            <a:endParaRPr sz="1600">
              <a:solidFill>
                <a:schemeClr val="lt1"/>
              </a:solidFill>
              <a:latin typeface="Comic Sans MS"/>
              <a:ea typeface="Comic Sans MS"/>
              <a:cs typeface="Comic Sans MS"/>
              <a:sym typeface="Comic Sans MS"/>
            </a:endParaRPr>
          </a:p>
          <a:p>
            <a:pPr marL="171450" marR="0" lvl="0" indent="-114300" algn="l" rtl="0">
              <a:spcBef>
                <a:spcPts val="0"/>
              </a:spcBef>
              <a:spcAft>
                <a:spcPts val="0"/>
              </a:spcAft>
              <a:buClr>
                <a:schemeClr val="lt1"/>
              </a:buClr>
              <a:buSzPts val="900"/>
              <a:buFont typeface="Noto Sans Symbols"/>
              <a:buNone/>
            </a:pPr>
            <a:endParaRPr sz="1100">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Clr>
                <a:schemeClr val="lt1"/>
              </a:buClr>
              <a:buSzPts val="900"/>
              <a:buFont typeface="Twentieth Century"/>
              <a:buNone/>
            </a:pPr>
            <a:endParaRPr sz="1100" i="0" u="none" strike="noStrike" cap="none">
              <a:solidFill>
                <a:schemeClr val="lt1"/>
              </a:solidFill>
              <a:latin typeface="Comic Sans MS"/>
              <a:ea typeface="Comic Sans MS"/>
              <a:cs typeface="Comic Sans MS"/>
              <a:sym typeface="Comic Sans MS"/>
            </a:endParaRPr>
          </a:p>
        </p:txBody>
      </p:sp>
      <p:sp>
        <p:nvSpPr>
          <p:cNvPr id="161" name="Google Shape;161;p25"/>
          <p:cNvSpPr txBox="1">
            <a:spLocks noGrp="1"/>
          </p:cNvSpPr>
          <p:nvPr>
            <p:ph type="body" idx="1"/>
          </p:nvPr>
        </p:nvSpPr>
        <p:spPr>
          <a:xfrm>
            <a:off x="234175" y="249025"/>
            <a:ext cx="10337100" cy="588600"/>
          </a:xfrm>
          <a:prstGeom prst="rect">
            <a:avLst/>
          </a:prstGeom>
        </p:spPr>
        <p:txBody>
          <a:bodyPr spcFirstLastPara="1" wrap="square" lIns="121900" tIns="121900" rIns="121900" bIns="121900" anchor="t" anchorCtr="0">
            <a:noAutofit/>
          </a:bodyPr>
          <a:lstStyle/>
          <a:p>
            <a:pPr marL="0" lvl="0" indent="0" algn="l" rtl="0">
              <a:lnSpc>
                <a:spcPct val="80000"/>
              </a:lnSpc>
              <a:spcBef>
                <a:spcPts val="0"/>
              </a:spcBef>
              <a:spcAft>
                <a:spcPts val="0"/>
              </a:spcAft>
              <a:buClr>
                <a:schemeClr val="lt1"/>
              </a:buClr>
              <a:buSzPts val="605"/>
              <a:buFont typeface="Twentieth Century"/>
              <a:buNone/>
            </a:pPr>
            <a:r>
              <a:rPr lang="en-US" sz="3720" u="sng">
                <a:latin typeface="Comic Sans MS"/>
                <a:ea typeface="Comic Sans MS"/>
                <a:cs typeface="Comic Sans MS"/>
                <a:sym typeface="Comic Sans MS"/>
              </a:rPr>
              <a:t>USER COMMENTS ENGAGEMENT</a:t>
            </a:r>
            <a:endParaRPr sz="3720" u="sng">
              <a:latin typeface="Comic Sans MS"/>
              <a:ea typeface="Comic Sans MS"/>
              <a:cs typeface="Comic Sans MS"/>
              <a:sym typeface="Comic Sans MS"/>
            </a:endParaRPr>
          </a:p>
          <a:p>
            <a:pPr marL="0" lvl="0" indent="0" algn="ctr" rtl="0">
              <a:lnSpc>
                <a:spcPct val="105000"/>
              </a:lnSpc>
              <a:spcBef>
                <a:spcPts val="0"/>
              </a:spcBef>
              <a:spcAft>
                <a:spcPts val="1600"/>
              </a:spcAft>
              <a:buSzPts val="605"/>
              <a:buNone/>
            </a:pPr>
            <a:endParaRPr sz="3720" u="sng">
              <a:latin typeface="Comic Sans MS"/>
              <a:ea typeface="Comic Sans MS"/>
              <a:cs typeface="Comic Sans MS"/>
              <a:sym typeface="Comic Sans MS"/>
            </a:endParaRPr>
          </a:p>
        </p:txBody>
      </p:sp>
      <p:graphicFrame>
        <p:nvGraphicFramePr>
          <p:cNvPr id="2" name="Chart 1">
            <a:extLst>
              <a:ext uri="{FF2B5EF4-FFF2-40B4-BE49-F238E27FC236}">
                <a16:creationId xmlns:a16="http://schemas.microsoft.com/office/drawing/2014/main" id="{1AA0028C-BB5A-8B7E-7870-6AD38DC10596}"/>
              </a:ext>
            </a:extLst>
          </p:cNvPr>
          <p:cNvGraphicFramePr>
            <a:graphicFrameLocks/>
          </p:cNvGraphicFramePr>
          <p:nvPr>
            <p:extLst>
              <p:ext uri="{D42A27DB-BD31-4B8C-83A1-F6EECF244321}">
                <p14:modId xmlns:p14="http://schemas.microsoft.com/office/powerpoint/2010/main" val="4200258564"/>
              </p:ext>
            </p:extLst>
          </p:nvPr>
        </p:nvGraphicFramePr>
        <p:xfrm>
          <a:off x="219075" y="1800225"/>
          <a:ext cx="4000500" cy="356235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691649" y="103024"/>
            <a:ext cx="10045800" cy="825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40"/>
              <a:buFont typeface="Twentieth Century"/>
              <a:buNone/>
            </a:pPr>
            <a:r>
              <a:rPr lang="en-US" sz="3740" u="sng">
                <a:latin typeface="Comic Sans MS"/>
                <a:ea typeface="Comic Sans MS"/>
                <a:cs typeface="Comic Sans MS"/>
                <a:sym typeface="Comic Sans MS"/>
              </a:rPr>
              <a:t>USER PHOTO’S POST ENGAGEMENT</a:t>
            </a:r>
            <a:endParaRPr sz="3740" u="sng">
              <a:latin typeface="Comic Sans MS"/>
              <a:ea typeface="Comic Sans MS"/>
              <a:cs typeface="Comic Sans MS"/>
              <a:sym typeface="Comic Sans MS"/>
            </a:endParaRPr>
          </a:p>
        </p:txBody>
      </p:sp>
      <p:sp>
        <p:nvSpPr>
          <p:cNvPr id="167" name="Google Shape;167;p26"/>
          <p:cNvSpPr/>
          <p:nvPr/>
        </p:nvSpPr>
        <p:spPr>
          <a:xfrm>
            <a:off x="4117100" y="1139975"/>
            <a:ext cx="7950900" cy="53220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b="1" i="0" u="sng" strike="noStrike" cap="none">
                <a:solidFill>
                  <a:schemeClr val="lt1"/>
                </a:solidFill>
                <a:latin typeface="Comic Sans MS"/>
                <a:ea typeface="Comic Sans MS"/>
                <a:cs typeface="Comic Sans MS"/>
                <a:sym typeface="Comic Sans MS"/>
              </a:rPr>
              <a:t>Majority of Users Are Low Contributors</a:t>
            </a:r>
            <a:endParaRPr>
              <a:solidFill>
                <a:schemeClr val="lt1"/>
              </a:solidFill>
              <a:latin typeface="Comic Sans MS"/>
              <a:ea typeface="Comic Sans MS"/>
              <a:cs typeface="Comic Sans MS"/>
              <a:sym typeface="Comic Sans MS"/>
            </a:endParaRPr>
          </a:p>
          <a:p>
            <a:pPr marL="285750" marR="0" lvl="0" indent="-285750" algn="l" rtl="0">
              <a:spcBef>
                <a:spcPts val="0"/>
              </a:spcBef>
              <a:spcAft>
                <a:spcPts val="0"/>
              </a:spcAft>
              <a:buClr>
                <a:schemeClr val="lt1"/>
              </a:buClr>
              <a:buSzPts val="1400"/>
              <a:buFont typeface="Comic Sans MS"/>
              <a:buChar char="▪"/>
            </a:pPr>
            <a:r>
              <a:rPr lang="en-US" i="0" u="none" strike="noStrike" cap="none">
                <a:solidFill>
                  <a:schemeClr val="lt1"/>
                </a:solidFill>
                <a:latin typeface="Comic Sans MS"/>
                <a:ea typeface="Comic Sans MS"/>
                <a:cs typeface="Comic Sans MS"/>
                <a:sym typeface="Comic Sans MS"/>
              </a:rPr>
              <a:t>26 users (highest count) have posted 0 photos — indicating either dormant or newly registered accounts.</a:t>
            </a:r>
            <a:endParaRPr>
              <a:solidFill>
                <a:schemeClr val="lt1"/>
              </a:solidFill>
              <a:latin typeface="Comic Sans MS"/>
              <a:ea typeface="Comic Sans MS"/>
              <a:cs typeface="Comic Sans MS"/>
              <a:sym typeface="Comic Sans MS"/>
            </a:endParaRPr>
          </a:p>
          <a:p>
            <a:pPr marL="285750" marR="0" lvl="0" indent="-285750" algn="l" rtl="0">
              <a:spcBef>
                <a:spcPts val="0"/>
              </a:spcBef>
              <a:spcAft>
                <a:spcPts val="0"/>
              </a:spcAft>
              <a:buClr>
                <a:schemeClr val="lt1"/>
              </a:buClr>
              <a:buSzPts val="1400"/>
              <a:buFont typeface="Comic Sans MS"/>
              <a:buChar char="▪"/>
            </a:pPr>
            <a:r>
              <a:rPr lang="en-US" i="0" u="none" strike="noStrike" cap="none">
                <a:solidFill>
                  <a:schemeClr val="lt1"/>
                </a:solidFill>
                <a:latin typeface="Comic Sans MS"/>
                <a:ea typeface="Comic Sans MS"/>
                <a:cs typeface="Comic Sans MS"/>
                <a:sym typeface="Comic Sans MS"/>
              </a:rPr>
              <a:t>These users are highly inactive and represent potential for re-engagement.</a:t>
            </a:r>
            <a:endParaRPr>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400"/>
              <a:buFont typeface="Twentieth Century"/>
              <a:buNone/>
            </a:pPr>
            <a:endParaRPr i="0" u="none" strike="noStrike" cap="none">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r>
              <a:rPr lang="en-US" b="1" i="0" u="sng" strike="noStrike" cap="none">
                <a:solidFill>
                  <a:schemeClr val="lt1"/>
                </a:solidFill>
                <a:latin typeface="Comic Sans MS"/>
                <a:ea typeface="Comic Sans MS"/>
                <a:cs typeface="Comic Sans MS"/>
                <a:sym typeface="Comic Sans MS"/>
              </a:rPr>
              <a:t>Decline in Users with Higher Post Counts</a:t>
            </a:r>
            <a:endParaRPr>
              <a:solidFill>
                <a:schemeClr val="lt1"/>
              </a:solidFill>
              <a:latin typeface="Comic Sans MS"/>
              <a:ea typeface="Comic Sans MS"/>
              <a:cs typeface="Comic Sans MS"/>
              <a:sym typeface="Comic Sans MS"/>
            </a:endParaRPr>
          </a:p>
          <a:p>
            <a:pPr marL="285750" marR="0" lvl="0" indent="-285750" algn="l" rtl="0">
              <a:spcBef>
                <a:spcPts val="0"/>
              </a:spcBef>
              <a:spcAft>
                <a:spcPts val="0"/>
              </a:spcAft>
              <a:buClr>
                <a:schemeClr val="lt1"/>
              </a:buClr>
              <a:buSzPts val="1400"/>
              <a:buFont typeface="Comic Sans MS"/>
              <a:buChar char="•"/>
            </a:pPr>
            <a:r>
              <a:rPr lang="en-US" i="0" u="none" strike="noStrike" cap="none">
                <a:solidFill>
                  <a:schemeClr val="lt1"/>
                </a:solidFill>
                <a:latin typeface="Comic Sans MS"/>
                <a:ea typeface="Comic Sans MS"/>
                <a:cs typeface="Comic Sans MS"/>
                <a:sym typeface="Comic Sans MS"/>
              </a:rPr>
              <a:t>There's a sharp drop-off after 5 posts — very few users contribute regularly beyond that.</a:t>
            </a:r>
            <a:endParaRPr>
              <a:solidFill>
                <a:schemeClr val="lt1"/>
              </a:solidFill>
              <a:latin typeface="Comic Sans MS"/>
              <a:ea typeface="Comic Sans MS"/>
              <a:cs typeface="Comic Sans MS"/>
              <a:sym typeface="Comic Sans MS"/>
            </a:endParaRPr>
          </a:p>
          <a:p>
            <a:pPr marL="285750" marR="0" lvl="0" indent="-285750" algn="l" rtl="0">
              <a:spcBef>
                <a:spcPts val="0"/>
              </a:spcBef>
              <a:spcAft>
                <a:spcPts val="0"/>
              </a:spcAft>
              <a:buClr>
                <a:schemeClr val="lt1"/>
              </a:buClr>
              <a:buSzPts val="1400"/>
              <a:buFont typeface="Comic Sans MS"/>
              <a:buChar char="•"/>
            </a:pPr>
            <a:r>
              <a:rPr lang="en-US" i="0" u="none" strike="noStrike" cap="none">
                <a:solidFill>
                  <a:schemeClr val="lt1"/>
                </a:solidFill>
                <a:latin typeface="Comic Sans MS"/>
                <a:ea typeface="Comic Sans MS"/>
                <a:cs typeface="Comic Sans MS"/>
                <a:sym typeface="Comic Sans MS"/>
              </a:rPr>
              <a:t>Only one user each has posted 9, 10, 11, or 12 times — showing content creation beyond 8 posts is rare.</a:t>
            </a:r>
            <a:endParaRPr>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endParaRPr i="0" u="none" strike="noStrike" cap="none">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r>
              <a:rPr lang="en-US" b="1" i="0" u="sng" strike="noStrike" cap="none">
                <a:solidFill>
                  <a:schemeClr val="lt1"/>
                </a:solidFill>
                <a:latin typeface="Comic Sans MS"/>
                <a:ea typeface="Comic Sans MS"/>
                <a:cs typeface="Comic Sans MS"/>
                <a:sym typeface="Comic Sans MS"/>
              </a:rPr>
              <a:t>Moderate Activity Plateau (1–5 Posts)</a:t>
            </a:r>
            <a:endParaRPr b="1">
              <a:solidFill>
                <a:schemeClr val="lt1"/>
              </a:solidFill>
              <a:latin typeface="Comic Sans MS"/>
              <a:ea typeface="Comic Sans MS"/>
              <a:cs typeface="Comic Sans MS"/>
              <a:sym typeface="Comic Sans MS"/>
            </a:endParaRPr>
          </a:p>
          <a:p>
            <a:pPr marL="285750" marR="0" lvl="0" indent="-285750" algn="l" rtl="0">
              <a:spcBef>
                <a:spcPts val="0"/>
              </a:spcBef>
              <a:spcAft>
                <a:spcPts val="0"/>
              </a:spcAft>
              <a:buClr>
                <a:schemeClr val="lt1"/>
              </a:buClr>
              <a:buSzPts val="1400"/>
              <a:buFont typeface="Comic Sans MS"/>
              <a:buChar char="•"/>
            </a:pPr>
            <a:r>
              <a:rPr lang="en-US" i="0" u="none" strike="noStrike" cap="none">
                <a:solidFill>
                  <a:schemeClr val="lt1"/>
                </a:solidFill>
                <a:latin typeface="Comic Sans MS"/>
                <a:ea typeface="Comic Sans MS"/>
                <a:cs typeface="Comic Sans MS"/>
                <a:sym typeface="Comic Sans MS"/>
              </a:rPr>
              <a:t>A moderate number of users fall in the 1–5 post range:</a:t>
            </a:r>
            <a:endParaRPr>
              <a:solidFill>
                <a:schemeClr val="lt1"/>
              </a:solidFill>
              <a:latin typeface="Comic Sans MS"/>
              <a:ea typeface="Comic Sans MS"/>
              <a:cs typeface="Comic Sans MS"/>
              <a:sym typeface="Comic Sans MS"/>
            </a:endParaRPr>
          </a:p>
          <a:p>
            <a:pPr marL="742950" marR="0" lvl="1" indent="-285750" algn="l" rtl="0">
              <a:spcBef>
                <a:spcPts val="0"/>
              </a:spcBef>
              <a:spcAft>
                <a:spcPts val="0"/>
              </a:spcAft>
              <a:buClr>
                <a:schemeClr val="lt1"/>
              </a:buClr>
              <a:buSzPts val="1400"/>
              <a:buFont typeface="Comic Sans MS"/>
              <a:buChar char="•"/>
            </a:pPr>
            <a:r>
              <a:rPr lang="en-US" i="0" u="none" strike="noStrike" cap="none">
                <a:solidFill>
                  <a:schemeClr val="lt1"/>
                </a:solidFill>
                <a:latin typeface="Comic Sans MS"/>
                <a:ea typeface="Comic Sans MS"/>
                <a:cs typeface="Comic Sans MS"/>
                <a:sym typeface="Comic Sans MS"/>
              </a:rPr>
              <a:t>18 users posted once</a:t>
            </a:r>
            <a:endParaRPr>
              <a:solidFill>
                <a:schemeClr val="lt1"/>
              </a:solidFill>
              <a:latin typeface="Comic Sans MS"/>
              <a:ea typeface="Comic Sans MS"/>
              <a:cs typeface="Comic Sans MS"/>
              <a:sym typeface="Comic Sans MS"/>
            </a:endParaRPr>
          </a:p>
          <a:p>
            <a:pPr marL="742950" marR="0" lvl="1" indent="-285750" algn="l" rtl="0">
              <a:spcBef>
                <a:spcPts val="0"/>
              </a:spcBef>
              <a:spcAft>
                <a:spcPts val="0"/>
              </a:spcAft>
              <a:buClr>
                <a:schemeClr val="lt1"/>
              </a:buClr>
              <a:buSzPts val="1400"/>
              <a:buFont typeface="Comic Sans MS"/>
              <a:buChar char="•"/>
            </a:pPr>
            <a:r>
              <a:rPr lang="en-US" i="0" u="none" strike="noStrike" cap="none">
                <a:solidFill>
                  <a:schemeClr val="lt1"/>
                </a:solidFill>
                <a:latin typeface="Comic Sans MS"/>
                <a:ea typeface="Comic Sans MS"/>
                <a:cs typeface="Comic Sans MS"/>
                <a:sym typeface="Comic Sans MS"/>
              </a:rPr>
              <a:t>13–14 users each for 2, 4, 5 posts</a:t>
            </a:r>
            <a:endParaRPr>
              <a:solidFill>
                <a:schemeClr val="lt1"/>
              </a:solidFill>
              <a:latin typeface="Comic Sans MS"/>
              <a:ea typeface="Comic Sans MS"/>
              <a:cs typeface="Comic Sans MS"/>
              <a:sym typeface="Comic Sans MS"/>
            </a:endParaRPr>
          </a:p>
          <a:p>
            <a:pPr marL="285750" marR="0" lvl="0" indent="-285750" algn="l" rtl="0">
              <a:spcBef>
                <a:spcPts val="0"/>
              </a:spcBef>
              <a:spcAft>
                <a:spcPts val="0"/>
              </a:spcAft>
              <a:buClr>
                <a:schemeClr val="lt1"/>
              </a:buClr>
              <a:buSzPts val="1400"/>
              <a:buFont typeface="Comic Sans MS"/>
              <a:buChar char="•"/>
            </a:pPr>
            <a:r>
              <a:rPr lang="en-US" i="0" u="none" strike="noStrike" cap="none">
                <a:solidFill>
                  <a:schemeClr val="lt1"/>
                </a:solidFill>
                <a:latin typeface="Comic Sans MS"/>
                <a:ea typeface="Comic Sans MS"/>
                <a:cs typeface="Comic Sans MS"/>
                <a:sym typeface="Comic Sans MS"/>
              </a:rPr>
              <a:t>Indicates typical user behavior is to test the platform but not sustain frequent posting.</a:t>
            </a:r>
            <a:endParaRPr>
              <a:solidFill>
                <a:schemeClr val="lt1"/>
              </a:solidFill>
              <a:latin typeface="Comic Sans MS"/>
              <a:ea typeface="Comic Sans MS"/>
              <a:cs typeface="Comic Sans MS"/>
              <a:sym typeface="Comic Sans MS"/>
            </a:endParaRPr>
          </a:p>
          <a:p>
            <a:pPr marL="0" marR="0" lvl="0" indent="0" algn="l" rtl="0">
              <a:spcBef>
                <a:spcPts val="0"/>
              </a:spcBef>
              <a:spcAft>
                <a:spcPts val="0"/>
              </a:spcAft>
              <a:buClr>
                <a:schemeClr val="lt1"/>
              </a:buClr>
              <a:buSzPts val="1400"/>
              <a:buFont typeface="Twentieth Century"/>
              <a:buNone/>
            </a:pPr>
            <a:endParaRPr i="0" u="none" strike="noStrike" cap="none">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r>
              <a:rPr lang="en-US" b="1" i="0" u="sng" strike="noStrike" cap="none">
                <a:solidFill>
                  <a:schemeClr val="lt1"/>
                </a:solidFill>
                <a:latin typeface="Comic Sans MS"/>
                <a:ea typeface="Comic Sans MS"/>
                <a:cs typeface="Comic Sans MS"/>
                <a:sym typeface="Comic Sans MS"/>
              </a:rPr>
              <a:t>Only a Small Core of Active Creators</a:t>
            </a:r>
            <a:endParaRPr>
              <a:solidFill>
                <a:schemeClr val="lt1"/>
              </a:solidFill>
              <a:latin typeface="Comic Sans MS"/>
              <a:ea typeface="Comic Sans MS"/>
              <a:cs typeface="Comic Sans MS"/>
              <a:sym typeface="Comic Sans MS"/>
            </a:endParaRPr>
          </a:p>
          <a:p>
            <a:pPr marL="285750" marR="0" lvl="0" indent="-285750" algn="l" rtl="0">
              <a:spcBef>
                <a:spcPts val="0"/>
              </a:spcBef>
              <a:spcAft>
                <a:spcPts val="0"/>
              </a:spcAft>
              <a:buClr>
                <a:schemeClr val="lt1"/>
              </a:buClr>
              <a:buSzPts val="1400"/>
              <a:buFont typeface="Comic Sans MS"/>
              <a:buChar char="•"/>
            </a:pPr>
            <a:r>
              <a:rPr lang="en-US" i="0" u="none" strike="noStrike" cap="none">
                <a:solidFill>
                  <a:schemeClr val="lt1"/>
                </a:solidFill>
                <a:latin typeface="Comic Sans MS"/>
                <a:ea typeface="Comic Sans MS"/>
                <a:cs typeface="Comic Sans MS"/>
                <a:sym typeface="Comic Sans MS"/>
              </a:rPr>
              <a:t>Only 6 users posted more than 6 photos, suggesting a very small core of consistent creators.</a:t>
            </a:r>
            <a:endParaRPr>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endParaRPr i="0" u="none" strike="noStrike" cap="none">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r>
              <a:rPr lang="en-US" b="1" i="0" u="sng" strike="noStrike" cap="none">
                <a:solidFill>
                  <a:schemeClr val="lt1"/>
                </a:solidFill>
                <a:latin typeface="Comic Sans MS"/>
                <a:ea typeface="Comic Sans MS"/>
                <a:cs typeface="Comic Sans MS"/>
                <a:sym typeface="Comic Sans MS"/>
              </a:rPr>
              <a:t>Opportunity for Retention &amp; Content Growth</a:t>
            </a:r>
            <a:endParaRPr>
              <a:solidFill>
                <a:schemeClr val="lt1"/>
              </a:solidFill>
              <a:latin typeface="Comic Sans MS"/>
              <a:ea typeface="Comic Sans MS"/>
              <a:cs typeface="Comic Sans MS"/>
              <a:sym typeface="Comic Sans MS"/>
            </a:endParaRPr>
          </a:p>
          <a:p>
            <a:pPr marL="285750" marR="0" lvl="0" indent="-285750" algn="l" rtl="0">
              <a:spcBef>
                <a:spcPts val="0"/>
              </a:spcBef>
              <a:spcAft>
                <a:spcPts val="0"/>
              </a:spcAft>
              <a:buClr>
                <a:schemeClr val="lt1"/>
              </a:buClr>
              <a:buSzPts val="1400"/>
              <a:buFont typeface="Comic Sans MS"/>
              <a:buChar char="•"/>
            </a:pPr>
            <a:r>
              <a:rPr lang="en-US" i="0" u="none" strike="noStrike" cap="none">
                <a:solidFill>
                  <a:schemeClr val="lt1"/>
                </a:solidFill>
                <a:latin typeface="Comic Sans MS"/>
                <a:ea typeface="Comic Sans MS"/>
                <a:cs typeface="Comic Sans MS"/>
                <a:sym typeface="Comic Sans MS"/>
              </a:rPr>
              <a:t>Users in the 1–2 post range may be nudged toward more engagement with notifications, trending tags, or creator challenges.</a:t>
            </a:r>
            <a:endParaRPr>
              <a:solidFill>
                <a:schemeClr val="lt1"/>
              </a:solidFill>
              <a:latin typeface="Comic Sans MS"/>
              <a:ea typeface="Comic Sans MS"/>
              <a:cs typeface="Comic Sans MS"/>
              <a:sym typeface="Comic Sans MS"/>
            </a:endParaRPr>
          </a:p>
          <a:p>
            <a:pPr marL="285750" marR="0" lvl="0" indent="-285750" algn="l" rtl="0">
              <a:spcBef>
                <a:spcPts val="0"/>
              </a:spcBef>
              <a:spcAft>
                <a:spcPts val="0"/>
              </a:spcAft>
              <a:buClr>
                <a:schemeClr val="lt1"/>
              </a:buClr>
              <a:buSzPts val="1400"/>
              <a:buFont typeface="Comic Sans MS"/>
              <a:buChar char="•"/>
            </a:pPr>
            <a:r>
              <a:rPr lang="en-US" i="0" u="none" strike="noStrike" cap="none">
                <a:solidFill>
                  <a:schemeClr val="lt1"/>
                </a:solidFill>
                <a:latin typeface="Comic Sans MS"/>
                <a:ea typeface="Comic Sans MS"/>
                <a:cs typeface="Comic Sans MS"/>
                <a:sym typeface="Comic Sans MS"/>
              </a:rPr>
              <a:t>Encourage existing creators (5+ posts) with recognition or analytics to increase posting further.</a:t>
            </a:r>
            <a:endParaRPr>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Clr>
                <a:schemeClr val="lt1"/>
              </a:buClr>
              <a:buSzPts val="900"/>
              <a:buFont typeface="Twentieth Century"/>
              <a:buNone/>
            </a:pPr>
            <a:endParaRPr sz="900" i="0" u="none" strike="noStrike" cap="none">
              <a:solidFill>
                <a:schemeClr val="lt1"/>
              </a:solidFill>
              <a:latin typeface="Comic Sans MS"/>
              <a:ea typeface="Comic Sans MS"/>
              <a:cs typeface="Comic Sans MS"/>
              <a:sym typeface="Comic Sans MS"/>
            </a:endParaRPr>
          </a:p>
        </p:txBody>
      </p:sp>
      <p:graphicFrame>
        <p:nvGraphicFramePr>
          <p:cNvPr id="2" name="Chart 1">
            <a:extLst>
              <a:ext uri="{FF2B5EF4-FFF2-40B4-BE49-F238E27FC236}">
                <a16:creationId xmlns:a16="http://schemas.microsoft.com/office/drawing/2014/main" id="{36ABA076-4A15-DA53-22C1-DC0942046EE5}"/>
              </a:ext>
            </a:extLst>
          </p:cNvPr>
          <p:cNvGraphicFramePr>
            <a:graphicFrameLocks/>
          </p:cNvGraphicFramePr>
          <p:nvPr>
            <p:extLst>
              <p:ext uri="{D42A27DB-BD31-4B8C-83A1-F6EECF244321}">
                <p14:modId xmlns:p14="http://schemas.microsoft.com/office/powerpoint/2010/main" val="3370347837"/>
              </p:ext>
            </p:extLst>
          </p:nvPr>
        </p:nvGraphicFramePr>
        <p:xfrm>
          <a:off x="124000" y="1626837"/>
          <a:ext cx="4008120" cy="3604326"/>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614542" y="299571"/>
            <a:ext cx="10962900" cy="1118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4200" u="sng">
                <a:latin typeface="Comic Sans MS"/>
                <a:ea typeface="Comic Sans MS"/>
                <a:cs typeface="Comic Sans MS"/>
                <a:sym typeface="Comic Sans MS"/>
              </a:rPr>
              <a:t>USER LIKES ENGAGEMENT</a:t>
            </a:r>
            <a:endParaRPr sz="4200" u="sng">
              <a:latin typeface="Comic Sans MS"/>
              <a:ea typeface="Comic Sans MS"/>
              <a:cs typeface="Comic Sans MS"/>
              <a:sym typeface="Comic Sans MS"/>
            </a:endParaRPr>
          </a:p>
        </p:txBody>
      </p:sp>
      <p:sp>
        <p:nvSpPr>
          <p:cNvPr id="175" name="Google Shape;175;p27"/>
          <p:cNvSpPr txBox="1"/>
          <p:nvPr/>
        </p:nvSpPr>
        <p:spPr>
          <a:xfrm>
            <a:off x="4750400" y="1308525"/>
            <a:ext cx="7441500" cy="54258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700" b="1" u="sng">
                <a:solidFill>
                  <a:schemeClr val="lt1"/>
                </a:solidFill>
                <a:latin typeface="Comic Sans MS"/>
                <a:ea typeface="Comic Sans MS"/>
                <a:cs typeface="Comic Sans MS"/>
                <a:sym typeface="Comic Sans MS"/>
              </a:rPr>
              <a:t>Low Activity Group: &lt; 1 Like</a:t>
            </a:r>
            <a:endParaRPr sz="1500">
              <a:solidFill>
                <a:schemeClr val="lt1"/>
              </a:solidFill>
              <a:latin typeface="Comic Sans MS"/>
              <a:ea typeface="Comic Sans MS"/>
              <a:cs typeface="Comic Sans MS"/>
              <a:sym typeface="Comic Sans MS"/>
            </a:endParaRPr>
          </a:p>
          <a:p>
            <a:pPr marL="171450" marR="0" lvl="0" indent="-177800" algn="l" rtl="0">
              <a:lnSpc>
                <a:spcPct val="150000"/>
              </a:lnSpc>
              <a:spcBef>
                <a:spcPts val="0"/>
              </a:spcBef>
              <a:spcAft>
                <a:spcPts val="0"/>
              </a:spcAft>
              <a:buClr>
                <a:schemeClr val="lt1"/>
              </a:buClr>
              <a:buSzPts val="1200"/>
              <a:buFont typeface="Comic Sans MS"/>
              <a:buChar char="•"/>
            </a:pPr>
            <a:r>
              <a:rPr lang="en-US" sz="1200">
                <a:solidFill>
                  <a:schemeClr val="lt1"/>
                </a:solidFill>
                <a:latin typeface="Comic Sans MS"/>
                <a:ea typeface="Comic Sans MS"/>
                <a:cs typeface="Comic Sans MS"/>
                <a:sym typeface="Comic Sans MS"/>
              </a:rPr>
              <a:t>23 users have liked less than 1 post, suggesting either:</a:t>
            </a:r>
            <a:endParaRPr sz="1500">
              <a:solidFill>
                <a:schemeClr val="lt1"/>
              </a:solidFill>
              <a:latin typeface="Comic Sans MS"/>
              <a:ea typeface="Comic Sans MS"/>
              <a:cs typeface="Comic Sans MS"/>
              <a:sym typeface="Comic Sans MS"/>
            </a:endParaRPr>
          </a:p>
          <a:p>
            <a:pPr marL="628650" marR="0" lvl="1" indent="-177800" algn="l" rtl="0">
              <a:spcBef>
                <a:spcPts val="0"/>
              </a:spcBef>
              <a:spcAft>
                <a:spcPts val="0"/>
              </a:spcAft>
              <a:buClr>
                <a:schemeClr val="lt1"/>
              </a:buClr>
              <a:buSzPts val="1200"/>
              <a:buFont typeface="Comic Sans MS"/>
              <a:buChar char="•"/>
            </a:pPr>
            <a:r>
              <a:rPr lang="en-US" sz="1200" i="0" u="none" strike="noStrike" cap="none">
                <a:solidFill>
                  <a:schemeClr val="lt1"/>
                </a:solidFill>
                <a:latin typeface="Comic Sans MS"/>
                <a:ea typeface="Comic Sans MS"/>
                <a:cs typeface="Comic Sans MS"/>
                <a:sym typeface="Comic Sans MS"/>
              </a:rPr>
              <a:t>Newly joined users</a:t>
            </a:r>
            <a:endParaRPr sz="1500">
              <a:solidFill>
                <a:schemeClr val="lt1"/>
              </a:solidFill>
              <a:latin typeface="Comic Sans MS"/>
              <a:ea typeface="Comic Sans MS"/>
              <a:cs typeface="Comic Sans MS"/>
              <a:sym typeface="Comic Sans MS"/>
            </a:endParaRPr>
          </a:p>
          <a:p>
            <a:pPr marL="628650" marR="0" lvl="1" indent="-177800" algn="l" rtl="0">
              <a:spcBef>
                <a:spcPts val="0"/>
              </a:spcBef>
              <a:spcAft>
                <a:spcPts val="0"/>
              </a:spcAft>
              <a:buClr>
                <a:schemeClr val="lt1"/>
              </a:buClr>
              <a:buSzPts val="1200"/>
              <a:buFont typeface="Comic Sans MS"/>
              <a:buChar char="•"/>
            </a:pPr>
            <a:r>
              <a:rPr lang="en-US" sz="1200" i="0" u="none" strike="noStrike" cap="none">
                <a:solidFill>
                  <a:schemeClr val="lt1"/>
                </a:solidFill>
                <a:latin typeface="Comic Sans MS"/>
                <a:ea typeface="Comic Sans MS"/>
                <a:cs typeface="Comic Sans MS"/>
                <a:sym typeface="Comic Sans MS"/>
              </a:rPr>
              <a:t>Passive consumers</a:t>
            </a:r>
            <a:endParaRPr sz="1500">
              <a:solidFill>
                <a:schemeClr val="lt1"/>
              </a:solidFill>
              <a:latin typeface="Comic Sans MS"/>
              <a:ea typeface="Comic Sans MS"/>
              <a:cs typeface="Comic Sans MS"/>
              <a:sym typeface="Comic Sans MS"/>
            </a:endParaRPr>
          </a:p>
          <a:p>
            <a:pPr marL="171450" marR="0" lvl="0" indent="-177800" algn="l" rtl="0">
              <a:spcBef>
                <a:spcPts val="0"/>
              </a:spcBef>
              <a:spcAft>
                <a:spcPts val="0"/>
              </a:spcAft>
              <a:buClr>
                <a:schemeClr val="lt1"/>
              </a:buClr>
              <a:buSzPts val="1200"/>
              <a:buFont typeface="Comic Sans MS"/>
              <a:buChar char="•"/>
            </a:pPr>
            <a:r>
              <a:rPr lang="en-US" sz="1200">
                <a:solidFill>
                  <a:schemeClr val="lt1"/>
                </a:solidFill>
                <a:latin typeface="Comic Sans MS"/>
                <a:ea typeface="Comic Sans MS"/>
                <a:cs typeface="Comic Sans MS"/>
                <a:sym typeface="Comic Sans MS"/>
              </a:rPr>
              <a:t>These users are ideal candidates for re-engagement efforts</a:t>
            </a:r>
            <a:endParaRPr sz="1500">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endParaRPr sz="1200" b="1">
              <a:solidFill>
                <a:schemeClr val="lt1"/>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r>
              <a:rPr lang="en-US" sz="1700" b="1" u="sng">
                <a:solidFill>
                  <a:schemeClr val="lt1"/>
                </a:solidFill>
                <a:latin typeface="Comic Sans MS"/>
                <a:ea typeface="Comic Sans MS"/>
                <a:cs typeface="Comic Sans MS"/>
                <a:sym typeface="Comic Sans MS"/>
              </a:rPr>
              <a:t>Very Low Engagement in Ranges (61–70 &amp; 101–110)</a:t>
            </a:r>
            <a:endParaRPr sz="1500">
              <a:solidFill>
                <a:schemeClr val="lt1"/>
              </a:solidFill>
              <a:latin typeface="Comic Sans MS"/>
              <a:ea typeface="Comic Sans MS"/>
              <a:cs typeface="Comic Sans MS"/>
              <a:sym typeface="Comic Sans MS"/>
            </a:endParaRPr>
          </a:p>
          <a:p>
            <a:pPr marL="171450" marR="0" lvl="0" indent="-177800" algn="l" rtl="0">
              <a:lnSpc>
                <a:spcPct val="150000"/>
              </a:lnSpc>
              <a:spcBef>
                <a:spcPts val="0"/>
              </a:spcBef>
              <a:spcAft>
                <a:spcPts val="0"/>
              </a:spcAft>
              <a:buClr>
                <a:schemeClr val="lt1"/>
              </a:buClr>
              <a:buSzPts val="1200"/>
              <a:buFont typeface="Comic Sans MS"/>
              <a:buChar char="•"/>
            </a:pPr>
            <a:r>
              <a:rPr lang="en-US" sz="1200">
                <a:solidFill>
                  <a:schemeClr val="lt1"/>
                </a:solidFill>
                <a:latin typeface="Comic Sans MS"/>
                <a:ea typeface="Comic Sans MS"/>
                <a:cs typeface="Comic Sans MS"/>
                <a:sym typeface="Comic Sans MS"/>
              </a:rPr>
              <a:t>Only 1 user in each of these ranges suggests discontinuity or natural behavioral cutoffs.</a:t>
            </a:r>
            <a:endParaRPr sz="1500">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endParaRPr sz="1200" b="1" u="sng">
              <a:solidFill>
                <a:schemeClr val="lt1"/>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r>
              <a:rPr lang="en-US" sz="1700" b="1" u="sng">
                <a:solidFill>
                  <a:schemeClr val="lt1"/>
                </a:solidFill>
                <a:latin typeface="Comic Sans MS"/>
                <a:ea typeface="Comic Sans MS"/>
                <a:cs typeface="Comic Sans MS"/>
                <a:sym typeface="Comic Sans MS"/>
              </a:rPr>
              <a:t>Mid-Level Users (81–100 Likes)</a:t>
            </a:r>
            <a:endParaRPr sz="1500">
              <a:solidFill>
                <a:schemeClr val="lt1"/>
              </a:solidFill>
              <a:latin typeface="Comic Sans MS"/>
              <a:ea typeface="Comic Sans MS"/>
              <a:cs typeface="Comic Sans MS"/>
              <a:sym typeface="Comic Sans MS"/>
            </a:endParaRPr>
          </a:p>
          <a:p>
            <a:pPr marL="171450" marR="0" lvl="0" indent="-177800" algn="l" rtl="0">
              <a:lnSpc>
                <a:spcPct val="150000"/>
              </a:lnSpc>
              <a:spcBef>
                <a:spcPts val="0"/>
              </a:spcBef>
              <a:spcAft>
                <a:spcPts val="0"/>
              </a:spcAft>
              <a:buClr>
                <a:schemeClr val="lt1"/>
              </a:buClr>
              <a:buSzPts val="1200"/>
              <a:buFont typeface="Arial"/>
              <a:buChar char="•"/>
            </a:pPr>
            <a:r>
              <a:rPr lang="en-US" sz="1200">
                <a:solidFill>
                  <a:schemeClr val="lt1"/>
                </a:solidFill>
                <a:latin typeface="Comic Sans MS"/>
                <a:ea typeface="Comic Sans MS"/>
                <a:cs typeface="Comic Sans MS"/>
                <a:sym typeface="Comic Sans MS"/>
              </a:rPr>
              <a:t>Combined ~</a:t>
            </a:r>
            <a:r>
              <a:rPr lang="en-US" sz="1200" b="1">
                <a:solidFill>
                  <a:schemeClr val="lt1"/>
                </a:solidFill>
                <a:latin typeface="Comic Sans MS"/>
                <a:ea typeface="Comic Sans MS"/>
                <a:cs typeface="Comic Sans MS"/>
                <a:sym typeface="Comic Sans MS"/>
              </a:rPr>
              <a:t>27 users</a:t>
            </a:r>
            <a:r>
              <a:rPr lang="en-US" sz="1200">
                <a:solidFill>
                  <a:schemeClr val="lt1"/>
                </a:solidFill>
                <a:latin typeface="Comic Sans MS"/>
                <a:ea typeface="Comic Sans MS"/>
                <a:cs typeface="Comic Sans MS"/>
                <a:sym typeface="Comic Sans MS"/>
              </a:rPr>
              <a:t> (13 in 81–90 and 14 in 71–80) are fairly active.</a:t>
            </a:r>
            <a:endParaRPr sz="1500">
              <a:solidFill>
                <a:schemeClr val="lt1"/>
              </a:solidFill>
              <a:latin typeface="Comic Sans MS"/>
              <a:ea typeface="Comic Sans MS"/>
              <a:cs typeface="Comic Sans MS"/>
              <a:sym typeface="Comic Sans MS"/>
            </a:endParaRPr>
          </a:p>
          <a:p>
            <a:pPr marL="171450" marR="0" lvl="0" indent="-177800" algn="l" rtl="0">
              <a:spcBef>
                <a:spcPts val="0"/>
              </a:spcBef>
              <a:spcAft>
                <a:spcPts val="0"/>
              </a:spcAft>
              <a:buClr>
                <a:schemeClr val="lt1"/>
              </a:buClr>
              <a:buSzPts val="1200"/>
              <a:buFont typeface="Comic Sans MS"/>
              <a:buChar char="•"/>
            </a:pPr>
            <a:r>
              <a:rPr lang="en-US" sz="1200">
                <a:solidFill>
                  <a:schemeClr val="lt1"/>
                </a:solidFill>
                <a:latin typeface="Comic Sans MS"/>
                <a:ea typeface="Comic Sans MS"/>
                <a:cs typeface="Comic Sans MS"/>
                <a:sym typeface="Comic Sans MS"/>
              </a:rPr>
              <a:t>They show promising engagement behavior—could be converted into power users with small nudges.</a:t>
            </a:r>
            <a:endParaRPr sz="1500">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endParaRPr sz="1200" b="1" u="sng">
              <a:solidFill>
                <a:schemeClr val="lt1"/>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r>
              <a:rPr lang="en-US" sz="1700" b="1" u="sng">
                <a:solidFill>
                  <a:schemeClr val="lt1"/>
                </a:solidFill>
                <a:latin typeface="Comic Sans MS"/>
                <a:ea typeface="Comic Sans MS"/>
                <a:cs typeface="Comic Sans MS"/>
                <a:sym typeface="Comic Sans MS"/>
              </a:rPr>
              <a:t>Most Users Like Frequently (91–100 Range)</a:t>
            </a:r>
            <a:endParaRPr sz="1700" u="sng">
              <a:solidFill>
                <a:schemeClr val="lt1"/>
              </a:solidFill>
              <a:latin typeface="Comic Sans MS"/>
              <a:ea typeface="Comic Sans MS"/>
              <a:cs typeface="Comic Sans MS"/>
              <a:sym typeface="Comic Sans MS"/>
            </a:endParaRPr>
          </a:p>
          <a:p>
            <a:pPr marL="171450" marR="0" lvl="0" indent="-177800" algn="l" rtl="0">
              <a:lnSpc>
                <a:spcPct val="150000"/>
              </a:lnSpc>
              <a:spcBef>
                <a:spcPts val="0"/>
              </a:spcBef>
              <a:spcAft>
                <a:spcPts val="0"/>
              </a:spcAft>
              <a:buClr>
                <a:schemeClr val="lt1"/>
              </a:buClr>
              <a:buSzPts val="1200"/>
              <a:buFont typeface="Arial"/>
              <a:buChar char="•"/>
            </a:pPr>
            <a:r>
              <a:rPr lang="en-US" sz="1200" b="1">
                <a:solidFill>
                  <a:schemeClr val="lt1"/>
                </a:solidFill>
                <a:latin typeface="Comic Sans MS"/>
                <a:ea typeface="Comic Sans MS"/>
                <a:cs typeface="Comic Sans MS"/>
                <a:sym typeface="Comic Sans MS"/>
              </a:rPr>
              <a:t>35 users</a:t>
            </a:r>
            <a:r>
              <a:rPr lang="en-US" sz="1200">
                <a:solidFill>
                  <a:schemeClr val="lt1"/>
                </a:solidFill>
                <a:latin typeface="Comic Sans MS"/>
                <a:ea typeface="Comic Sans MS"/>
                <a:cs typeface="Comic Sans MS"/>
                <a:sym typeface="Comic Sans MS"/>
              </a:rPr>
              <a:t>, the largest group, fall in the </a:t>
            </a:r>
            <a:r>
              <a:rPr lang="en-US" sz="1200" b="1">
                <a:solidFill>
                  <a:schemeClr val="lt1"/>
                </a:solidFill>
                <a:latin typeface="Comic Sans MS"/>
                <a:ea typeface="Comic Sans MS"/>
                <a:cs typeface="Comic Sans MS"/>
                <a:sym typeface="Comic Sans MS"/>
              </a:rPr>
              <a:t>91–100 likes</a:t>
            </a:r>
            <a:r>
              <a:rPr lang="en-US" sz="1200">
                <a:solidFill>
                  <a:schemeClr val="lt1"/>
                </a:solidFill>
                <a:latin typeface="Comic Sans MS"/>
                <a:ea typeface="Comic Sans MS"/>
                <a:cs typeface="Comic Sans MS"/>
                <a:sym typeface="Comic Sans MS"/>
              </a:rPr>
              <a:t> range.</a:t>
            </a:r>
            <a:endParaRPr sz="1500">
              <a:solidFill>
                <a:schemeClr val="lt1"/>
              </a:solidFill>
              <a:latin typeface="Comic Sans MS"/>
              <a:ea typeface="Comic Sans MS"/>
              <a:cs typeface="Comic Sans MS"/>
              <a:sym typeface="Comic Sans MS"/>
            </a:endParaRPr>
          </a:p>
          <a:p>
            <a:pPr marL="171450" marR="0" lvl="0" indent="-177800" algn="l" rtl="0">
              <a:spcBef>
                <a:spcPts val="0"/>
              </a:spcBef>
              <a:spcAft>
                <a:spcPts val="0"/>
              </a:spcAft>
              <a:buClr>
                <a:schemeClr val="lt1"/>
              </a:buClr>
              <a:buSzPts val="1200"/>
              <a:buFont typeface="Comic Sans MS"/>
              <a:buChar char="•"/>
            </a:pPr>
            <a:r>
              <a:rPr lang="en-US" sz="1200">
                <a:solidFill>
                  <a:schemeClr val="lt1"/>
                </a:solidFill>
                <a:latin typeface="Comic Sans MS"/>
                <a:ea typeface="Comic Sans MS"/>
                <a:cs typeface="Comic Sans MS"/>
                <a:sym typeface="Comic Sans MS"/>
              </a:rPr>
              <a:t>This indicates a strong culture of engagement—users are highly responsive to content.</a:t>
            </a:r>
            <a:endParaRPr sz="1500">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endParaRPr sz="1200" b="1">
              <a:solidFill>
                <a:schemeClr val="lt1"/>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r>
              <a:rPr lang="en-US" sz="1700" b="1" u="sng">
                <a:solidFill>
                  <a:schemeClr val="lt1"/>
                </a:solidFill>
                <a:latin typeface="Comic Sans MS"/>
                <a:ea typeface="Comic Sans MS"/>
                <a:cs typeface="Comic Sans MS"/>
                <a:sym typeface="Comic Sans MS"/>
              </a:rPr>
              <a:t>High Engagement Bracket: 251–260 Likes</a:t>
            </a:r>
            <a:endParaRPr sz="1700" u="sng">
              <a:solidFill>
                <a:schemeClr val="lt1"/>
              </a:solidFill>
              <a:latin typeface="Comic Sans MS"/>
              <a:ea typeface="Comic Sans MS"/>
              <a:cs typeface="Comic Sans MS"/>
              <a:sym typeface="Comic Sans MS"/>
            </a:endParaRPr>
          </a:p>
          <a:p>
            <a:pPr marL="171450" marR="0" lvl="0" indent="-177800" algn="l" rtl="0">
              <a:lnSpc>
                <a:spcPct val="150000"/>
              </a:lnSpc>
              <a:spcBef>
                <a:spcPts val="0"/>
              </a:spcBef>
              <a:spcAft>
                <a:spcPts val="0"/>
              </a:spcAft>
              <a:buClr>
                <a:schemeClr val="lt1"/>
              </a:buClr>
              <a:buSzPts val="1200"/>
              <a:buFont typeface="Arial"/>
              <a:buChar char="•"/>
            </a:pPr>
            <a:r>
              <a:rPr lang="en-US" sz="1200" b="1">
                <a:solidFill>
                  <a:schemeClr val="lt1"/>
                </a:solidFill>
                <a:latin typeface="Comic Sans MS"/>
                <a:ea typeface="Comic Sans MS"/>
                <a:cs typeface="Comic Sans MS"/>
                <a:sym typeface="Comic Sans MS"/>
              </a:rPr>
              <a:t>13 users</a:t>
            </a:r>
            <a:r>
              <a:rPr lang="en-US" sz="1200">
                <a:solidFill>
                  <a:schemeClr val="lt1"/>
                </a:solidFill>
                <a:latin typeface="Comic Sans MS"/>
                <a:ea typeface="Comic Sans MS"/>
                <a:cs typeface="Comic Sans MS"/>
                <a:sym typeface="Comic Sans MS"/>
              </a:rPr>
              <a:t> consistently engage at very high levels, liking over 250 posts.</a:t>
            </a:r>
            <a:endParaRPr sz="1500">
              <a:solidFill>
                <a:schemeClr val="lt1"/>
              </a:solidFill>
              <a:latin typeface="Comic Sans MS"/>
              <a:ea typeface="Comic Sans MS"/>
              <a:cs typeface="Comic Sans MS"/>
              <a:sym typeface="Comic Sans MS"/>
            </a:endParaRPr>
          </a:p>
          <a:p>
            <a:pPr marL="171450" marR="0" lvl="0" indent="-177800" algn="l" rtl="0">
              <a:spcBef>
                <a:spcPts val="0"/>
              </a:spcBef>
              <a:spcAft>
                <a:spcPts val="0"/>
              </a:spcAft>
              <a:buClr>
                <a:schemeClr val="lt1"/>
              </a:buClr>
              <a:buSzPts val="1200"/>
              <a:buFont typeface="Arial"/>
              <a:buChar char="•"/>
            </a:pPr>
            <a:r>
              <a:rPr lang="en-US" sz="1200">
                <a:solidFill>
                  <a:schemeClr val="lt1"/>
                </a:solidFill>
                <a:latin typeface="Comic Sans MS"/>
                <a:ea typeface="Comic Sans MS"/>
                <a:cs typeface="Comic Sans MS"/>
                <a:sym typeface="Comic Sans MS"/>
              </a:rPr>
              <a:t>These are your </a:t>
            </a:r>
            <a:r>
              <a:rPr lang="en-US" sz="1200" b="1">
                <a:solidFill>
                  <a:schemeClr val="lt1"/>
                </a:solidFill>
                <a:latin typeface="Comic Sans MS"/>
                <a:ea typeface="Comic Sans MS"/>
                <a:cs typeface="Comic Sans MS"/>
                <a:sym typeface="Comic Sans MS"/>
              </a:rPr>
              <a:t>superfans or platform champions</a:t>
            </a:r>
            <a:r>
              <a:rPr lang="en-US" sz="1200">
                <a:solidFill>
                  <a:schemeClr val="lt1"/>
                </a:solidFill>
                <a:latin typeface="Comic Sans MS"/>
                <a:ea typeface="Comic Sans MS"/>
                <a:cs typeface="Comic Sans MS"/>
                <a:sym typeface="Comic Sans MS"/>
              </a:rPr>
              <a:t>.</a:t>
            </a:r>
            <a:endParaRPr sz="1500">
              <a:solidFill>
                <a:schemeClr val="lt1"/>
              </a:solidFill>
              <a:latin typeface="Comic Sans MS"/>
              <a:ea typeface="Comic Sans MS"/>
              <a:cs typeface="Comic Sans MS"/>
              <a:sym typeface="Comic Sans MS"/>
            </a:endParaRPr>
          </a:p>
          <a:p>
            <a:pPr marL="0" marR="0" lvl="0" indent="0" algn="l" rtl="0">
              <a:spcBef>
                <a:spcPts val="0"/>
              </a:spcBef>
              <a:spcAft>
                <a:spcPts val="0"/>
              </a:spcAft>
              <a:buNone/>
            </a:pPr>
            <a:endParaRPr sz="900">
              <a:solidFill>
                <a:schemeClr val="lt1"/>
              </a:solidFill>
              <a:latin typeface="Comic Sans MS"/>
              <a:ea typeface="Comic Sans MS"/>
              <a:cs typeface="Comic Sans MS"/>
              <a:sym typeface="Comic Sans MS"/>
            </a:endParaRPr>
          </a:p>
        </p:txBody>
      </p:sp>
      <p:graphicFrame>
        <p:nvGraphicFramePr>
          <p:cNvPr id="2" name="Content Placeholder 4">
            <a:extLst>
              <a:ext uri="{FF2B5EF4-FFF2-40B4-BE49-F238E27FC236}">
                <a16:creationId xmlns:a16="http://schemas.microsoft.com/office/drawing/2014/main" id="{15DAF197-409A-1328-38BF-4D5FBCB055E4}"/>
              </a:ext>
            </a:extLst>
          </p:cNvPr>
          <p:cNvGraphicFramePr>
            <a:graphicFrameLocks/>
          </p:cNvGraphicFramePr>
          <p:nvPr>
            <p:extLst>
              <p:ext uri="{D42A27DB-BD31-4B8C-83A1-F6EECF244321}">
                <p14:modId xmlns:p14="http://schemas.microsoft.com/office/powerpoint/2010/main" val="3548190507"/>
              </p:ext>
            </p:extLst>
          </p:nvPr>
        </p:nvGraphicFramePr>
        <p:xfrm>
          <a:off x="313954" y="1679001"/>
          <a:ext cx="4192587" cy="397033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489450" y="217731"/>
            <a:ext cx="11213100" cy="10431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3240"/>
              <a:buFont typeface="Twentieth Century"/>
              <a:buNone/>
            </a:pPr>
            <a:r>
              <a:rPr lang="en-US" sz="3940" u="sng">
                <a:latin typeface="Comic Sans MS"/>
                <a:ea typeface="Comic Sans MS"/>
                <a:cs typeface="Comic Sans MS"/>
                <a:sym typeface="Comic Sans MS"/>
              </a:rPr>
              <a:t>TOP TAGS WISE USER ENGAGEMENT</a:t>
            </a:r>
            <a:endParaRPr sz="3940" u="sng">
              <a:latin typeface="Comic Sans MS"/>
              <a:ea typeface="Comic Sans MS"/>
              <a:cs typeface="Comic Sans MS"/>
              <a:sym typeface="Comic Sans MS"/>
            </a:endParaRPr>
          </a:p>
        </p:txBody>
      </p:sp>
      <p:sp>
        <p:nvSpPr>
          <p:cNvPr id="182" name="Google Shape;182;p28"/>
          <p:cNvSpPr/>
          <p:nvPr/>
        </p:nvSpPr>
        <p:spPr>
          <a:xfrm>
            <a:off x="4523625" y="1532250"/>
            <a:ext cx="7453800" cy="50205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1600" b="1" i="0" u="sng" strike="noStrike" cap="none">
                <a:solidFill>
                  <a:schemeClr val="lt1"/>
                </a:solidFill>
                <a:latin typeface="Comic Sans MS"/>
                <a:ea typeface="Comic Sans MS"/>
                <a:cs typeface="Comic Sans MS"/>
                <a:sym typeface="Comic Sans MS"/>
              </a:rPr>
              <a:t>Top 3 Most Popular Tags:</a:t>
            </a:r>
            <a:endParaRPr sz="1600" i="0" u="sng" strike="noStrike" cap="none">
              <a:solidFill>
                <a:schemeClr val="lt1"/>
              </a:solidFill>
              <a:latin typeface="Comic Sans MS"/>
              <a:ea typeface="Comic Sans MS"/>
              <a:cs typeface="Comic Sans MS"/>
              <a:sym typeface="Comic Sans MS"/>
            </a:endParaRPr>
          </a:p>
          <a:p>
            <a:pPr marL="171450" marR="0" lvl="0" indent="-184150" algn="l" rtl="0">
              <a:lnSpc>
                <a:spcPct val="150000"/>
              </a:lnSpc>
              <a:spcBef>
                <a:spcPts val="0"/>
              </a:spcBef>
              <a:spcAft>
                <a:spcPts val="0"/>
              </a:spcAft>
              <a:buClr>
                <a:schemeClr val="lt1"/>
              </a:buClr>
              <a:buSzPts val="1400"/>
              <a:buFont typeface="Noto Sans Symbols"/>
              <a:buChar char="✔"/>
            </a:pPr>
            <a:r>
              <a:rPr lang="en-US" b="1" i="0" u="none" strike="noStrike" cap="none">
                <a:solidFill>
                  <a:schemeClr val="lt1"/>
                </a:solidFill>
                <a:latin typeface="Comic Sans MS"/>
                <a:ea typeface="Comic Sans MS"/>
                <a:cs typeface="Comic Sans MS"/>
                <a:sym typeface="Comic Sans MS"/>
              </a:rPr>
              <a:t>#smile</a:t>
            </a:r>
            <a:r>
              <a:rPr lang="en-US" i="0" u="none" strike="noStrike" cap="none">
                <a:solidFill>
                  <a:schemeClr val="lt1"/>
                </a:solidFill>
                <a:latin typeface="Comic Sans MS"/>
                <a:ea typeface="Comic Sans MS"/>
                <a:cs typeface="Comic Sans MS"/>
                <a:sym typeface="Comic Sans MS"/>
              </a:rPr>
              <a:t> (59 posts) — highest usage, indicating positive and universally relatable content.</a:t>
            </a:r>
            <a:endParaRPr sz="1600">
              <a:solidFill>
                <a:schemeClr val="lt1"/>
              </a:solidFill>
              <a:latin typeface="Comic Sans MS"/>
              <a:ea typeface="Comic Sans MS"/>
              <a:cs typeface="Comic Sans MS"/>
              <a:sym typeface="Comic Sans MS"/>
            </a:endParaRPr>
          </a:p>
          <a:p>
            <a:pPr marL="171450" marR="0" lvl="0" indent="-184150" algn="l" rtl="0">
              <a:lnSpc>
                <a:spcPct val="100000"/>
              </a:lnSpc>
              <a:spcBef>
                <a:spcPts val="0"/>
              </a:spcBef>
              <a:spcAft>
                <a:spcPts val="0"/>
              </a:spcAft>
              <a:buClr>
                <a:schemeClr val="lt1"/>
              </a:buClr>
              <a:buSzPts val="1400"/>
              <a:buFont typeface="Noto Sans Symbols"/>
              <a:buChar char="✔"/>
            </a:pPr>
            <a:r>
              <a:rPr lang="en-US" b="1" i="0" u="none" strike="noStrike" cap="none">
                <a:solidFill>
                  <a:schemeClr val="lt1"/>
                </a:solidFill>
                <a:latin typeface="Comic Sans MS"/>
                <a:ea typeface="Comic Sans MS"/>
                <a:cs typeface="Comic Sans MS"/>
                <a:sym typeface="Comic Sans MS"/>
              </a:rPr>
              <a:t>#beach</a:t>
            </a:r>
            <a:r>
              <a:rPr lang="en-US" i="0" u="none" strike="noStrike" cap="none">
                <a:solidFill>
                  <a:schemeClr val="lt1"/>
                </a:solidFill>
                <a:latin typeface="Comic Sans MS"/>
                <a:ea typeface="Comic Sans MS"/>
                <a:cs typeface="Comic Sans MS"/>
                <a:sym typeface="Comic Sans MS"/>
              </a:rPr>
              <a:t> (42 posts) — suggests high visual appeal and seasonal relevance.</a:t>
            </a:r>
            <a:endParaRPr sz="1600">
              <a:solidFill>
                <a:schemeClr val="lt1"/>
              </a:solidFill>
              <a:latin typeface="Comic Sans MS"/>
              <a:ea typeface="Comic Sans MS"/>
              <a:cs typeface="Comic Sans MS"/>
              <a:sym typeface="Comic Sans MS"/>
            </a:endParaRPr>
          </a:p>
          <a:p>
            <a:pPr marL="171450" marR="0" lvl="0" indent="-184150" algn="l" rtl="0">
              <a:lnSpc>
                <a:spcPct val="100000"/>
              </a:lnSpc>
              <a:spcBef>
                <a:spcPts val="0"/>
              </a:spcBef>
              <a:spcAft>
                <a:spcPts val="0"/>
              </a:spcAft>
              <a:buClr>
                <a:schemeClr val="lt1"/>
              </a:buClr>
              <a:buSzPts val="1400"/>
              <a:buFont typeface="Noto Sans Symbols"/>
              <a:buChar char="✔"/>
            </a:pPr>
            <a:r>
              <a:rPr lang="en-US" b="1" i="0" u="none" strike="noStrike" cap="none">
                <a:solidFill>
                  <a:schemeClr val="lt1"/>
                </a:solidFill>
                <a:latin typeface="Comic Sans MS"/>
                <a:ea typeface="Comic Sans MS"/>
                <a:cs typeface="Comic Sans MS"/>
                <a:sym typeface="Comic Sans MS"/>
              </a:rPr>
              <a:t>#party</a:t>
            </a:r>
            <a:r>
              <a:rPr lang="en-US" i="0" u="none" strike="noStrike" cap="none">
                <a:solidFill>
                  <a:schemeClr val="lt1"/>
                </a:solidFill>
                <a:latin typeface="Comic Sans MS"/>
                <a:ea typeface="Comic Sans MS"/>
                <a:cs typeface="Comic Sans MS"/>
                <a:sym typeface="Comic Sans MS"/>
              </a:rPr>
              <a:t> (39 posts) — signifies social &amp; celebratory content is widely shared.</a:t>
            </a:r>
            <a:endParaRPr sz="1600">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None/>
            </a:pPr>
            <a:endParaRPr i="0" u="none" strike="noStrike" cap="none">
              <a:solidFill>
                <a:schemeClr val="lt1"/>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r>
              <a:rPr lang="en-US" sz="1600" b="1" i="0" u="sng" strike="noStrike" cap="none">
                <a:solidFill>
                  <a:schemeClr val="lt1"/>
                </a:solidFill>
                <a:latin typeface="Comic Sans MS"/>
                <a:ea typeface="Comic Sans MS"/>
                <a:cs typeface="Comic Sans MS"/>
                <a:sym typeface="Comic Sans MS"/>
              </a:rPr>
              <a:t>Entertainment &amp; Emotion-Oriented Tags Dominate:</a:t>
            </a:r>
            <a:endParaRPr sz="1600" i="0" u="sng" strike="noStrike" cap="none">
              <a:solidFill>
                <a:schemeClr val="lt1"/>
              </a:solidFill>
              <a:latin typeface="Comic Sans MS"/>
              <a:ea typeface="Comic Sans MS"/>
              <a:cs typeface="Comic Sans MS"/>
              <a:sym typeface="Comic Sans MS"/>
            </a:endParaRPr>
          </a:p>
          <a:p>
            <a:pPr marL="171450" marR="0" lvl="0" indent="-184150" algn="l" rtl="0">
              <a:lnSpc>
                <a:spcPct val="150000"/>
              </a:lnSpc>
              <a:spcBef>
                <a:spcPts val="0"/>
              </a:spcBef>
              <a:spcAft>
                <a:spcPts val="0"/>
              </a:spcAft>
              <a:buClr>
                <a:schemeClr val="lt1"/>
              </a:buClr>
              <a:buSzPts val="1400"/>
              <a:buFont typeface="Noto Sans Symbols"/>
              <a:buChar char="✔"/>
            </a:pPr>
            <a:r>
              <a:rPr lang="en-US" i="0" u="none" strike="noStrike" cap="none">
                <a:solidFill>
                  <a:schemeClr val="lt1"/>
                </a:solidFill>
                <a:latin typeface="Comic Sans MS"/>
                <a:ea typeface="Comic Sans MS"/>
                <a:cs typeface="Comic Sans MS"/>
                <a:sym typeface="Comic Sans MS"/>
              </a:rPr>
              <a:t>Tags like </a:t>
            </a:r>
            <a:r>
              <a:rPr lang="en-US" b="1" i="0" u="none" strike="noStrike" cap="none">
                <a:solidFill>
                  <a:schemeClr val="lt1"/>
                </a:solidFill>
                <a:latin typeface="Comic Sans MS"/>
                <a:ea typeface="Comic Sans MS"/>
                <a:cs typeface="Comic Sans MS"/>
                <a:sym typeface="Comic Sans MS"/>
              </a:rPr>
              <a:t>#fun</a:t>
            </a:r>
            <a:r>
              <a:rPr lang="en-US" i="0" u="none" strike="noStrike" cap="none">
                <a:solidFill>
                  <a:schemeClr val="lt1"/>
                </a:solidFill>
                <a:latin typeface="Comic Sans MS"/>
                <a:ea typeface="Comic Sans MS"/>
                <a:cs typeface="Comic Sans MS"/>
                <a:sym typeface="Comic Sans MS"/>
              </a:rPr>
              <a:t>, </a:t>
            </a:r>
            <a:r>
              <a:rPr lang="en-US" b="1" i="0" u="none" strike="noStrike" cap="none">
                <a:solidFill>
                  <a:schemeClr val="lt1"/>
                </a:solidFill>
                <a:latin typeface="Comic Sans MS"/>
                <a:ea typeface="Comic Sans MS"/>
                <a:cs typeface="Comic Sans MS"/>
                <a:sym typeface="Comic Sans MS"/>
              </a:rPr>
              <a:t>#lol</a:t>
            </a:r>
            <a:r>
              <a:rPr lang="en-US" i="0" u="none" strike="noStrike" cap="none">
                <a:solidFill>
                  <a:schemeClr val="lt1"/>
                </a:solidFill>
                <a:latin typeface="Comic Sans MS"/>
                <a:ea typeface="Comic Sans MS"/>
                <a:cs typeface="Comic Sans MS"/>
                <a:sym typeface="Comic Sans MS"/>
              </a:rPr>
              <a:t>, </a:t>
            </a:r>
            <a:r>
              <a:rPr lang="en-US" b="1" i="0" u="none" strike="noStrike" cap="none">
                <a:solidFill>
                  <a:schemeClr val="lt1"/>
                </a:solidFill>
                <a:latin typeface="Comic Sans MS"/>
                <a:ea typeface="Comic Sans MS"/>
                <a:cs typeface="Comic Sans MS"/>
                <a:sym typeface="Comic Sans MS"/>
              </a:rPr>
              <a:t>#concert</a:t>
            </a:r>
            <a:r>
              <a:rPr lang="en-US" i="0" u="none" strike="noStrike" cap="none">
                <a:solidFill>
                  <a:schemeClr val="lt1"/>
                </a:solidFill>
                <a:latin typeface="Comic Sans MS"/>
                <a:ea typeface="Comic Sans MS"/>
                <a:cs typeface="Comic Sans MS"/>
                <a:sym typeface="Comic Sans MS"/>
              </a:rPr>
              <a:t>, and </a:t>
            </a:r>
            <a:r>
              <a:rPr lang="en-US" b="1" i="0" u="none" strike="noStrike" cap="none">
                <a:solidFill>
                  <a:schemeClr val="lt1"/>
                </a:solidFill>
                <a:latin typeface="Comic Sans MS"/>
                <a:ea typeface="Comic Sans MS"/>
                <a:cs typeface="Comic Sans MS"/>
                <a:sym typeface="Comic Sans MS"/>
              </a:rPr>
              <a:t>#happy</a:t>
            </a:r>
            <a:r>
              <a:rPr lang="en-US" i="0" u="none" strike="noStrike" cap="none">
                <a:solidFill>
                  <a:schemeClr val="lt1"/>
                </a:solidFill>
                <a:latin typeface="Comic Sans MS"/>
                <a:ea typeface="Comic Sans MS"/>
                <a:cs typeface="Comic Sans MS"/>
                <a:sym typeface="Comic Sans MS"/>
              </a:rPr>
              <a:t> reflect user preference for emotionally expressive and experience-driven content.</a:t>
            </a:r>
            <a:endParaRPr sz="1600">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None/>
            </a:pPr>
            <a:endParaRPr i="0" u="none" strike="noStrike" cap="none">
              <a:solidFill>
                <a:schemeClr val="lt1"/>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r>
              <a:rPr lang="en-US" sz="1600" b="1" i="0" u="sng" strike="noStrike" cap="none">
                <a:solidFill>
                  <a:schemeClr val="lt1"/>
                </a:solidFill>
                <a:latin typeface="Comic Sans MS"/>
                <a:ea typeface="Comic Sans MS"/>
                <a:cs typeface="Comic Sans MS"/>
                <a:sym typeface="Comic Sans MS"/>
              </a:rPr>
              <a:t>Lifestyle Tags Also Perform Well:</a:t>
            </a:r>
            <a:endParaRPr sz="1600" i="0" u="sng" strike="noStrike" cap="none">
              <a:solidFill>
                <a:schemeClr val="lt1"/>
              </a:solidFill>
              <a:latin typeface="Comic Sans MS"/>
              <a:ea typeface="Comic Sans MS"/>
              <a:cs typeface="Comic Sans MS"/>
              <a:sym typeface="Comic Sans MS"/>
            </a:endParaRPr>
          </a:p>
          <a:p>
            <a:pPr marL="171450" marR="0" lvl="0" indent="-184150" algn="l" rtl="0">
              <a:lnSpc>
                <a:spcPct val="150000"/>
              </a:lnSpc>
              <a:spcBef>
                <a:spcPts val="0"/>
              </a:spcBef>
              <a:spcAft>
                <a:spcPts val="0"/>
              </a:spcAft>
              <a:buClr>
                <a:schemeClr val="lt1"/>
              </a:buClr>
              <a:buSzPts val="1400"/>
              <a:buFont typeface="Noto Sans Symbols"/>
              <a:buChar char="✔"/>
            </a:pPr>
            <a:r>
              <a:rPr lang="en-US" b="1" i="0" u="none" strike="noStrike" cap="none">
                <a:solidFill>
                  <a:schemeClr val="lt1"/>
                </a:solidFill>
                <a:latin typeface="Comic Sans MS"/>
                <a:ea typeface="Comic Sans MS"/>
                <a:cs typeface="Comic Sans MS"/>
                <a:sym typeface="Comic Sans MS"/>
              </a:rPr>
              <a:t>#hair</a:t>
            </a:r>
            <a:r>
              <a:rPr lang="en-US" i="0" u="none" strike="noStrike" cap="none">
                <a:solidFill>
                  <a:schemeClr val="lt1"/>
                </a:solidFill>
                <a:latin typeface="Comic Sans MS"/>
                <a:ea typeface="Comic Sans MS"/>
                <a:cs typeface="Comic Sans MS"/>
                <a:sym typeface="Comic Sans MS"/>
              </a:rPr>
              <a:t>, </a:t>
            </a:r>
            <a:r>
              <a:rPr lang="en-US" b="1" i="0" u="none" strike="noStrike" cap="none">
                <a:solidFill>
                  <a:schemeClr val="lt1"/>
                </a:solidFill>
                <a:latin typeface="Comic Sans MS"/>
                <a:ea typeface="Comic Sans MS"/>
                <a:cs typeface="Comic Sans MS"/>
                <a:sym typeface="Comic Sans MS"/>
              </a:rPr>
              <a:t>#beauty</a:t>
            </a:r>
            <a:r>
              <a:rPr lang="en-US" i="0" u="none" strike="noStrike" cap="none">
                <a:solidFill>
                  <a:schemeClr val="lt1"/>
                </a:solidFill>
                <a:latin typeface="Comic Sans MS"/>
                <a:ea typeface="Comic Sans MS"/>
                <a:cs typeface="Comic Sans MS"/>
                <a:sym typeface="Comic Sans MS"/>
              </a:rPr>
              <a:t>, and </a:t>
            </a:r>
            <a:r>
              <a:rPr lang="en-US" b="1" i="0" u="none" strike="noStrike" cap="none">
                <a:solidFill>
                  <a:schemeClr val="lt1"/>
                </a:solidFill>
                <a:latin typeface="Comic Sans MS"/>
                <a:ea typeface="Comic Sans MS"/>
                <a:cs typeface="Comic Sans MS"/>
                <a:sym typeface="Comic Sans MS"/>
              </a:rPr>
              <a:t>#food</a:t>
            </a:r>
            <a:r>
              <a:rPr lang="en-US" i="0" u="none" strike="noStrike" cap="none">
                <a:solidFill>
                  <a:schemeClr val="lt1"/>
                </a:solidFill>
                <a:latin typeface="Comic Sans MS"/>
                <a:ea typeface="Comic Sans MS"/>
                <a:cs typeface="Comic Sans MS"/>
                <a:sym typeface="Comic Sans MS"/>
              </a:rPr>
              <a:t> — all have 20–24 posts, indicating interest in personal and lifestyle topics.</a:t>
            </a:r>
            <a:endParaRPr sz="1600">
              <a:solidFill>
                <a:schemeClr val="lt1"/>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endParaRPr i="0" u="none" strike="noStrike" cap="none">
              <a:solidFill>
                <a:schemeClr val="lt1"/>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r>
              <a:rPr lang="en-US" sz="1600" b="1" i="0" u="sng" strike="noStrike" cap="none">
                <a:solidFill>
                  <a:schemeClr val="lt1"/>
                </a:solidFill>
                <a:latin typeface="Comic Sans MS"/>
                <a:ea typeface="Comic Sans MS"/>
                <a:cs typeface="Comic Sans MS"/>
                <a:sym typeface="Comic Sans MS"/>
              </a:rPr>
              <a:t>Balanced Usage Across Mid-Range Tags:</a:t>
            </a:r>
            <a:endParaRPr sz="1600" i="0" u="sng" strike="noStrike" cap="none">
              <a:solidFill>
                <a:schemeClr val="lt1"/>
              </a:solidFill>
              <a:latin typeface="Comic Sans MS"/>
              <a:ea typeface="Comic Sans MS"/>
              <a:cs typeface="Comic Sans MS"/>
              <a:sym typeface="Comic Sans MS"/>
            </a:endParaRPr>
          </a:p>
          <a:p>
            <a:pPr marL="171450" marR="0" lvl="0" indent="-171450" algn="l" rtl="0">
              <a:lnSpc>
                <a:spcPct val="150000"/>
              </a:lnSpc>
              <a:spcBef>
                <a:spcPts val="0"/>
              </a:spcBef>
              <a:spcAft>
                <a:spcPts val="0"/>
              </a:spcAft>
              <a:buClr>
                <a:schemeClr val="lt1"/>
              </a:buClr>
              <a:buSzPts val="1200"/>
              <a:buFont typeface="Noto Sans Symbols"/>
              <a:buChar char="✔"/>
            </a:pPr>
            <a:r>
              <a:rPr lang="en-US" i="0" u="none" strike="noStrike" cap="none">
                <a:solidFill>
                  <a:schemeClr val="lt1"/>
                </a:solidFill>
                <a:latin typeface="Comic Sans MS"/>
                <a:ea typeface="Comic Sans MS"/>
                <a:cs typeface="Comic Sans MS"/>
                <a:sym typeface="Comic Sans MS"/>
              </a:rPr>
              <a:t>Multiple tags (e.g., </a:t>
            </a:r>
            <a:r>
              <a:rPr lang="en-US" b="1" i="0" u="none" strike="noStrike" cap="none">
                <a:solidFill>
                  <a:schemeClr val="lt1"/>
                </a:solidFill>
                <a:latin typeface="Comic Sans MS"/>
                <a:ea typeface="Comic Sans MS"/>
                <a:cs typeface="Comic Sans MS"/>
                <a:sym typeface="Comic Sans MS"/>
              </a:rPr>
              <a:t>#food, #concert, #lol</a:t>
            </a:r>
            <a:r>
              <a:rPr lang="en-US" i="0" u="none" strike="noStrike" cap="none">
                <a:solidFill>
                  <a:schemeClr val="lt1"/>
                </a:solidFill>
                <a:latin typeface="Comic Sans MS"/>
                <a:ea typeface="Comic Sans MS"/>
                <a:cs typeface="Comic Sans MS"/>
                <a:sym typeface="Comic Sans MS"/>
              </a:rPr>
              <a:t>) are used consistently across ~24 posts each, showing diverse engagement without overconcentration</a:t>
            </a:r>
            <a:r>
              <a:rPr lang="en-US" sz="1000" i="0" u="none" strike="noStrike" cap="none">
                <a:solidFill>
                  <a:schemeClr val="lt1"/>
                </a:solidFill>
                <a:latin typeface="Comic Sans MS"/>
                <a:ea typeface="Comic Sans MS"/>
                <a:cs typeface="Comic Sans MS"/>
                <a:sym typeface="Comic Sans MS"/>
              </a:rPr>
              <a:t>.</a:t>
            </a:r>
            <a:endParaRPr sz="1600">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Clr>
                <a:schemeClr val="lt1"/>
              </a:buClr>
              <a:buSzPts val="800"/>
              <a:buFont typeface="Twentieth Century"/>
              <a:buNone/>
            </a:pPr>
            <a:endParaRPr sz="1000" i="0" u="none" strike="noStrike" cap="none">
              <a:solidFill>
                <a:schemeClr val="lt1"/>
              </a:solidFill>
              <a:latin typeface="Comic Sans MS"/>
              <a:ea typeface="Comic Sans MS"/>
              <a:cs typeface="Comic Sans MS"/>
              <a:sym typeface="Comic Sans MS"/>
            </a:endParaRPr>
          </a:p>
        </p:txBody>
      </p:sp>
      <p:graphicFrame>
        <p:nvGraphicFramePr>
          <p:cNvPr id="2" name="Content Placeholder 3">
            <a:extLst>
              <a:ext uri="{FF2B5EF4-FFF2-40B4-BE49-F238E27FC236}">
                <a16:creationId xmlns:a16="http://schemas.microsoft.com/office/drawing/2014/main" id="{C96E5CA3-4A9C-ECF7-21D6-ACF397580019}"/>
              </a:ext>
            </a:extLst>
          </p:cNvPr>
          <p:cNvGraphicFramePr>
            <a:graphicFrameLocks/>
          </p:cNvGraphicFramePr>
          <p:nvPr>
            <p:extLst>
              <p:ext uri="{D42A27DB-BD31-4B8C-83A1-F6EECF244321}">
                <p14:modId xmlns:p14="http://schemas.microsoft.com/office/powerpoint/2010/main" val="2064523168"/>
              </p:ext>
            </p:extLst>
          </p:nvPr>
        </p:nvGraphicFramePr>
        <p:xfrm>
          <a:off x="264363" y="1658144"/>
          <a:ext cx="4259262" cy="354171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676523" y="87900"/>
            <a:ext cx="7793100" cy="9765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sz="3500" u="sng">
                <a:latin typeface="Comic Sans MS"/>
                <a:ea typeface="Comic Sans MS"/>
                <a:cs typeface="Comic Sans MS"/>
                <a:sym typeface="Comic Sans MS"/>
              </a:rPr>
              <a:t>USER SEGMENTATION</a:t>
            </a:r>
            <a:endParaRPr sz="3500" u="sng">
              <a:latin typeface="Comic Sans MS"/>
              <a:ea typeface="Comic Sans MS"/>
              <a:cs typeface="Comic Sans MS"/>
              <a:sym typeface="Comic Sans MS"/>
            </a:endParaRPr>
          </a:p>
        </p:txBody>
      </p:sp>
      <p:sp>
        <p:nvSpPr>
          <p:cNvPr id="189" name="Google Shape;189;p29"/>
          <p:cNvSpPr/>
          <p:nvPr/>
        </p:nvSpPr>
        <p:spPr>
          <a:xfrm>
            <a:off x="4229675" y="1330450"/>
            <a:ext cx="7793100" cy="4908900"/>
          </a:xfrm>
          <a:prstGeom prst="rect">
            <a:avLst/>
          </a:prstGeom>
          <a:noFill/>
          <a:ln>
            <a:noFill/>
          </a:ln>
        </p:spPr>
        <p:txBody>
          <a:bodyPr spcFirstLastPara="1" wrap="square" lIns="91425" tIns="45700" rIns="91425" bIns="45700" anchor="ctr" anchorCtr="0">
            <a:noAutofit/>
          </a:bodyPr>
          <a:lstStyle/>
          <a:p>
            <a:pPr marL="0" marR="0" lvl="0" indent="0" algn="l" rtl="0">
              <a:lnSpc>
                <a:spcPct val="150000"/>
              </a:lnSpc>
              <a:spcBef>
                <a:spcPts val="0"/>
              </a:spcBef>
              <a:spcAft>
                <a:spcPts val="0"/>
              </a:spcAft>
              <a:buNone/>
            </a:pPr>
            <a:r>
              <a:rPr lang="en-US" sz="1700" b="1" i="0" u="sng" strike="noStrike" cap="none">
                <a:solidFill>
                  <a:schemeClr val="lt1"/>
                </a:solidFill>
                <a:latin typeface="Comic Sans MS"/>
                <a:ea typeface="Comic Sans MS"/>
                <a:cs typeface="Comic Sans MS"/>
                <a:sym typeface="Comic Sans MS"/>
              </a:rPr>
              <a:t>Active Creators Lead the Platform (35%)</a:t>
            </a:r>
            <a:endParaRPr sz="1500">
              <a:solidFill>
                <a:schemeClr val="lt1"/>
              </a:solidFill>
              <a:latin typeface="Comic Sans MS"/>
              <a:ea typeface="Comic Sans MS"/>
              <a:cs typeface="Comic Sans MS"/>
              <a:sym typeface="Comic Sans MS"/>
            </a:endParaRPr>
          </a:p>
          <a:p>
            <a:pPr marL="0" marR="0" lvl="0" indent="-95250" algn="l" rtl="0">
              <a:spcBef>
                <a:spcPts val="0"/>
              </a:spcBef>
              <a:spcAft>
                <a:spcPts val="0"/>
              </a:spcAft>
              <a:buClr>
                <a:schemeClr val="lt1"/>
              </a:buClr>
              <a:buSzPts val="1500"/>
              <a:buFont typeface="Twentieth Century"/>
              <a:buChar char="•"/>
            </a:pPr>
            <a:r>
              <a:rPr lang="en-US" sz="1500" i="0" u="none" strike="noStrike" cap="none">
                <a:solidFill>
                  <a:schemeClr val="lt1"/>
                </a:solidFill>
                <a:latin typeface="Comic Sans MS"/>
                <a:ea typeface="Comic Sans MS"/>
                <a:cs typeface="Comic Sans MS"/>
                <a:sym typeface="Comic Sans MS"/>
              </a:rPr>
              <a:t>The largest segment is </a:t>
            </a:r>
            <a:r>
              <a:rPr lang="en-US" sz="1500" b="1" i="0" u="none" strike="noStrike" cap="none">
                <a:solidFill>
                  <a:schemeClr val="lt1"/>
                </a:solidFill>
                <a:latin typeface="Comic Sans MS"/>
                <a:ea typeface="Comic Sans MS"/>
                <a:cs typeface="Comic Sans MS"/>
                <a:sym typeface="Comic Sans MS"/>
              </a:rPr>
              <a:t>Active Creators</a:t>
            </a:r>
            <a:r>
              <a:rPr lang="en-US" sz="1500" i="0" u="none" strike="noStrike" cap="none">
                <a:solidFill>
                  <a:schemeClr val="lt1"/>
                </a:solidFill>
                <a:latin typeface="Comic Sans MS"/>
                <a:ea typeface="Comic Sans MS"/>
                <a:cs typeface="Comic Sans MS"/>
                <a:sym typeface="Comic Sans MS"/>
              </a:rPr>
              <a:t>, indicating a healthy base of users who post content consistently.</a:t>
            </a:r>
            <a:endParaRPr sz="1500">
              <a:solidFill>
                <a:schemeClr val="lt1"/>
              </a:solidFill>
              <a:latin typeface="Comic Sans MS"/>
              <a:ea typeface="Comic Sans MS"/>
              <a:cs typeface="Comic Sans MS"/>
              <a:sym typeface="Comic Sans MS"/>
            </a:endParaRPr>
          </a:p>
          <a:p>
            <a:pPr marL="0" marR="0" lvl="0" indent="-95250" algn="l" rtl="0">
              <a:spcBef>
                <a:spcPts val="0"/>
              </a:spcBef>
              <a:spcAft>
                <a:spcPts val="0"/>
              </a:spcAft>
              <a:buClr>
                <a:schemeClr val="lt1"/>
              </a:buClr>
              <a:buSzPts val="1500"/>
              <a:buFont typeface="Comic Sans MS"/>
              <a:buChar char="•"/>
            </a:pPr>
            <a:r>
              <a:rPr lang="en-US" sz="1500" i="0" u="none" strike="noStrike" cap="none">
                <a:solidFill>
                  <a:schemeClr val="lt1"/>
                </a:solidFill>
                <a:latin typeface="Comic Sans MS"/>
                <a:ea typeface="Comic Sans MS"/>
                <a:cs typeface="Comic Sans MS"/>
                <a:sym typeface="Comic Sans MS"/>
              </a:rPr>
              <a:t>These users drive fresh content and keep the platform visually alive.</a:t>
            </a:r>
            <a:endParaRPr sz="1500">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None/>
            </a:pPr>
            <a:endParaRPr sz="1500" b="1" i="0" u="none" strike="noStrike" cap="none">
              <a:solidFill>
                <a:schemeClr val="lt1"/>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r>
              <a:rPr lang="en-US" sz="1700" b="1" i="0" u="sng" strike="noStrike" cap="none">
                <a:solidFill>
                  <a:schemeClr val="lt1"/>
                </a:solidFill>
                <a:latin typeface="Comic Sans MS"/>
                <a:ea typeface="Comic Sans MS"/>
                <a:cs typeface="Comic Sans MS"/>
                <a:sym typeface="Comic Sans MS"/>
              </a:rPr>
              <a:t>Likers &amp; Commenters Are Also Significant (31%)</a:t>
            </a:r>
            <a:endParaRPr sz="1500">
              <a:solidFill>
                <a:schemeClr val="lt1"/>
              </a:solidFill>
              <a:latin typeface="Comic Sans MS"/>
              <a:ea typeface="Comic Sans MS"/>
              <a:cs typeface="Comic Sans MS"/>
              <a:sym typeface="Comic Sans MS"/>
            </a:endParaRPr>
          </a:p>
          <a:p>
            <a:pPr marL="0" marR="0" lvl="0" indent="-95250" algn="l" rtl="0">
              <a:spcBef>
                <a:spcPts val="0"/>
              </a:spcBef>
              <a:spcAft>
                <a:spcPts val="0"/>
              </a:spcAft>
              <a:buClr>
                <a:schemeClr val="lt1"/>
              </a:buClr>
              <a:buSzPts val="1500"/>
              <a:buFont typeface="Twentieth Century"/>
              <a:buChar char="•"/>
            </a:pPr>
            <a:r>
              <a:rPr lang="en-US" sz="1500" i="0" u="none" strike="noStrike" cap="none">
                <a:solidFill>
                  <a:schemeClr val="lt1"/>
                </a:solidFill>
                <a:latin typeface="Comic Sans MS"/>
                <a:ea typeface="Comic Sans MS"/>
                <a:cs typeface="Comic Sans MS"/>
                <a:sym typeface="Comic Sans MS"/>
              </a:rPr>
              <a:t>This segment represents users who </a:t>
            </a:r>
            <a:r>
              <a:rPr lang="en-US" sz="1500" b="1" i="0" u="none" strike="noStrike" cap="none">
                <a:solidFill>
                  <a:schemeClr val="lt1"/>
                </a:solidFill>
                <a:latin typeface="Comic Sans MS"/>
                <a:ea typeface="Comic Sans MS"/>
                <a:cs typeface="Comic Sans MS"/>
                <a:sym typeface="Comic Sans MS"/>
              </a:rPr>
              <a:t>don’t post often</a:t>
            </a:r>
            <a:r>
              <a:rPr lang="en-US" sz="1500" i="0" u="none" strike="noStrike" cap="none">
                <a:solidFill>
                  <a:schemeClr val="lt1"/>
                </a:solidFill>
                <a:latin typeface="Comic Sans MS"/>
                <a:ea typeface="Comic Sans MS"/>
                <a:cs typeface="Comic Sans MS"/>
                <a:sym typeface="Comic Sans MS"/>
              </a:rPr>
              <a:t>, but are </a:t>
            </a:r>
            <a:r>
              <a:rPr lang="en-US" sz="1500" b="1" i="0" u="none" strike="noStrike" cap="none">
                <a:solidFill>
                  <a:schemeClr val="lt1"/>
                </a:solidFill>
                <a:latin typeface="Comic Sans MS"/>
                <a:ea typeface="Comic Sans MS"/>
                <a:cs typeface="Comic Sans MS"/>
                <a:sym typeface="Comic Sans MS"/>
              </a:rPr>
              <a:t>highly active in engaging</a:t>
            </a:r>
            <a:r>
              <a:rPr lang="en-US" sz="1500" i="0" u="none" strike="noStrike" cap="none">
                <a:solidFill>
                  <a:schemeClr val="lt1"/>
                </a:solidFill>
                <a:latin typeface="Comic Sans MS"/>
                <a:ea typeface="Comic Sans MS"/>
                <a:cs typeface="Comic Sans MS"/>
                <a:sym typeface="Comic Sans MS"/>
              </a:rPr>
              <a:t> with others' content.</a:t>
            </a:r>
            <a:endParaRPr sz="1500">
              <a:solidFill>
                <a:schemeClr val="lt1"/>
              </a:solidFill>
              <a:latin typeface="Comic Sans MS"/>
              <a:ea typeface="Comic Sans MS"/>
              <a:cs typeface="Comic Sans MS"/>
              <a:sym typeface="Comic Sans MS"/>
            </a:endParaRPr>
          </a:p>
          <a:p>
            <a:pPr marL="0" marR="0" lvl="0" indent="-95250" algn="l" rtl="0">
              <a:spcBef>
                <a:spcPts val="0"/>
              </a:spcBef>
              <a:spcAft>
                <a:spcPts val="0"/>
              </a:spcAft>
              <a:buClr>
                <a:schemeClr val="lt1"/>
              </a:buClr>
              <a:buSzPts val="1500"/>
              <a:buFont typeface="Comic Sans MS"/>
              <a:buChar char="•"/>
            </a:pPr>
            <a:r>
              <a:rPr lang="en-US" sz="1500" i="0" u="none" strike="noStrike" cap="none">
                <a:solidFill>
                  <a:schemeClr val="lt1"/>
                </a:solidFill>
                <a:latin typeface="Comic Sans MS"/>
                <a:ea typeface="Comic Sans MS"/>
                <a:cs typeface="Comic Sans MS"/>
                <a:sym typeface="Comic Sans MS"/>
              </a:rPr>
              <a:t>They are essential for maintaining community interaction and feedback loops.</a:t>
            </a:r>
            <a:endParaRPr sz="1500">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None/>
            </a:pPr>
            <a:endParaRPr sz="1700" b="1" i="0" u="none" strike="noStrike" cap="none">
              <a:solidFill>
                <a:schemeClr val="lt1"/>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r>
              <a:rPr lang="en-US" sz="1700" b="1" i="0" u="sng" strike="noStrike" cap="none">
                <a:solidFill>
                  <a:schemeClr val="lt1"/>
                </a:solidFill>
                <a:latin typeface="Comic Sans MS"/>
                <a:ea typeface="Comic Sans MS"/>
                <a:cs typeface="Comic Sans MS"/>
                <a:sym typeface="Comic Sans MS"/>
              </a:rPr>
              <a:t>Passive Users Make Up Nearly a Quarter (23%)</a:t>
            </a:r>
            <a:endParaRPr sz="1500">
              <a:solidFill>
                <a:schemeClr val="lt1"/>
              </a:solidFill>
              <a:latin typeface="Comic Sans MS"/>
              <a:ea typeface="Comic Sans MS"/>
              <a:cs typeface="Comic Sans MS"/>
              <a:sym typeface="Comic Sans MS"/>
            </a:endParaRPr>
          </a:p>
          <a:p>
            <a:pPr marL="0" marR="0" lvl="0" indent="-95250" algn="l" rtl="0">
              <a:lnSpc>
                <a:spcPct val="150000"/>
              </a:lnSpc>
              <a:spcBef>
                <a:spcPts val="0"/>
              </a:spcBef>
              <a:spcAft>
                <a:spcPts val="0"/>
              </a:spcAft>
              <a:buClr>
                <a:schemeClr val="lt1"/>
              </a:buClr>
              <a:buSzPts val="1500"/>
              <a:buFont typeface="Twentieth Century"/>
              <a:buChar char="•"/>
            </a:pPr>
            <a:r>
              <a:rPr lang="en-US" sz="1500" i="0" u="none" strike="noStrike" cap="none">
                <a:solidFill>
                  <a:schemeClr val="lt1"/>
                </a:solidFill>
                <a:latin typeface="Comic Sans MS"/>
                <a:ea typeface="Comic Sans MS"/>
                <a:cs typeface="Comic Sans MS"/>
                <a:sym typeface="Comic Sans MS"/>
              </a:rPr>
              <a:t>These users have </a:t>
            </a:r>
            <a:r>
              <a:rPr lang="en-US" sz="1500" b="1" i="0" u="none" strike="noStrike" cap="none">
                <a:solidFill>
                  <a:schemeClr val="lt1"/>
                </a:solidFill>
                <a:latin typeface="Comic Sans MS"/>
                <a:ea typeface="Comic Sans MS"/>
                <a:cs typeface="Comic Sans MS"/>
                <a:sym typeface="Comic Sans MS"/>
              </a:rPr>
              <a:t>minimal engagement</a:t>
            </a:r>
            <a:r>
              <a:rPr lang="en-US" sz="1500" i="0" u="none" strike="noStrike" cap="none">
                <a:solidFill>
                  <a:schemeClr val="lt1"/>
                </a:solidFill>
                <a:latin typeface="Comic Sans MS"/>
                <a:ea typeface="Comic Sans MS"/>
                <a:cs typeface="Comic Sans MS"/>
                <a:sym typeface="Comic Sans MS"/>
              </a:rPr>
              <a:t>: few posts, likes, or comments.</a:t>
            </a:r>
            <a:endParaRPr sz="1500">
              <a:solidFill>
                <a:schemeClr val="lt1"/>
              </a:solidFill>
              <a:latin typeface="Comic Sans MS"/>
              <a:ea typeface="Comic Sans MS"/>
              <a:cs typeface="Comic Sans MS"/>
              <a:sym typeface="Comic Sans MS"/>
            </a:endParaRPr>
          </a:p>
          <a:p>
            <a:pPr marL="0" marR="0" lvl="0" indent="-95250" algn="l" rtl="0">
              <a:spcBef>
                <a:spcPts val="0"/>
              </a:spcBef>
              <a:spcAft>
                <a:spcPts val="0"/>
              </a:spcAft>
              <a:buClr>
                <a:schemeClr val="lt1"/>
              </a:buClr>
              <a:buSzPts val="1500"/>
              <a:buFont typeface="Twentieth Century"/>
              <a:buChar char="•"/>
            </a:pPr>
            <a:r>
              <a:rPr lang="en-US" sz="1500" i="0" u="none" strike="noStrike" cap="none">
                <a:solidFill>
                  <a:schemeClr val="lt1"/>
                </a:solidFill>
                <a:latin typeface="Comic Sans MS"/>
                <a:ea typeface="Comic Sans MS"/>
                <a:cs typeface="Comic Sans MS"/>
                <a:sym typeface="Comic Sans MS"/>
              </a:rPr>
              <a:t>They represent the largest opportunity for </a:t>
            </a:r>
            <a:r>
              <a:rPr lang="en-US" sz="1500" b="1" i="0" u="none" strike="noStrike" cap="none">
                <a:solidFill>
                  <a:schemeClr val="lt1"/>
                </a:solidFill>
                <a:latin typeface="Comic Sans MS"/>
                <a:ea typeface="Comic Sans MS"/>
                <a:cs typeface="Comic Sans MS"/>
                <a:sym typeface="Comic Sans MS"/>
              </a:rPr>
              <a:t>growth through </a:t>
            </a:r>
            <a:r>
              <a:rPr lang="en-US" sz="1500" b="1">
                <a:solidFill>
                  <a:schemeClr val="lt1"/>
                </a:solidFill>
                <a:latin typeface="Comic Sans MS"/>
                <a:ea typeface="Comic Sans MS"/>
                <a:cs typeface="Comic Sans MS"/>
                <a:sym typeface="Comic Sans MS"/>
              </a:rPr>
              <a:t>acquisition</a:t>
            </a:r>
            <a:r>
              <a:rPr lang="en-US" sz="1500" b="1" i="0" u="none" strike="noStrike" cap="none">
                <a:solidFill>
                  <a:schemeClr val="lt1"/>
                </a:solidFill>
                <a:latin typeface="Comic Sans MS"/>
                <a:ea typeface="Comic Sans MS"/>
                <a:cs typeface="Comic Sans MS"/>
                <a:sym typeface="Comic Sans MS"/>
              </a:rPr>
              <a:t> strategies</a:t>
            </a:r>
            <a:r>
              <a:rPr lang="en-US" sz="1500" i="0" u="none" strike="noStrike" cap="none">
                <a:solidFill>
                  <a:schemeClr val="lt1"/>
                </a:solidFill>
                <a:latin typeface="Comic Sans MS"/>
                <a:ea typeface="Comic Sans MS"/>
                <a:cs typeface="Comic Sans MS"/>
                <a:sym typeface="Comic Sans MS"/>
              </a:rPr>
              <a:t>.</a:t>
            </a:r>
            <a:endParaRPr sz="1500">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Clr>
                <a:schemeClr val="lt1"/>
              </a:buClr>
              <a:buSzPts val="1400"/>
              <a:buFont typeface="Twentieth Century"/>
              <a:buNone/>
            </a:pPr>
            <a:endParaRPr sz="1500" b="1" i="0" u="none" strike="noStrike" cap="none">
              <a:solidFill>
                <a:schemeClr val="lt1"/>
              </a:solidFill>
              <a:latin typeface="Comic Sans MS"/>
              <a:ea typeface="Comic Sans MS"/>
              <a:cs typeface="Comic Sans MS"/>
              <a:sym typeface="Comic Sans MS"/>
            </a:endParaRPr>
          </a:p>
          <a:p>
            <a:pPr marL="0" marR="0" lvl="0" indent="0" algn="l" rtl="0">
              <a:lnSpc>
                <a:spcPct val="150000"/>
              </a:lnSpc>
              <a:spcBef>
                <a:spcPts val="0"/>
              </a:spcBef>
              <a:spcAft>
                <a:spcPts val="0"/>
              </a:spcAft>
              <a:buNone/>
            </a:pPr>
            <a:r>
              <a:rPr lang="en-US" sz="1700" b="1" i="0" u="sng" strike="noStrike" cap="none">
                <a:solidFill>
                  <a:schemeClr val="lt1"/>
                </a:solidFill>
                <a:latin typeface="Comic Sans MS"/>
                <a:ea typeface="Comic Sans MS"/>
                <a:cs typeface="Comic Sans MS"/>
                <a:sym typeface="Comic Sans MS"/>
              </a:rPr>
              <a:t>Influencers Are a Small but Valuable Group (11%)</a:t>
            </a:r>
            <a:endParaRPr sz="1500">
              <a:solidFill>
                <a:schemeClr val="lt1"/>
              </a:solidFill>
              <a:latin typeface="Comic Sans MS"/>
              <a:ea typeface="Comic Sans MS"/>
              <a:cs typeface="Comic Sans MS"/>
              <a:sym typeface="Comic Sans MS"/>
            </a:endParaRPr>
          </a:p>
          <a:p>
            <a:pPr marL="0" marR="0" lvl="0" indent="-95250" algn="l" rtl="0">
              <a:lnSpc>
                <a:spcPct val="150000"/>
              </a:lnSpc>
              <a:spcBef>
                <a:spcPts val="0"/>
              </a:spcBef>
              <a:spcAft>
                <a:spcPts val="0"/>
              </a:spcAft>
              <a:buClr>
                <a:schemeClr val="lt1"/>
              </a:buClr>
              <a:buSzPts val="1500"/>
              <a:buFont typeface="Twentieth Century"/>
              <a:buChar char="•"/>
            </a:pPr>
            <a:r>
              <a:rPr lang="en-US" sz="1500" i="0" u="none" strike="noStrike" cap="none">
                <a:solidFill>
                  <a:schemeClr val="lt1"/>
                </a:solidFill>
                <a:latin typeface="Comic Sans MS"/>
                <a:ea typeface="Comic Sans MS"/>
                <a:cs typeface="Comic Sans MS"/>
                <a:sym typeface="Comic Sans MS"/>
              </a:rPr>
              <a:t>Though only 11%, they have </a:t>
            </a:r>
            <a:r>
              <a:rPr lang="en-US" sz="1500" b="1" i="0" u="none" strike="noStrike" cap="none">
                <a:solidFill>
                  <a:schemeClr val="lt1"/>
                </a:solidFill>
                <a:latin typeface="Comic Sans MS"/>
                <a:ea typeface="Comic Sans MS"/>
                <a:cs typeface="Comic Sans MS"/>
                <a:sym typeface="Comic Sans MS"/>
              </a:rPr>
              <a:t>high engagement rates and follower counts</a:t>
            </a:r>
            <a:r>
              <a:rPr lang="en-US" sz="1500" i="0" u="none" strike="noStrike" cap="none">
                <a:solidFill>
                  <a:schemeClr val="lt1"/>
                </a:solidFill>
                <a:latin typeface="Comic Sans MS"/>
                <a:ea typeface="Comic Sans MS"/>
                <a:cs typeface="Comic Sans MS"/>
                <a:sym typeface="Comic Sans MS"/>
              </a:rPr>
              <a:t>.</a:t>
            </a:r>
            <a:endParaRPr sz="1500">
              <a:solidFill>
                <a:schemeClr val="lt1"/>
              </a:solidFill>
              <a:latin typeface="Comic Sans MS"/>
              <a:ea typeface="Comic Sans MS"/>
              <a:cs typeface="Comic Sans MS"/>
              <a:sym typeface="Comic Sans MS"/>
            </a:endParaRPr>
          </a:p>
          <a:p>
            <a:pPr marL="0" marR="0" lvl="0" indent="-95250" algn="l" rtl="0">
              <a:lnSpc>
                <a:spcPct val="100000"/>
              </a:lnSpc>
              <a:spcBef>
                <a:spcPts val="0"/>
              </a:spcBef>
              <a:spcAft>
                <a:spcPts val="0"/>
              </a:spcAft>
              <a:buClr>
                <a:schemeClr val="lt1"/>
              </a:buClr>
              <a:buSzPts val="1500"/>
              <a:buFont typeface="Comic Sans MS"/>
              <a:buChar char="•"/>
            </a:pPr>
            <a:r>
              <a:rPr lang="en-US" sz="1500" i="0" u="none" strike="noStrike" cap="none">
                <a:solidFill>
                  <a:schemeClr val="lt1"/>
                </a:solidFill>
                <a:latin typeface="Comic Sans MS"/>
                <a:ea typeface="Comic Sans MS"/>
                <a:cs typeface="Comic Sans MS"/>
                <a:sym typeface="Comic Sans MS"/>
              </a:rPr>
              <a:t>This group can drive campaigns, influence trends, and boost visibility when activated strategically.</a:t>
            </a:r>
            <a:endParaRPr sz="1500">
              <a:solidFill>
                <a:schemeClr val="lt1"/>
              </a:solidFill>
              <a:latin typeface="Comic Sans MS"/>
              <a:ea typeface="Comic Sans MS"/>
              <a:cs typeface="Comic Sans MS"/>
              <a:sym typeface="Comic Sans MS"/>
            </a:endParaRPr>
          </a:p>
          <a:p>
            <a:pPr marL="0" marR="0" lvl="0" indent="0" algn="l" rtl="0">
              <a:lnSpc>
                <a:spcPct val="100000"/>
              </a:lnSpc>
              <a:spcBef>
                <a:spcPts val="0"/>
              </a:spcBef>
              <a:spcAft>
                <a:spcPts val="0"/>
              </a:spcAft>
              <a:buClr>
                <a:schemeClr val="lt1"/>
              </a:buClr>
              <a:buSzPts val="800"/>
              <a:buFont typeface="Twentieth Century"/>
              <a:buNone/>
            </a:pPr>
            <a:endParaRPr sz="900" i="0" u="none" strike="noStrike" cap="none">
              <a:solidFill>
                <a:schemeClr val="lt1"/>
              </a:solidFill>
              <a:latin typeface="Comic Sans MS"/>
              <a:ea typeface="Comic Sans MS"/>
              <a:cs typeface="Comic Sans MS"/>
              <a:sym typeface="Comic Sans MS"/>
            </a:endParaRPr>
          </a:p>
        </p:txBody>
      </p:sp>
      <p:graphicFrame>
        <p:nvGraphicFramePr>
          <p:cNvPr id="2" name="Content Placeholder 10">
            <a:extLst>
              <a:ext uri="{FF2B5EF4-FFF2-40B4-BE49-F238E27FC236}">
                <a16:creationId xmlns:a16="http://schemas.microsoft.com/office/drawing/2014/main" id="{7EAA860A-689F-1FE7-3D29-CB470CDCCF82}"/>
              </a:ext>
            </a:extLst>
          </p:cNvPr>
          <p:cNvGraphicFramePr>
            <a:graphicFrameLocks/>
          </p:cNvGraphicFramePr>
          <p:nvPr>
            <p:extLst>
              <p:ext uri="{D42A27DB-BD31-4B8C-83A1-F6EECF244321}">
                <p14:modId xmlns:p14="http://schemas.microsoft.com/office/powerpoint/2010/main" val="3472464576"/>
              </p:ext>
            </p:extLst>
          </p:nvPr>
        </p:nvGraphicFramePr>
        <p:xfrm>
          <a:off x="284738" y="1537556"/>
          <a:ext cx="3944937" cy="398999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u="sng">
                <a:latin typeface="Comic Sans MS"/>
                <a:ea typeface="Comic Sans MS"/>
                <a:cs typeface="Comic Sans MS"/>
                <a:sym typeface="Comic Sans MS"/>
              </a:rPr>
              <a:t>USER POSTS ENGAGEMENT STRATEGIES</a:t>
            </a:r>
            <a:endParaRPr u="sng">
              <a:latin typeface="Comic Sans MS"/>
              <a:ea typeface="Comic Sans MS"/>
              <a:cs typeface="Comic Sans MS"/>
              <a:sym typeface="Comic Sans MS"/>
            </a:endParaRPr>
          </a:p>
        </p:txBody>
      </p:sp>
      <p:graphicFrame>
        <p:nvGraphicFramePr>
          <p:cNvPr id="195" name="Google Shape;195;p30"/>
          <p:cNvGraphicFramePr/>
          <p:nvPr/>
        </p:nvGraphicFramePr>
        <p:xfrm>
          <a:off x="726536" y="2097088"/>
          <a:ext cx="11049775" cy="3237625"/>
        </p:xfrm>
        <a:graphic>
          <a:graphicData uri="http://schemas.openxmlformats.org/drawingml/2006/table">
            <a:tbl>
              <a:tblPr>
                <a:noFill/>
                <a:tableStyleId>{B9CF36CA-0C10-4357-9254-74057F20B658}</a:tableStyleId>
              </a:tblPr>
              <a:tblGrid>
                <a:gridCol w="3946075">
                  <a:extLst>
                    <a:ext uri="{9D8B030D-6E8A-4147-A177-3AD203B41FA5}">
                      <a16:colId xmlns:a16="http://schemas.microsoft.com/office/drawing/2014/main" val="20000"/>
                    </a:ext>
                  </a:extLst>
                </a:gridCol>
                <a:gridCol w="7103700">
                  <a:extLst>
                    <a:ext uri="{9D8B030D-6E8A-4147-A177-3AD203B41FA5}">
                      <a16:colId xmlns:a16="http://schemas.microsoft.com/office/drawing/2014/main" val="20001"/>
                    </a:ext>
                  </a:extLst>
                </a:gridCol>
              </a:tblGrid>
              <a:tr h="596475">
                <a:tc>
                  <a:txBody>
                    <a:bodyPr/>
                    <a:lstStyle/>
                    <a:p>
                      <a:pPr marL="0" marR="0" lvl="0" indent="0" algn="l" rtl="0">
                        <a:spcBef>
                          <a:spcPts val="0"/>
                        </a:spcBef>
                        <a:spcAft>
                          <a:spcPts val="0"/>
                        </a:spcAft>
                        <a:buNone/>
                      </a:pPr>
                      <a:r>
                        <a:rPr lang="en-US" sz="2000" b="1" u="sng" strike="noStrike" cap="none">
                          <a:latin typeface="Comic Sans MS"/>
                          <a:ea typeface="Comic Sans MS"/>
                          <a:cs typeface="Comic Sans MS"/>
                          <a:sym typeface="Comic Sans MS"/>
                        </a:rPr>
                        <a:t>Insight</a:t>
                      </a:r>
                      <a:endParaRPr sz="1600" b="1">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u="sng">
                          <a:latin typeface="Comic Sans MS"/>
                          <a:ea typeface="Comic Sans MS"/>
                          <a:cs typeface="Comic Sans MS"/>
                          <a:sym typeface="Comic Sans MS"/>
                        </a:rPr>
                        <a:t>Recommendation</a:t>
                      </a:r>
                      <a:endParaRPr sz="1600" b="1">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96475">
                <a:tc>
                  <a:txBody>
                    <a:bodyPr/>
                    <a:lstStyle/>
                    <a:p>
                      <a:pPr marL="0" marR="0" lvl="0" indent="0" algn="l" rtl="0">
                        <a:spcBef>
                          <a:spcPts val="0"/>
                        </a:spcBef>
                        <a:spcAft>
                          <a:spcPts val="0"/>
                        </a:spcAft>
                        <a:buNone/>
                      </a:pPr>
                      <a:r>
                        <a:rPr lang="en-US" sz="2000">
                          <a:latin typeface="Comic Sans MS"/>
                          <a:ea typeface="Comic Sans MS"/>
                          <a:cs typeface="Comic Sans MS"/>
                          <a:sym typeface="Comic Sans MS"/>
                        </a:rPr>
                        <a:t>High percent of 0-post users-</a:t>
                      </a:r>
                      <a:endParaRPr sz="16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a:latin typeface="Comic Sans MS"/>
                          <a:ea typeface="Comic Sans MS"/>
                          <a:cs typeface="Comic Sans MS"/>
                          <a:sym typeface="Comic Sans MS"/>
                        </a:rPr>
                        <a:t>Welcome posts, or “post your first photo” badges.</a:t>
                      </a:r>
                      <a:endParaRPr sz="16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596475">
                <a:tc>
                  <a:txBody>
                    <a:bodyPr/>
                    <a:lstStyle/>
                    <a:p>
                      <a:pPr marL="0" marR="0" lvl="0" indent="0" algn="l" rtl="0">
                        <a:spcBef>
                          <a:spcPts val="0"/>
                        </a:spcBef>
                        <a:spcAft>
                          <a:spcPts val="0"/>
                        </a:spcAft>
                        <a:buNone/>
                      </a:pPr>
                      <a:r>
                        <a:rPr lang="en-US" sz="2000">
                          <a:latin typeface="Comic Sans MS"/>
                          <a:ea typeface="Comic Sans MS"/>
                          <a:cs typeface="Comic Sans MS"/>
                          <a:sym typeface="Comic Sans MS"/>
                        </a:rPr>
                        <a:t>Drop-off after 5 posts        -</a:t>
                      </a:r>
                      <a:endParaRPr sz="16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a:latin typeface="Comic Sans MS"/>
                          <a:ea typeface="Comic Sans MS"/>
                          <a:cs typeface="Comic Sans MS"/>
                          <a:sym typeface="Comic Sans MS"/>
                        </a:rPr>
                        <a:t>Intro Gamification (streaks, achievements) for frequent posting.</a:t>
                      </a:r>
                      <a:endParaRPr sz="16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643400">
                <a:tc>
                  <a:txBody>
                    <a:bodyPr/>
                    <a:lstStyle/>
                    <a:p>
                      <a:pPr marL="0" marR="0" lvl="0" indent="0" algn="l" rtl="0">
                        <a:spcBef>
                          <a:spcPts val="0"/>
                        </a:spcBef>
                        <a:spcAft>
                          <a:spcPts val="0"/>
                        </a:spcAft>
                        <a:buNone/>
                      </a:pPr>
                      <a:r>
                        <a:rPr lang="en-US" sz="2000">
                          <a:latin typeface="Comic Sans MS"/>
                          <a:ea typeface="Comic Sans MS"/>
                          <a:cs typeface="Comic Sans MS"/>
                          <a:sym typeface="Comic Sans MS"/>
                        </a:rPr>
                        <a:t>Low power creator count     -</a:t>
                      </a:r>
                      <a:endParaRPr sz="16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a:latin typeface="Comic Sans MS"/>
                          <a:ea typeface="Comic Sans MS"/>
                          <a:cs typeface="Comic Sans MS"/>
                          <a:sym typeface="Comic Sans MS"/>
                        </a:rPr>
                        <a:t>Offer creator tools or advance tools</a:t>
                      </a:r>
                      <a:endParaRPr sz="16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00225">
                <a:tc>
                  <a:txBody>
                    <a:bodyPr/>
                    <a:lstStyle/>
                    <a:p>
                      <a:pPr marL="0" marR="0" lvl="0" indent="0" algn="l" rtl="0">
                        <a:spcBef>
                          <a:spcPts val="0"/>
                        </a:spcBef>
                        <a:spcAft>
                          <a:spcPts val="0"/>
                        </a:spcAft>
                        <a:buNone/>
                      </a:pPr>
                      <a:r>
                        <a:rPr lang="en-US" sz="2000">
                          <a:latin typeface="Comic Sans MS"/>
                          <a:ea typeface="Comic Sans MS"/>
                          <a:cs typeface="Comic Sans MS"/>
                          <a:sym typeface="Comic Sans MS"/>
                        </a:rPr>
                        <a:t>Boost from 1–2 post users   =</a:t>
                      </a:r>
                      <a:endParaRPr sz="16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a:latin typeface="Comic Sans MS"/>
                          <a:ea typeface="Comic Sans MS"/>
                          <a:cs typeface="Comic Sans MS"/>
                          <a:sym typeface="Comic Sans MS"/>
                        </a:rPr>
                        <a:t>Recommend content topics, use trending tags.</a:t>
                      </a:r>
                      <a:endParaRPr sz="16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u="sng">
                <a:latin typeface="Comic Sans MS"/>
                <a:ea typeface="Comic Sans MS"/>
                <a:cs typeface="Comic Sans MS"/>
                <a:sym typeface="Comic Sans MS"/>
              </a:rPr>
              <a:t>USER LIKES ENGAGEMENT STRATEGIES</a:t>
            </a:r>
            <a:endParaRPr u="sng">
              <a:latin typeface="Comic Sans MS"/>
              <a:ea typeface="Comic Sans MS"/>
              <a:cs typeface="Comic Sans MS"/>
              <a:sym typeface="Comic Sans MS"/>
            </a:endParaRPr>
          </a:p>
        </p:txBody>
      </p:sp>
      <p:graphicFrame>
        <p:nvGraphicFramePr>
          <p:cNvPr id="201" name="Google Shape;201;p31"/>
          <p:cNvGraphicFramePr/>
          <p:nvPr/>
        </p:nvGraphicFramePr>
        <p:xfrm>
          <a:off x="574994" y="1770442"/>
          <a:ext cx="11360700" cy="3702500"/>
        </p:xfrm>
        <a:graphic>
          <a:graphicData uri="http://schemas.openxmlformats.org/drawingml/2006/table">
            <a:tbl>
              <a:tblPr>
                <a:noFill/>
                <a:tableStyleId>{B9CF36CA-0C10-4357-9254-74057F20B658}</a:tableStyleId>
              </a:tblPr>
              <a:tblGrid>
                <a:gridCol w="4648400">
                  <a:extLst>
                    <a:ext uri="{9D8B030D-6E8A-4147-A177-3AD203B41FA5}">
                      <a16:colId xmlns:a16="http://schemas.microsoft.com/office/drawing/2014/main" val="20000"/>
                    </a:ext>
                  </a:extLst>
                </a:gridCol>
                <a:gridCol w="6712300">
                  <a:extLst>
                    <a:ext uri="{9D8B030D-6E8A-4147-A177-3AD203B41FA5}">
                      <a16:colId xmlns:a16="http://schemas.microsoft.com/office/drawing/2014/main" val="20001"/>
                    </a:ext>
                  </a:extLst>
                </a:gridCol>
              </a:tblGrid>
              <a:tr h="509375">
                <a:tc>
                  <a:txBody>
                    <a:bodyPr/>
                    <a:lstStyle/>
                    <a:p>
                      <a:pPr marL="0" marR="0" lvl="0" indent="0" algn="l" rtl="0">
                        <a:spcBef>
                          <a:spcPts val="0"/>
                        </a:spcBef>
                        <a:spcAft>
                          <a:spcPts val="0"/>
                        </a:spcAft>
                        <a:buNone/>
                      </a:pPr>
                      <a:r>
                        <a:rPr lang="en-US" sz="2100" b="1" u="sng">
                          <a:latin typeface="Comic Sans MS"/>
                          <a:ea typeface="Comic Sans MS"/>
                          <a:cs typeface="Comic Sans MS"/>
                          <a:sym typeface="Comic Sans MS"/>
                        </a:rPr>
                        <a:t>Insights</a:t>
                      </a:r>
                      <a:endParaRPr sz="1700" b="1">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b="1" u="sng">
                          <a:latin typeface="Comic Sans MS"/>
                          <a:ea typeface="Comic Sans MS"/>
                          <a:cs typeface="Comic Sans MS"/>
                          <a:sym typeface="Comic Sans MS"/>
                        </a:rPr>
                        <a:t>Recommendation</a:t>
                      </a:r>
                      <a:endParaRPr sz="1700" b="1">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67000">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91–100 range is the peak              -</a:t>
                      </a:r>
                      <a:endParaRPr sz="1700">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Introduce “Top Engagers” badges</a:t>
                      </a:r>
                      <a:endParaRPr sz="1700">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767000">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251–260 users are power users      -</a:t>
                      </a:r>
                      <a:endParaRPr sz="1700">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Offer incentives, or involve them in beta features.</a:t>
                      </a:r>
                      <a:endParaRPr sz="1700">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892125">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&lt;1 like users                                 -</a:t>
                      </a:r>
                      <a:endParaRPr sz="1700">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Run onboarding tutorials or suggest content to like immediately.</a:t>
                      </a:r>
                      <a:endParaRPr sz="1700">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67000">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81–100 range                              -</a:t>
                      </a:r>
                      <a:endParaRPr sz="1700">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Encourage streak-based challenges to push them above 100+.</a:t>
                      </a:r>
                      <a:endParaRPr sz="1700">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90000"/>
              <a:buFont typeface="Twentieth Century"/>
              <a:buNone/>
            </a:pPr>
            <a:r>
              <a:rPr lang="en-US" u="sng">
                <a:latin typeface="Comic Sans MS"/>
                <a:ea typeface="Comic Sans MS"/>
                <a:cs typeface="Comic Sans MS"/>
                <a:sym typeface="Comic Sans MS"/>
              </a:rPr>
              <a:t>USER COMMENTS ENGAGEMENT STRATEGIES</a:t>
            </a:r>
            <a:endParaRPr u="sng">
              <a:latin typeface="Comic Sans MS"/>
              <a:ea typeface="Comic Sans MS"/>
              <a:cs typeface="Comic Sans MS"/>
              <a:sym typeface="Comic Sans MS"/>
            </a:endParaRPr>
          </a:p>
        </p:txBody>
      </p:sp>
      <p:graphicFrame>
        <p:nvGraphicFramePr>
          <p:cNvPr id="207" name="Google Shape;207;p32"/>
          <p:cNvGraphicFramePr/>
          <p:nvPr/>
        </p:nvGraphicFramePr>
        <p:xfrm>
          <a:off x="415600" y="1906119"/>
          <a:ext cx="11796000" cy="3283900"/>
        </p:xfrm>
        <a:graphic>
          <a:graphicData uri="http://schemas.openxmlformats.org/drawingml/2006/table">
            <a:tbl>
              <a:tblPr>
                <a:noFill/>
                <a:tableStyleId>{B9CF36CA-0C10-4357-9254-74057F20B658}</a:tableStyleId>
              </a:tblPr>
              <a:tblGrid>
                <a:gridCol w="4672850">
                  <a:extLst>
                    <a:ext uri="{9D8B030D-6E8A-4147-A177-3AD203B41FA5}">
                      <a16:colId xmlns:a16="http://schemas.microsoft.com/office/drawing/2014/main" val="20000"/>
                    </a:ext>
                  </a:extLst>
                </a:gridCol>
                <a:gridCol w="7123150">
                  <a:extLst>
                    <a:ext uri="{9D8B030D-6E8A-4147-A177-3AD203B41FA5}">
                      <a16:colId xmlns:a16="http://schemas.microsoft.com/office/drawing/2014/main" val="20001"/>
                    </a:ext>
                  </a:extLst>
                </a:gridCol>
              </a:tblGrid>
              <a:tr h="504450">
                <a:tc>
                  <a:txBody>
                    <a:bodyPr/>
                    <a:lstStyle/>
                    <a:p>
                      <a:pPr marL="0" marR="0" lvl="0" indent="0" algn="l" rtl="0">
                        <a:spcBef>
                          <a:spcPts val="0"/>
                        </a:spcBef>
                        <a:spcAft>
                          <a:spcPts val="0"/>
                        </a:spcAft>
                        <a:buNone/>
                      </a:pPr>
                      <a:r>
                        <a:rPr lang="en-US" sz="2100" b="1" u="sng">
                          <a:latin typeface="Comic Sans MS"/>
                          <a:ea typeface="Comic Sans MS"/>
                          <a:cs typeface="Comic Sans MS"/>
                          <a:sym typeface="Comic Sans MS"/>
                        </a:rPr>
                        <a:t>Insights</a:t>
                      </a:r>
                      <a:endParaRPr sz="1700" b="1">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b="1" u="sng">
                          <a:latin typeface="Comic Sans MS"/>
                          <a:ea typeface="Comic Sans MS"/>
                          <a:cs typeface="Comic Sans MS"/>
                          <a:sym typeface="Comic Sans MS"/>
                        </a:rPr>
                        <a:t>Recommendation</a:t>
                      </a:r>
                      <a:endParaRPr sz="1700" b="1">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505350">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Peak in 71–80 comments            -</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Retain these users (badges).</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884375">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Large group under 40 comments -</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Send notifications: “Start the conversation” or trending comment threads.</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505350">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High-end users (251–260)          -</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Involve them in comment-based challenges.</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884375">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Low density in 41–60 range       -</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Use micro-goals to help users past this engagement plateau (e.g., “Reach 50 comments and unlock a badge”).</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u="sng">
                <a:latin typeface="Comic Sans MS"/>
                <a:ea typeface="Comic Sans MS"/>
                <a:cs typeface="Comic Sans MS"/>
                <a:sym typeface="Comic Sans MS"/>
              </a:rPr>
              <a:t>INTRODUCTION TO INSTAGRAM </a:t>
            </a:r>
            <a:endParaRPr u="sng">
              <a:latin typeface="Comic Sans MS"/>
              <a:ea typeface="Comic Sans MS"/>
              <a:cs typeface="Comic Sans MS"/>
              <a:sym typeface="Comic Sans MS"/>
            </a:endParaRPr>
          </a:p>
        </p:txBody>
      </p:sp>
      <p:sp>
        <p:nvSpPr>
          <p:cNvPr id="99" name="Google Shape;99;p15"/>
          <p:cNvSpPr txBox="1">
            <a:spLocks noGrp="1"/>
          </p:cNvSpPr>
          <p:nvPr>
            <p:ph type="body" idx="1"/>
          </p:nvPr>
        </p:nvSpPr>
        <p:spPr>
          <a:xfrm>
            <a:off x="804350" y="1503750"/>
            <a:ext cx="10866000" cy="50178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lt1"/>
              </a:buClr>
              <a:buSzPts val="1800"/>
              <a:buNone/>
            </a:pPr>
            <a:r>
              <a:rPr lang="en-US" sz="2000" b="1" i="0" u="sng" strike="noStrike" cap="none">
                <a:latin typeface="Comic Sans MS"/>
                <a:ea typeface="Comic Sans MS"/>
                <a:cs typeface="Comic Sans MS"/>
                <a:sym typeface="Comic Sans MS"/>
              </a:rPr>
              <a:t>What is Instagram?</a:t>
            </a:r>
            <a:endParaRPr sz="2600">
              <a:latin typeface="Comic Sans MS"/>
              <a:ea typeface="Comic Sans MS"/>
              <a:cs typeface="Comic Sans MS"/>
              <a:sym typeface="Comic Sans MS"/>
            </a:endParaRPr>
          </a:p>
          <a:p>
            <a:pPr marL="0" marR="0" lvl="0" indent="0" algn="l" rtl="0">
              <a:lnSpc>
                <a:spcPct val="100000"/>
              </a:lnSpc>
              <a:spcBef>
                <a:spcPts val="0"/>
              </a:spcBef>
              <a:spcAft>
                <a:spcPts val="0"/>
              </a:spcAft>
              <a:buClr>
                <a:schemeClr val="lt1"/>
              </a:buClr>
              <a:buSzPts val="1800"/>
              <a:buNone/>
            </a:pPr>
            <a:endParaRPr sz="2000" b="1" i="0" u="none" strike="noStrike" cap="none">
              <a:latin typeface="Comic Sans MS"/>
              <a:ea typeface="Comic Sans MS"/>
              <a:cs typeface="Comic Sans MS"/>
              <a:sym typeface="Comic Sans MS"/>
            </a:endParaRPr>
          </a:p>
          <a:p>
            <a:pPr marL="228600" marR="0" lvl="0" indent="-241300" algn="l" rtl="0">
              <a:lnSpc>
                <a:spcPct val="100000"/>
              </a:lnSpc>
              <a:spcBef>
                <a:spcPts val="0"/>
              </a:spcBef>
              <a:spcAft>
                <a:spcPts val="0"/>
              </a:spcAft>
              <a:buClr>
                <a:schemeClr val="dk2"/>
              </a:buClr>
              <a:buSzPts val="2000"/>
              <a:buFont typeface="Comic Sans MS"/>
              <a:buChar char="⮚"/>
            </a:pPr>
            <a:r>
              <a:rPr lang="en-US" sz="2000" i="0" u="none" strike="noStrike" cap="none">
                <a:latin typeface="Comic Sans MS"/>
                <a:ea typeface="Comic Sans MS"/>
                <a:cs typeface="Comic Sans MS"/>
                <a:sym typeface="Comic Sans MS"/>
              </a:rPr>
              <a:t> A globally dominant, mobile-first social network focused on sharing photos and short-form videos.       </a:t>
            </a:r>
            <a:endParaRPr sz="2600">
              <a:latin typeface="Comic Sans MS"/>
              <a:ea typeface="Comic Sans MS"/>
              <a:cs typeface="Comic Sans MS"/>
              <a:sym typeface="Comic Sans MS"/>
            </a:endParaRPr>
          </a:p>
          <a:p>
            <a:pPr marL="228600" marR="0" lvl="0" indent="-241300" algn="l" rtl="0">
              <a:lnSpc>
                <a:spcPct val="150000"/>
              </a:lnSpc>
              <a:spcBef>
                <a:spcPts val="0"/>
              </a:spcBef>
              <a:spcAft>
                <a:spcPts val="0"/>
              </a:spcAft>
              <a:buClr>
                <a:schemeClr val="dk2"/>
              </a:buClr>
              <a:buSzPts val="2000"/>
              <a:buFont typeface="Comic Sans MS"/>
              <a:buChar char="⮚"/>
            </a:pPr>
            <a:r>
              <a:rPr lang="en-US" sz="2000" i="0" u="none" strike="noStrike" cap="none">
                <a:latin typeface="Comic Sans MS"/>
                <a:ea typeface="Comic Sans MS"/>
                <a:cs typeface="Comic Sans MS"/>
                <a:sym typeface="Comic Sans MS"/>
              </a:rPr>
              <a:t>Owned by Meta Platforms.</a:t>
            </a:r>
            <a:endParaRPr sz="2600">
              <a:latin typeface="Comic Sans MS"/>
              <a:ea typeface="Comic Sans MS"/>
              <a:cs typeface="Comic Sans MS"/>
              <a:sym typeface="Comic Sans MS"/>
            </a:endParaRPr>
          </a:p>
          <a:p>
            <a:pPr marL="0" marR="0" lvl="0" indent="0" algn="l" rtl="0">
              <a:lnSpc>
                <a:spcPct val="100000"/>
              </a:lnSpc>
              <a:spcBef>
                <a:spcPts val="0"/>
              </a:spcBef>
              <a:spcAft>
                <a:spcPts val="0"/>
              </a:spcAft>
              <a:buClr>
                <a:schemeClr val="lt1"/>
              </a:buClr>
              <a:buSzPts val="1800"/>
              <a:buFont typeface="Twentieth Century"/>
              <a:buNone/>
            </a:pPr>
            <a:endParaRPr sz="2000" i="0" u="none" strike="noStrike" cap="none">
              <a:latin typeface="Comic Sans MS"/>
              <a:ea typeface="Comic Sans MS"/>
              <a:cs typeface="Comic Sans MS"/>
              <a:sym typeface="Comic Sans MS"/>
            </a:endParaRPr>
          </a:p>
          <a:p>
            <a:pPr marL="0" marR="0" lvl="0" indent="0" algn="l" rtl="0">
              <a:lnSpc>
                <a:spcPct val="200000"/>
              </a:lnSpc>
              <a:spcBef>
                <a:spcPts val="0"/>
              </a:spcBef>
              <a:spcAft>
                <a:spcPts val="0"/>
              </a:spcAft>
              <a:buClr>
                <a:schemeClr val="lt1"/>
              </a:buClr>
              <a:buSzPts val="1800"/>
              <a:buNone/>
            </a:pPr>
            <a:r>
              <a:rPr lang="en-US" sz="2000" b="1" i="0" u="sng" strike="noStrike" cap="none">
                <a:latin typeface="Comic Sans MS"/>
                <a:ea typeface="Comic Sans MS"/>
                <a:cs typeface="Comic Sans MS"/>
                <a:sym typeface="Comic Sans MS"/>
              </a:rPr>
              <a:t>Brief History:</a:t>
            </a:r>
            <a:endParaRPr sz="2000" i="0" u="sng" strike="noStrike" cap="none">
              <a:latin typeface="Comic Sans MS"/>
              <a:ea typeface="Comic Sans MS"/>
              <a:cs typeface="Comic Sans MS"/>
              <a:sym typeface="Comic Sans MS"/>
            </a:endParaRPr>
          </a:p>
          <a:p>
            <a:pPr marL="228600" marR="0" lvl="0" indent="-241300" algn="l" rtl="0">
              <a:lnSpc>
                <a:spcPct val="200000"/>
              </a:lnSpc>
              <a:spcBef>
                <a:spcPts val="0"/>
              </a:spcBef>
              <a:spcAft>
                <a:spcPts val="0"/>
              </a:spcAft>
              <a:buClr>
                <a:schemeClr val="dk2"/>
              </a:buClr>
              <a:buSzPts val="2000"/>
              <a:buFont typeface="Noto Sans Symbols"/>
              <a:buChar char="⮚"/>
            </a:pPr>
            <a:r>
              <a:rPr lang="en-US" sz="2000" b="1" i="0" u="none" strike="noStrike" cap="none">
                <a:latin typeface="Comic Sans MS"/>
                <a:ea typeface="Comic Sans MS"/>
                <a:cs typeface="Comic Sans MS"/>
                <a:sym typeface="Comic Sans MS"/>
              </a:rPr>
              <a:t>2010:</a:t>
            </a:r>
            <a:r>
              <a:rPr lang="en-US" sz="2000" i="0" u="none" strike="noStrike" cap="none">
                <a:latin typeface="Comic Sans MS"/>
                <a:ea typeface="Comic Sans MS"/>
                <a:cs typeface="Comic Sans MS"/>
                <a:sym typeface="Comic Sans MS"/>
              </a:rPr>
              <a:t> Launched by Kevin Systrom and Mike Krieger.</a:t>
            </a:r>
            <a:endParaRPr sz="2600">
              <a:latin typeface="Comic Sans MS"/>
              <a:ea typeface="Comic Sans MS"/>
              <a:cs typeface="Comic Sans MS"/>
              <a:sym typeface="Comic Sans MS"/>
            </a:endParaRPr>
          </a:p>
          <a:p>
            <a:pPr marL="228600" marR="0" lvl="0" indent="-241300" algn="l" rtl="0">
              <a:lnSpc>
                <a:spcPct val="150000"/>
              </a:lnSpc>
              <a:spcBef>
                <a:spcPts val="0"/>
              </a:spcBef>
              <a:spcAft>
                <a:spcPts val="0"/>
              </a:spcAft>
              <a:buClr>
                <a:schemeClr val="dk2"/>
              </a:buClr>
              <a:buSzPts val="2000"/>
              <a:buFont typeface="Noto Sans Symbols"/>
              <a:buChar char="⮚"/>
            </a:pPr>
            <a:r>
              <a:rPr lang="en-US" sz="2000" b="1" i="0" u="none" strike="noStrike" cap="none">
                <a:latin typeface="Comic Sans MS"/>
                <a:ea typeface="Comic Sans MS"/>
                <a:cs typeface="Comic Sans MS"/>
                <a:sym typeface="Comic Sans MS"/>
              </a:rPr>
              <a:t>2012:</a:t>
            </a:r>
            <a:r>
              <a:rPr lang="en-US" sz="2000" i="0" u="none" strike="noStrike" cap="none">
                <a:latin typeface="Comic Sans MS"/>
                <a:ea typeface="Comic Sans MS"/>
                <a:cs typeface="Comic Sans MS"/>
                <a:sym typeface="Comic Sans MS"/>
              </a:rPr>
              <a:t> Acquired by Facebook (now Meta) for ~$1 billion, a landmark deal at the time.</a:t>
            </a:r>
            <a:endParaRPr sz="2600">
              <a:latin typeface="Comic Sans MS"/>
              <a:ea typeface="Comic Sans MS"/>
              <a:cs typeface="Comic Sans MS"/>
              <a:sym typeface="Comic Sans MS"/>
            </a:endParaRPr>
          </a:p>
          <a:p>
            <a:pPr marL="228600" marR="0" lvl="0" indent="-241300" algn="l" rtl="0">
              <a:lnSpc>
                <a:spcPct val="150000"/>
              </a:lnSpc>
              <a:spcBef>
                <a:spcPts val="0"/>
              </a:spcBef>
              <a:spcAft>
                <a:spcPts val="0"/>
              </a:spcAft>
              <a:buClr>
                <a:schemeClr val="dk2"/>
              </a:buClr>
              <a:buSzPts val="2000"/>
              <a:buFont typeface="Noto Sans Symbols"/>
              <a:buChar char="⮚"/>
            </a:pPr>
            <a:r>
              <a:rPr lang="en-US" sz="2000" b="1" i="0" u="none" strike="noStrike" cap="none">
                <a:latin typeface="Comic Sans MS"/>
                <a:ea typeface="Comic Sans MS"/>
                <a:cs typeface="Comic Sans MS"/>
                <a:sym typeface="Comic Sans MS"/>
              </a:rPr>
              <a:t>2016:</a:t>
            </a:r>
            <a:r>
              <a:rPr lang="en-US" sz="2000" i="0" u="none" strike="noStrike" cap="none">
                <a:latin typeface="Comic Sans MS"/>
                <a:ea typeface="Comic Sans MS"/>
                <a:cs typeface="Comic Sans MS"/>
                <a:sym typeface="Comic Sans MS"/>
              </a:rPr>
              <a:t> Launched "Stories" to compete with Snapchat.</a:t>
            </a:r>
            <a:endParaRPr sz="2600">
              <a:latin typeface="Comic Sans MS"/>
              <a:ea typeface="Comic Sans MS"/>
              <a:cs typeface="Comic Sans MS"/>
              <a:sym typeface="Comic Sans MS"/>
            </a:endParaRPr>
          </a:p>
          <a:p>
            <a:pPr marL="228600" marR="0" lvl="0" indent="-241300" algn="l" rtl="0">
              <a:lnSpc>
                <a:spcPct val="150000"/>
              </a:lnSpc>
              <a:spcBef>
                <a:spcPts val="0"/>
              </a:spcBef>
              <a:spcAft>
                <a:spcPts val="0"/>
              </a:spcAft>
              <a:buClr>
                <a:schemeClr val="dk2"/>
              </a:buClr>
              <a:buSzPts val="2000"/>
              <a:buFont typeface="Noto Sans Symbols"/>
              <a:buChar char="⮚"/>
            </a:pPr>
            <a:r>
              <a:rPr lang="en-US" sz="2000" b="1" i="0" u="none" strike="noStrike" cap="none">
                <a:latin typeface="Comic Sans MS"/>
                <a:ea typeface="Comic Sans MS"/>
                <a:cs typeface="Comic Sans MS"/>
                <a:sym typeface="Comic Sans MS"/>
              </a:rPr>
              <a:t>2020:</a:t>
            </a:r>
            <a:r>
              <a:rPr lang="en-US" sz="2000" i="0" u="none" strike="noStrike" cap="none">
                <a:latin typeface="Comic Sans MS"/>
                <a:ea typeface="Comic Sans MS"/>
                <a:cs typeface="Comic Sans MS"/>
                <a:sym typeface="Comic Sans MS"/>
              </a:rPr>
              <a:t> Launched "Reels" in response to the rise of TikTok.</a:t>
            </a:r>
            <a:endParaRPr sz="2600">
              <a:latin typeface="Comic Sans MS"/>
              <a:ea typeface="Comic Sans MS"/>
              <a:cs typeface="Comic Sans MS"/>
              <a:sym typeface="Comic Sans MS"/>
            </a:endParaRPr>
          </a:p>
          <a:p>
            <a:pPr marL="0" marR="0" lvl="0" indent="0" algn="l" rtl="0">
              <a:lnSpc>
                <a:spcPct val="100000"/>
              </a:lnSpc>
              <a:spcBef>
                <a:spcPts val="0"/>
              </a:spcBef>
              <a:spcAft>
                <a:spcPts val="0"/>
              </a:spcAft>
              <a:buClr>
                <a:schemeClr val="lt1"/>
              </a:buClr>
              <a:buSzPts val="1800"/>
              <a:buFont typeface="Twentieth Century"/>
              <a:buNone/>
            </a:pPr>
            <a:endParaRPr sz="2000" i="0" u="none" strike="noStrike" cap="none">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lt1"/>
              </a:buClr>
              <a:buSzPct val="90000"/>
              <a:buFont typeface="Twentieth Century"/>
              <a:buNone/>
            </a:pPr>
            <a:r>
              <a:rPr lang="en-US" u="sng">
                <a:latin typeface="Comic Sans MS"/>
                <a:ea typeface="Comic Sans MS"/>
                <a:cs typeface="Comic Sans MS"/>
                <a:sym typeface="Comic Sans MS"/>
              </a:rPr>
              <a:t>TAGS WISE USER ENGAGEMENT STRATEGIES</a:t>
            </a:r>
            <a:endParaRPr u="sng">
              <a:latin typeface="Comic Sans MS"/>
              <a:ea typeface="Comic Sans MS"/>
              <a:cs typeface="Comic Sans MS"/>
              <a:sym typeface="Comic Sans MS"/>
            </a:endParaRPr>
          </a:p>
        </p:txBody>
      </p:sp>
      <p:graphicFrame>
        <p:nvGraphicFramePr>
          <p:cNvPr id="213" name="Google Shape;213;p33"/>
          <p:cNvGraphicFramePr/>
          <p:nvPr/>
        </p:nvGraphicFramePr>
        <p:xfrm>
          <a:off x="340013" y="1747079"/>
          <a:ext cx="11632850" cy="3363825"/>
        </p:xfrm>
        <a:graphic>
          <a:graphicData uri="http://schemas.openxmlformats.org/drawingml/2006/table">
            <a:tbl>
              <a:tblPr>
                <a:noFill/>
                <a:tableStyleId>{B9CF36CA-0C10-4357-9254-74057F20B658}</a:tableStyleId>
              </a:tblPr>
              <a:tblGrid>
                <a:gridCol w="4658775">
                  <a:extLst>
                    <a:ext uri="{9D8B030D-6E8A-4147-A177-3AD203B41FA5}">
                      <a16:colId xmlns:a16="http://schemas.microsoft.com/office/drawing/2014/main" val="20000"/>
                    </a:ext>
                  </a:extLst>
                </a:gridCol>
                <a:gridCol w="6974075">
                  <a:extLst>
                    <a:ext uri="{9D8B030D-6E8A-4147-A177-3AD203B41FA5}">
                      <a16:colId xmlns:a16="http://schemas.microsoft.com/office/drawing/2014/main" val="20001"/>
                    </a:ext>
                  </a:extLst>
                </a:gridCol>
              </a:tblGrid>
              <a:tr h="419825">
                <a:tc>
                  <a:txBody>
                    <a:bodyPr/>
                    <a:lstStyle/>
                    <a:p>
                      <a:pPr marL="0" marR="0" lvl="0" indent="0" algn="l" rtl="0">
                        <a:spcBef>
                          <a:spcPts val="0"/>
                        </a:spcBef>
                        <a:spcAft>
                          <a:spcPts val="0"/>
                        </a:spcAft>
                        <a:buNone/>
                      </a:pPr>
                      <a:r>
                        <a:rPr lang="en-US" sz="2100" b="1" u="sng">
                          <a:latin typeface="Comic Sans MS"/>
                          <a:ea typeface="Comic Sans MS"/>
                          <a:cs typeface="Comic Sans MS"/>
                          <a:sym typeface="Comic Sans MS"/>
                        </a:rPr>
                        <a:t>Insights</a:t>
                      </a:r>
                      <a:endParaRPr sz="1700" b="1">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b="1" u="sng">
                          <a:latin typeface="Comic Sans MS"/>
                          <a:ea typeface="Comic Sans MS"/>
                          <a:cs typeface="Comic Sans MS"/>
                          <a:sym typeface="Comic Sans MS"/>
                        </a:rPr>
                        <a:t>Recommendation</a:t>
                      </a:r>
                      <a:endParaRPr sz="1700" b="1">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36000">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#smile and #beach are top tags -</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Promote them in trending sections or tag suggestions.</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736000">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Emotional &amp; fun tags dominate    -</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Recommend such tags to new users to boost initial engagement.</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736000">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Lifestyle tags have steady use    -</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Build themed campaigns around beauty, food, and events.</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736000">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Diverse tag use                          -</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100">
                          <a:latin typeface="Comic Sans MS"/>
                          <a:ea typeface="Comic Sans MS"/>
                          <a:cs typeface="Comic Sans MS"/>
                          <a:sym typeface="Comic Sans MS"/>
                        </a:rPr>
                        <a:t>Encourage multi-tag use to expand content discoverability.</a:t>
                      </a:r>
                      <a:endParaRPr sz="17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title"/>
          </p:nvPr>
        </p:nvSpPr>
        <p:spPr>
          <a:xfrm>
            <a:off x="415600" y="334992"/>
            <a:ext cx="11360700" cy="810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3240"/>
              <a:buFont typeface="Twentieth Century"/>
              <a:buNone/>
            </a:pPr>
            <a:r>
              <a:rPr lang="en-US" sz="3000" u="sng">
                <a:latin typeface="Comic Sans MS"/>
                <a:ea typeface="Comic Sans MS"/>
                <a:cs typeface="Comic Sans MS"/>
                <a:sym typeface="Comic Sans MS"/>
              </a:rPr>
              <a:t>USER SEGMENT WISE ENGAGEMENT STRATEGIES</a:t>
            </a:r>
            <a:endParaRPr sz="3000" u="sng">
              <a:latin typeface="Comic Sans MS"/>
              <a:ea typeface="Comic Sans MS"/>
              <a:cs typeface="Comic Sans MS"/>
              <a:sym typeface="Comic Sans MS"/>
            </a:endParaRPr>
          </a:p>
        </p:txBody>
      </p:sp>
      <p:graphicFrame>
        <p:nvGraphicFramePr>
          <p:cNvPr id="219" name="Google Shape;219;p34"/>
          <p:cNvGraphicFramePr/>
          <p:nvPr/>
        </p:nvGraphicFramePr>
        <p:xfrm>
          <a:off x="536638" y="1211729"/>
          <a:ext cx="11360700" cy="4225550"/>
        </p:xfrm>
        <a:graphic>
          <a:graphicData uri="http://schemas.openxmlformats.org/drawingml/2006/table">
            <a:tbl>
              <a:tblPr>
                <a:noFill/>
                <a:tableStyleId>{B9CF36CA-0C10-4357-9254-74057F20B658}</a:tableStyleId>
              </a:tblPr>
              <a:tblGrid>
                <a:gridCol w="3148175">
                  <a:extLst>
                    <a:ext uri="{9D8B030D-6E8A-4147-A177-3AD203B41FA5}">
                      <a16:colId xmlns:a16="http://schemas.microsoft.com/office/drawing/2014/main" val="20000"/>
                    </a:ext>
                  </a:extLst>
                </a:gridCol>
                <a:gridCol w="8212525">
                  <a:extLst>
                    <a:ext uri="{9D8B030D-6E8A-4147-A177-3AD203B41FA5}">
                      <a16:colId xmlns:a16="http://schemas.microsoft.com/office/drawing/2014/main" val="20001"/>
                    </a:ext>
                  </a:extLst>
                </a:gridCol>
              </a:tblGrid>
              <a:tr h="527350">
                <a:tc>
                  <a:txBody>
                    <a:bodyPr/>
                    <a:lstStyle/>
                    <a:p>
                      <a:pPr marL="0" marR="0" lvl="0" indent="0" algn="l" rtl="0">
                        <a:spcBef>
                          <a:spcPts val="0"/>
                        </a:spcBef>
                        <a:spcAft>
                          <a:spcPts val="0"/>
                        </a:spcAft>
                        <a:buNone/>
                      </a:pPr>
                      <a:r>
                        <a:rPr lang="en-US" sz="2000" b="1" u="sng">
                          <a:latin typeface="Comic Sans MS"/>
                          <a:ea typeface="Comic Sans MS"/>
                          <a:cs typeface="Comic Sans MS"/>
                          <a:sym typeface="Comic Sans MS"/>
                        </a:rPr>
                        <a:t>Insights</a:t>
                      </a:r>
                      <a:endParaRPr sz="1600" b="1">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b="1" u="sng">
                          <a:latin typeface="Comic Sans MS"/>
                          <a:ea typeface="Comic Sans MS"/>
                          <a:cs typeface="Comic Sans MS"/>
                          <a:sym typeface="Comic Sans MS"/>
                        </a:rPr>
                        <a:t>Recommendation</a:t>
                      </a:r>
                      <a:endParaRPr sz="1600" b="1">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924550">
                <a:tc>
                  <a:txBody>
                    <a:bodyPr/>
                    <a:lstStyle/>
                    <a:p>
                      <a:pPr marL="0" marR="0" lvl="0" indent="0" algn="l" rtl="0">
                        <a:spcBef>
                          <a:spcPts val="0"/>
                        </a:spcBef>
                        <a:spcAft>
                          <a:spcPts val="0"/>
                        </a:spcAft>
                        <a:buNone/>
                      </a:pPr>
                      <a:r>
                        <a:rPr lang="en-US" sz="2000" b="1">
                          <a:latin typeface="Comic Sans MS"/>
                          <a:ea typeface="Comic Sans MS"/>
                          <a:cs typeface="Comic Sans MS"/>
                          <a:sym typeface="Comic Sans MS"/>
                        </a:rPr>
                        <a:t>Active Creators -</a:t>
                      </a:r>
                      <a:endParaRPr sz="20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a:latin typeface="Comic Sans MS"/>
                          <a:ea typeface="Comic Sans MS"/>
                          <a:cs typeface="Comic Sans MS"/>
                          <a:sym typeface="Comic Sans MS"/>
                        </a:rPr>
                        <a:t>Recognize top posters, offer creator insights, or promote trending tools.</a:t>
                      </a:r>
                      <a:endParaRPr sz="16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924550">
                <a:tc>
                  <a:txBody>
                    <a:bodyPr/>
                    <a:lstStyle/>
                    <a:p>
                      <a:pPr marL="0" marR="0" lvl="0" indent="0" algn="l" rtl="0">
                        <a:spcBef>
                          <a:spcPts val="0"/>
                        </a:spcBef>
                        <a:spcAft>
                          <a:spcPts val="0"/>
                        </a:spcAft>
                        <a:buNone/>
                      </a:pPr>
                      <a:r>
                        <a:rPr lang="en-US" sz="2000" b="1">
                          <a:latin typeface="Comic Sans MS"/>
                          <a:ea typeface="Comic Sans MS"/>
                          <a:cs typeface="Comic Sans MS"/>
                          <a:sym typeface="Comic Sans MS"/>
                        </a:rPr>
                        <a:t>Likers &amp; Commenters -</a:t>
                      </a:r>
                      <a:endParaRPr sz="20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a:latin typeface="Comic Sans MS"/>
                          <a:ea typeface="Comic Sans MS"/>
                          <a:cs typeface="Comic Sans MS"/>
                          <a:sym typeface="Comic Sans MS"/>
                        </a:rPr>
                        <a:t>Encourage them to post more using featured prompts or content suggestions.</a:t>
                      </a:r>
                      <a:endParaRPr sz="16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924550">
                <a:tc>
                  <a:txBody>
                    <a:bodyPr/>
                    <a:lstStyle/>
                    <a:p>
                      <a:pPr marL="0" marR="0" lvl="0" indent="0" algn="l" rtl="0">
                        <a:spcBef>
                          <a:spcPts val="0"/>
                        </a:spcBef>
                        <a:spcAft>
                          <a:spcPts val="0"/>
                        </a:spcAft>
                        <a:buNone/>
                      </a:pPr>
                      <a:r>
                        <a:rPr lang="en-US" sz="2000" b="1">
                          <a:latin typeface="Comic Sans MS"/>
                          <a:ea typeface="Comic Sans MS"/>
                          <a:cs typeface="Comic Sans MS"/>
                          <a:sym typeface="Comic Sans MS"/>
                        </a:rPr>
                        <a:t>Passive Users -</a:t>
                      </a:r>
                      <a:endParaRPr sz="20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a:latin typeface="Comic Sans MS"/>
                          <a:ea typeface="Comic Sans MS"/>
                          <a:cs typeface="Comic Sans MS"/>
                          <a:sym typeface="Comic Sans MS"/>
                        </a:rPr>
                        <a:t>Trigger onboarding nudges, suggest follow connections, or send activity-based alerts.</a:t>
                      </a:r>
                      <a:endParaRPr sz="16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924550">
                <a:tc>
                  <a:txBody>
                    <a:bodyPr/>
                    <a:lstStyle/>
                    <a:p>
                      <a:pPr marL="0" marR="0" lvl="0" indent="0" algn="l" rtl="0">
                        <a:spcBef>
                          <a:spcPts val="0"/>
                        </a:spcBef>
                        <a:spcAft>
                          <a:spcPts val="0"/>
                        </a:spcAft>
                        <a:buNone/>
                      </a:pPr>
                      <a:r>
                        <a:rPr lang="en-US" sz="2000" b="1">
                          <a:latin typeface="Comic Sans MS"/>
                          <a:ea typeface="Comic Sans MS"/>
                          <a:cs typeface="Comic Sans MS"/>
                          <a:sym typeface="Comic Sans MS"/>
                        </a:rPr>
                        <a:t>Influencers -</a:t>
                      </a:r>
                      <a:endParaRPr sz="20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000">
                          <a:latin typeface="Comic Sans MS"/>
                          <a:ea typeface="Comic Sans MS"/>
                          <a:cs typeface="Comic Sans MS"/>
                          <a:sym typeface="Comic Sans MS"/>
                        </a:rPr>
                        <a:t>Leverage them in brand/in-app campaigns and provide exclusive features.</a:t>
                      </a:r>
                      <a:endParaRPr sz="16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u="sng">
                <a:latin typeface="Comic Sans MS"/>
                <a:ea typeface="Comic Sans MS"/>
                <a:cs typeface="Comic Sans MS"/>
                <a:sym typeface="Comic Sans MS"/>
              </a:rPr>
              <a:t>STRATEGIC RECOMMENDATIONS</a:t>
            </a:r>
            <a:endParaRPr>
              <a:latin typeface="Comic Sans MS"/>
              <a:ea typeface="Comic Sans MS"/>
              <a:cs typeface="Comic Sans MS"/>
              <a:sym typeface="Comic Sans MS"/>
            </a:endParaRPr>
          </a:p>
        </p:txBody>
      </p:sp>
      <p:graphicFrame>
        <p:nvGraphicFramePr>
          <p:cNvPr id="225" name="Google Shape;225;p35"/>
          <p:cNvGraphicFramePr/>
          <p:nvPr/>
        </p:nvGraphicFramePr>
        <p:xfrm>
          <a:off x="1029838" y="2019944"/>
          <a:ext cx="10114100" cy="2963890"/>
        </p:xfrm>
        <a:graphic>
          <a:graphicData uri="http://schemas.openxmlformats.org/drawingml/2006/table">
            <a:tbl>
              <a:tblPr>
                <a:noFill/>
                <a:tableStyleId>{B9CF36CA-0C10-4357-9254-74057F20B658}</a:tableStyleId>
              </a:tblPr>
              <a:tblGrid>
                <a:gridCol w="2677950">
                  <a:extLst>
                    <a:ext uri="{9D8B030D-6E8A-4147-A177-3AD203B41FA5}">
                      <a16:colId xmlns:a16="http://schemas.microsoft.com/office/drawing/2014/main" val="20000"/>
                    </a:ext>
                  </a:extLst>
                </a:gridCol>
                <a:gridCol w="7436150">
                  <a:extLst>
                    <a:ext uri="{9D8B030D-6E8A-4147-A177-3AD203B41FA5}">
                      <a16:colId xmlns:a16="http://schemas.microsoft.com/office/drawing/2014/main" val="20001"/>
                    </a:ext>
                  </a:extLst>
                </a:gridCol>
              </a:tblGrid>
              <a:tr h="481850">
                <a:tc>
                  <a:txBody>
                    <a:bodyPr/>
                    <a:lstStyle/>
                    <a:p>
                      <a:pPr marL="0" marR="0" lvl="0" indent="0" algn="l" rtl="0">
                        <a:spcBef>
                          <a:spcPts val="0"/>
                        </a:spcBef>
                        <a:spcAft>
                          <a:spcPts val="0"/>
                        </a:spcAft>
                        <a:buNone/>
                      </a:pPr>
                      <a:r>
                        <a:rPr lang="en-US" sz="2400" b="1" u="sng">
                          <a:latin typeface="Comic Sans MS"/>
                          <a:ea typeface="Comic Sans MS"/>
                          <a:cs typeface="Comic Sans MS"/>
                          <a:sym typeface="Comic Sans MS"/>
                        </a:rPr>
                        <a:t>Insights</a:t>
                      </a:r>
                      <a:endParaRPr sz="2000" b="1">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2400" b="1" u="sng">
                          <a:latin typeface="Comic Sans MS"/>
                          <a:ea typeface="Comic Sans MS"/>
                          <a:cs typeface="Comic Sans MS"/>
                          <a:sym typeface="Comic Sans MS"/>
                        </a:rPr>
                        <a:t>Recommendation</a:t>
                      </a:r>
                      <a:endParaRPr sz="2000" b="1">
                        <a:latin typeface="Comic Sans MS"/>
                        <a:ea typeface="Comic Sans MS"/>
                        <a:cs typeface="Comic Sans MS"/>
                        <a:sym typeface="Comic Sans MS"/>
                      </a:endParaRPr>
                    </a:p>
                  </a:txBody>
                  <a:tcPr marL="90825" marR="90825" marT="45400" marB="454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698750">
                <a:tc>
                  <a:txBody>
                    <a:bodyPr/>
                    <a:lstStyle/>
                    <a:p>
                      <a:pPr marL="0" marR="0" lvl="0" indent="0" algn="l" rtl="0">
                        <a:spcBef>
                          <a:spcPts val="0"/>
                        </a:spcBef>
                        <a:spcAft>
                          <a:spcPts val="0"/>
                        </a:spcAft>
                        <a:buClr>
                          <a:schemeClr val="lt1"/>
                        </a:buClr>
                        <a:buSzPts val="1800"/>
                        <a:buFont typeface="Twentieth Century"/>
                        <a:buNone/>
                      </a:pPr>
                      <a:r>
                        <a:rPr lang="en-US" sz="2300" b="1">
                          <a:latin typeface="Comic Sans MS"/>
                          <a:ea typeface="Comic Sans MS"/>
                          <a:cs typeface="Comic Sans MS"/>
                          <a:sym typeface="Comic Sans MS"/>
                        </a:rPr>
                        <a:t>Retention -</a:t>
                      </a:r>
                      <a:endParaRPr sz="23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lt1"/>
                        </a:buClr>
                        <a:buSzPts val="1800"/>
                        <a:buFont typeface="Twentieth Century"/>
                        <a:buNone/>
                      </a:pPr>
                      <a:r>
                        <a:rPr lang="en-US" sz="2300">
                          <a:latin typeface="Comic Sans MS"/>
                          <a:ea typeface="Comic Sans MS"/>
                          <a:cs typeface="Comic Sans MS"/>
                          <a:sym typeface="Comic Sans MS"/>
                        </a:rPr>
                        <a:t>Badge system, post reminders, personalized content nudges.</a:t>
                      </a:r>
                      <a:endParaRPr sz="19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844775">
                <a:tc>
                  <a:txBody>
                    <a:bodyPr/>
                    <a:lstStyle/>
                    <a:p>
                      <a:pPr marL="0" marR="0" lvl="0" indent="0" algn="l" rtl="0">
                        <a:spcBef>
                          <a:spcPts val="0"/>
                        </a:spcBef>
                        <a:spcAft>
                          <a:spcPts val="0"/>
                        </a:spcAft>
                        <a:buClr>
                          <a:schemeClr val="lt1"/>
                        </a:buClr>
                        <a:buSzPts val="1800"/>
                        <a:buFont typeface="Twentieth Century"/>
                        <a:buNone/>
                      </a:pPr>
                      <a:r>
                        <a:rPr lang="en-US" sz="2300" b="1">
                          <a:latin typeface="Comic Sans MS"/>
                          <a:ea typeface="Comic Sans MS"/>
                          <a:cs typeface="Comic Sans MS"/>
                          <a:sym typeface="Comic Sans MS"/>
                        </a:rPr>
                        <a:t>Engagement -</a:t>
                      </a:r>
                      <a:endParaRPr sz="23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lt1"/>
                        </a:buClr>
                        <a:buSzPts val="1800"/>
                        <a:buFont typeface="Twentieth Century"/>
                        <a:buNone/>
                      </a:pPr>
                      <a:r>
                        <a:rPr lang="en-US" sz="2300">
                          <a:latin typeface="Comic Sans MS"/>
                          <a:ea typeface="Comic Sans MS"/>
                          <a:cs typeface="Comic Sans MS"/>
                          <a:sym typeface="Comic Sans MS"/>
                        </a:rPr>
                        <a:t>Boost posts with trending tags, prompt posts during peak hours.</a:t>
                      </a:r>
                      <a:endParaRPr sz="19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844775">
                <a:tc>
                  <a:txBody>
                    <a:bodyPr/>
                    <a:lstStyle/>
                    <a:p>
                      <a:pPr marL="0" marR="0" lvl="0" indent="0" algn="l" rtl="0">
                        <a:spcBef>
                          <a:spcPts val="0"/>
                        </a:spcBef>
                        <a:spcAft>
                          <a:spcPts val="0"/>
                        </a:spcAft>
                        <a:buClr>
                          <a:schemeClr val="lt1"/>
                        </a:buClr>
                        <a:buSzPts val="1800"/>
                        <a:buFont typeface="Twentieth Century"/>
                        <a:buNone/>
                      </a:pPr>
                      <a:r>
                        <a:rPr lang="en-US" sz="2300" b="1">
                          <a:latin typeface="Comic Sans MS"/>
                          <a:ea typeface="Comic Sans MS"/>
                          <a:cs typeface="Comic Sans MS"/>
                          <a:sym typeface="Comic Sans MS"/>
                        </a:rPr>
                        <a:t>Acquisition -</a:t>
                      </a:r>
                      <a:endParaRPr sz="23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Clr>
                          <a:schemeClr val="lt1"/>
                        </a:buClr>
                        <a:buSzPts val="1800"/>
                        <a:buFont typeface="Twentieth Century"/>
                        <a:buNone/>
                      </a:pPr>
                      <a:r>
                        <a:rPr lang="en-US" sz="2300">
                          <a:latin typeface="Comic Sans MS"/>
                          <a:ea typeface="Comic Sans MS"/>
                          <a:cs typeface="Comic Sans MS"/>
                          <a:sym typeface="Comic Sans MS"/>
                        </a:rPr>
                        <a:t>Enhance onboarding with "suggested users," promote popular tags.</a:t>
                      </a:r>
                      <a:endParaRPr sz="1900">
                        <a:latin typeface="Comic Sans MS"/>
                        <a:ea typeface="Comic Sans MS"/>
                        <a:cs typeface="Comic Sans MS"/>
                        <a:sym typeface="Comic Sans MS"/>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1" name="Google Shape;231;p36"/>
          <p:cNvPicPr preferRelativeResize="0"/>
          <p:nvPr/>
        </p:nvPicPr>
        <p:blipFill>
          <a:blip r:embed="rId3">
            <a:alphaModFix/>
          </a:blip>
          <a:stretch>
            <a:fillRect/>
          </a:stretch>
        </p:blipFill>
        <p:spPr>
          <a:xfrm>
            <a:off x="129540" y="109728"/>
            <a:ext cx="11932920" cy="662025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061350" y="566375"/>
            <a:ext cx="9842400" cy="5102400"/>
          </a:xfrm>
          <a:prstGeom prst="rect">
            <a:avLst/>
          </a:prstGeom>
          <a:noFill/>
          <a:ln>
            <a:noFill/>
          </a:ln>
        </p:spPr>
        <p:txBody>
          <a:bodyPr spcFirstLastPara="1" wrap="square" lIns="91425" tIns="45700" rIns="91425" bIns="45700" anchor="ctr" anchorCtr="0">
            <a:spAutoFit/>
          </a:bodyPr>
          <a:lstStyle/>
          <a:p>
            <a:pPr marL="0" marR="0" lvl="0" indent="0" algn="l" rtl="0">
              <a:lnSpc>
                <a:spcPct val="200000"/>
              </a:lnSpc>
              <a:spcBef>
                <a:spcPts val="0"/>
              </a:spcBef>
              <a:spcAft>
                <a:spcPts val="0"/>
              </a:spcAft>
              <a:buClr>
                <a:schemeClr val="lt1"/>
              </a:buClr>
              <a:buSzPts val="1800"/>
              <a:buNone/>
            </a:pPr>
            <a:r>
              <a:rPr lang="en-US" sz="2100" b="1" i="0" u="sng" strike="noStrike" cap="none">
                <a:latin typeface="Comic Sans MS"/>
                <a:ea typeface="Comic Sans MS"/>
                <a:cs typeface="Comic Sans MS"/>
                <a:sym typeface="Comic Sans MS"/>
              </a:rPr>
              <a:t>Key Achievements &amp; Scale:</a:t>
            </a:r>
            <a:endParaRPr sz="2100" i="0" u="sng" strike="noStrike" cap="none">
              <a:latin typeface="Comic Sans MS"/>
              <a:ea typeface="Comic Sans MS"/>
              <a:cs typeface="Comic Sans MS"/>
              <a:sym typeface="Comic Sans MS"/>
            </a:endParaRPr>
          </a:p>
          <a:p>
            <a:pPr marL="228600" marR="0" lvl="0" indent="-247650" algn="l" rtl="0">
              <a:lnSpc>
                <a:spcPct val="200000"/>
              </a:lnSpc>
              <a:spcBef>
                <a:spcPts val="0"/>
              </a:spcBef>
              <a:spcAft>
                <a:spcPts val="0"/>
              </a:spcAft>
              <a:buClr>
                <a:schemeClr val="dk2"/>
              </a:buClr>
              <a:buSzPts val="2100"/>
              <a:buFont typeface="Comic Sans MS"/>
              <a:buChar char="⮚"/>
            </a:pPr>
            <a:r>
              <a:rPr lang="en-US" sz="2100" i="0" u="none" strike="noStrike" cap="none">
                <a:latin typeface="Comic Sans MS"/>
                <a:ea typeface="Comic Sans MS"/>
                <a:cs typeface="Comic Sans MS"/>
                <a:sym typeface="Comic Sans MS"/>
              </a:rPr>
              <a:t>Reached 1 million users in just two months.</a:t>
            </a:r>
            <a:endParaRPr sz="2700">
              <a:latin typeface="Comic Sans MS"/>
              <a:ea typeface="Comic Sans MS"/>
              <a:cs typeface="Comic Sans MS"/>
              <a:sym typeface="Comic Sans MS"/>
            </a:endParaRPr>
          </a:p>
          <a:p>
            <a:pPr marL="228600" marR="0" lvl="0" indent="-247650" algn="l" rtl="0">
              <a:lnSpc>
                <a:spcPct val="150000"/>
              </a:lnSpc>
              <a:spcBef>
                <a:spcPts val="0"/>
              </a:spcBef>
              <a:spcAft>
                <a:spcPts val="0"/>
              </a:spcAft>
              <a:buClr>
                <a:schemeClr val="dk2"/>
              </a:buClr>
              <a:buSzPts val="2100"/>
              <a:buFont typeface="Noto Sans Symbols"/>
              <a:buChar char="⮚"/>
            </a:pPr>
            <a:r>
              <a:rPr lang="en-US" sz="2100" i="0" u="none" strike="noStrike" cap="none">
                <a:latin typeface="Comic Sans MS"/>
                <a:ea typeface="Comic Sans MS"/>
                <a:cs typeface="Comic Sans MS"/>
                <a:sym typeface="Comic Sans MS"/>
              </a:rPr>
              <a:t>Surpassed </a:t>
            </a:r>
            <a:r>
              <a:rPr lang="en-US" sz="2100" b="1" i="0" u="none" strike="noStrike" cap="none">
                <a:latin typeface="Comic Sans MS"/>
                <a:ea typeface="Comic Sans MS"/>
                <a:cs typeface="Comic Sans MS"/>
                <a:sym typeface="Comic Sans MS"/>
              </a:rPr>
              <a:t>2 billion monthly active users</a:t>
            </a:r>
            <a:r>
              <a:rPr lang="en-US" sz="2100" i="0" u="none" strike="noStrike" cap="none">
                <a:latin typeface="Comic Sans MS"/>
                <a:ea typeface="Comic Sans MS"/>
                <a:cs typeface="Comic Sans MS"/>
                <a:sym typeface="Comic Sans MS"/>
              </a:rPr>
              <a:t> globally.</a:t>
            </a:r>
            <a:endParaRPr sz="2700">
              <a:latin typeface="Comic Sans MS"/>
              <a:ea typeface="Comic Sans MS"/>
              <a:cs typeface="Comic Sans MS"/>
              <a:sym typeface="Comic Sans MS"/>
            </a:endParaRPr>
          </a:p>
          <a:p>
            <a:pPr marL="228600" marR="0" lvl="0" indent="-247650" algn="l" rtl="0">
              <a:lnSpc>
                <a:spcPct val="150000"/>
              </a:lnSpc>
              <a:spcBef>
                <a:spcPts val="0"/>
              </a:spcBef>
              <a:spcAft>
                <a:spcPts val="0"/>
              </a:spcAft>
              <a:buClr>
                <a:schemeClr val="dk2"/>
              </a:buClr>
              <a:buSzPts val="2100"/>
              <a:buFont typeface="Comic Sans MS"/>
              <a:buChar char="⮚"/>
            </a:pPr>
            <a:r>
              <a:rPr lang="en-US" sz="2100" i="0" u="none" strike="noStrike" cap="none">
                <a:latin typeface="Comic Sans MS"/>
                <a:ea typeface="Comic Sans MS"/>
                <a:cs typeface="Comic Sans MS"/>
                <a:sym typeface="Comic Sans MS"/>
              </a:rPr>
              <a:t>Became a primary hub for influencer marketing and social commerce.</a:t>
            </a:r>
            <a:endParaRPr sz="2700">
              <a:latin typeface="Comic Sans MS"/>
              <a:ea typeface="Comic Sans MS"/>
              <a:cs typeface="Comic Sans MS"/>
              <a:sym typeface="Comic Sans MS"/>
            </a:endParaRPr>
          </a:p>
          <a:p>
            <a:pPr marL="0" marR="0" lvl="0" indent="0" algn="l" rtl="0">
              <a:lnSpc>
                <a:spcPct val="150000"/>
              </a:lnSpc>
              <a:spcBef>
                <a:spcPts val="0"/>
              </a:spcBef>
              <a:spcAft>
                <a:spcPts val="0"/>
              </a:spcAft>
              <a:buClr>
                <a:schemeClr val="lt1"/>
              </a:buClr>
              <a:buSzPts val="1800"/>
              <a:buNone/>
            </a:pPr>
            <a:endParaRPr sz="2100" i="0" u="none" strike="noStrike" cap="none">
              <a:latin typeface="Comic Sans MS"/>
              <a:ea typeface="Comic Sans MS"/>
              <a:cs typeface="Comic Sans MS"/>
              <a:sym typeface="Comic Sans MS"/>
            </a:endParaRPr>
          </a:p>
          <a:p>
            <a:pPr marL="0" marR="0" lvl="0" indent="0" algn="l" rtl="0">
              <a:lnSpc>
                <a:spcPct val="300000"/>
              </a:lnSpc>
              <a:spcBef>
                <a:spcPts val="0"/>
              </a:spcBef>
              <a:spcAft>
                <a:spcPts val="0"/>
              </a:spcAft>
              <a:buClr>
                <a:schemeClr val="lt1"/>
              </a:buClr>
              <a:buSzPts val="1800"/>
              <a:buNone/>
            </a:pPr>
            <a:r>
              <a:rPr lang="en-US" sz="2100" b="1" i="0" u="sng" strike="noStrike" cap="none">
                <a:latin typeface="Comic Sans MS"/>
                <a:ea typeface="Comic Sans MS"/>
                <a:cs typeface="Comic Sans MS"/>
                <a:sym typeface="Comic Sans MS"/>
              </a:rPr>
              <a:t>Revenue Engine:</a:t>
            </a:r>
            <a:endParaRPr sz="2100" i="0" u="sng" strike="noStrike" cap="none">
              <a:latin typeface="Comic Sans MS"/>
              <a:ea typeface="Comic Sans MS"/>
              <a:cs typeface="Comic Sans MS"/>
              <a:sym typeface="Comic Sans MS"/>
            </a:endParaRPr>
          </a:p>
          <a:p>
            <a:pPr marL="228600" marR="0" lvl="0" indent="-247650" algn="l" rtl="0">
              <a:lnSpc>
                <a:spcPct val="150000"/>
              </a:lnSpc>
              <a:spcBef>
                <a:spcPts val="0"/>
              </a:spcBef>
              <a:spcAft>
                <a:spcPts val="0"/>
              </a:spcAft>
              <a:buClr>
                <a:schemeClr val="dk2"/>
              </a:buClr>
              <a:buSzPts val="2100"/>
              <a:buFont typeface="Comic Sans MS"/>
              <a:buChar char="⮚"/>
            </a:pPr>
            <a:r>
              <a:rPr lang="en-US" sz="2100" i="0" u="none" strike="noStrike" cap="none">
                <a:latin typeface="Comic Sans MS"/>
                <a:ea typeface="Comic Sans MS"/>
                <a:cs typeface="Comic Sans MS"/>
                <a:sym typeface="Comic Sans MS"/>
              </a:rPr>
              <a:t>A critical revenue driver for Meta, generating an estimated </a:t>
            </a:r>
            <a:endParaRPr sz="2700">
              <a:latin typeface="Comic Sans MS"/>
              <a:ea typeface="Comic Sans MS"/>
              <a:cs typeface="Comic Sans MS"/>
              <a:sym typeface="Comic Sans MS"/>
            </a:endParaRPr>
          </a:p>
          <a:p>
            <a:pPr marL="0" marR="0" lvl="0" indent="0" algn="l" rtl="0">
              <a:lnSpc>
                <a:spcPct val="150000"/>
              </a:lnSpc>
              <a:spcBef>
                <a:spcPts val="0"/>
              </a:spcBef>
              <a:spcAft>
                <a:spcPts val="0"/>
              </a:spcAft>
              <a:buClr>
                <a:schemeClr val="lt1"/>
              </a:buClr>
              <a:buSzPts val="1800"/>
              <a:buNone/>
            </a:pPr>
            <a:r>
              <a:rPr lang="en-US" sz="2100" b="1" i="0" u="none" strike="noStrike" cap="none">
                <a:latin typeface="Comic Sans MS"/>
                <a:ea typeface="Comic Sans MS"/>
                <a:cs typeface="Comic Sans MS"/>
                <a:sym typeface="Comic Sans MS"/>
              </a:rPr>
              <a:t>  “ $61 billion+ in advertising revenue”</a:t>
            </a:r>
            <a:r>
              <a:rPr lang="en-US" sz="2100" i="0" u="none" strike="noStrike" cap="none">
                <a:latin typeface="Comic Sans MS"/>
                <a:ea typeface="Comic Sans MS"/>
                <a:cs typeface="Comic Sans MS"/>
                <a:sym typeface="Comic Sans MS"/>
              </a:rPr>
              <a:t> in 2023.</a:t>
            </a:r>
            <a:endParaRPr sz="2700">
              <a:latin typeface="Comic Sans MS"/>
              <a:ea typeface="Comic Sans MS"/>
              <a:cs typeface="Comic Sans MS"/>
              <a:sym typeface="Comic Sans MS"/>
            </a:endParaRPr>
          </a:p>
          <a:p>
            <a:pPr marL="0" marR="0" lvl="0" indent="0" algn="l" rtl="0">
              <a:lnSpc>
                <a:spcPct val="100000"/>
              </a:lnSpc>
              <a:spcBef>
                <a:spcPts val="0"/>
              </a:spcBef>
              <a:spcAft>
                <a:spcPts val="0"/>
              </a:spcAft>
              <a:buClr>
                <a:schemeClr val="lt1"/>
              </a:buClr>
              <a:buSzPts val="1800"/>
              <a:buFont typeface="Twentieth Century"/>
              <a:buNone/>
            </a:pPr>
            <a:endParaRPr sz="2100" i="0" u="none" strike="noStrike" cap="none">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rmAutofit/>
          </a:bodyPr>
          <a:lstStyle/>
          <a:p>
            <a:pPr marL="3657600" lvl="0" indent="0" algn="l" rtl="0">
              <a:lnSpc>
                <a:spcPct val="90000"/>
              </a:lnSpc>
              <a:spcBef>
                <a:spcPts val="0"/>
              </a:spcBef>
              <a:spcAft>
                <a:spcPts val="0"/>
              </a:spcAft>
              <a:buClr>
                <a:schemeClr val="lt1"/>
              </a:buClr>
              <a:buSzPts val="3600"/>
              <a:buFont typeface="Twentieth Century"/>
              <a:buNone/>
            </a:pPr>
            <a:r>
              <a:rPr lang="en-US" u="sng" dirty="0">
                <a:latin typeface="Comic Sans MS"/>
                <a:ea typeface="Comic Sans MS"/>
                <a:cs typeface="Comic Sans MS"/>
                <a:sym typeface="Comic Sans MS"/>
              </a:rPr>
              <a:t>AGENDA</a:t>
            </a:r>
            <a:endParaRPr u="sng" dirty="0">
              <a:latin typeface="Comic Sans MS"/>
              <a:ea typeface="Comic Sans MS"/>
              <a:cs typeface="Comic Sans MS"/>
              <a:sym typeface="Comic Sans MS"/>
            </a:endParaRPr>
          </a:p>
        </p:txBody>
      </p:sp>
      <p:sp>
        <p:nvSpPr>
          <p:cNvPr id="110" name="Google Shape;110;p17"/>
          <p:cNvSpPr txBox="1">
            <a:spLocks noGrp="1"/>
          </p:cNvSpPr>
          <p:nvPr>
            <p:ph type="body" idx="1"/>
          </p:nvPr>
        </p:nvSpPr>
        <p:spPr>
          <a:xfrm>
            <a:off x="415600" y="1639833"/>
            <a:ext cx="11360700" cy="4452000"/>
          </a:xfrm>
          <a:prstGeom prst="rect">
            <a:avLst/>
          </a:prstGeom>
          <a:noFill/>
          <a:ln>
            <a:noFill/>
          </a:ln>
        </p:spPr>
        <p:txBody>
          <a:bodyPr spcFirstLastPara="1" wrap="square" lIns="91425" tIns="45700" rIns="91425" bIns="45700" anchor="t" anchorCtr="0">
            <a:normAutofit/>
          </a:bodyPr>
          <a:lstStyle/>
          <a:p>
            <a:pPr indent="-342900">
              <a:lnSpc>
                <a:spcPct val="150000"/>
              </a:lnSpc>
              <a:buClrTx/>
              <a:buSzPts val="1800"/>
              <a:buFont typeface="Wingdings" panose="05000000000000000000" pitchFamily="2" charset="2"/>
              <a:buChar char="v"/>
            </a:pPr>
            <a:r>
              <a:rPr lang="en-US" dirty="0">
                <a:latin typeface="Comic Sans MS"/>
                <a:ea typeface="Comic Sans MS"/>
                <a:cs typeface="Comic Sans MS"/>
                <a:sym typeface="Comic Sans MS"/>
              </a:rPr>
              <a:t>Problem Statement</a:t>
            </a:r>
            <a:endParaRPr dirty="0">
              <a:latin typeface="Comic Sans MS"/>
              <a:ea typeface="Comic Sans MS"/>
              <a:cs typeface="Comic Sans MS"/>
              <a:sym typeface="Comic Sans MS"/>
            </a:endParaRPr>
          </a:p>
          <a:p>
            <a:pPr indent="-342900">
              <a:lnSpc>
                <a:spcPct val="150000"/>
              </a:lnSpc>
              <a:buClrTx/>
              <a:buSzPts val="1800"/>
              <a:buFont typeface="Wingdings" panose="05000000000000000000" pitchFamily="2" charset="2"/>
              <a:buChar char="v"/>
            </a:pPr>
            <a:r>
              <a:rPr lang="en-US" dirty="0">
                <a:latin typeface="Comic Sans MS"/>
                <a:ea typeface="Comic Sans MS"/>
                <a:cs typeface="Comic Sans MS"/>
                <a:sym typeface="Comic Sans MS"/>
              </a:rPr>
              <a:t>Data Description</a:t>
            </a:r>
            <a:endParaRPr dirty="0">
              <a:latin typeface="Comic Sans MS"/>
              <a:ea typeface="Comic Sans MS"/>
              <a:cs typeface="Comic Sans MS"/>
              <a:sym typeface="Comic Sans MS"/>
            </a:endParaRPr>
          </a:p>
          <a:p>
            <a:pPr indent="-342900">
              <a:lnSpc>
                <a:spcPct val="150000"/>
              </a:lnSpc>
              <a:buClrTx/>
              <a:buSzPts val="1800"/>
              <a:buFont typeface="Wingdings" panose="05000000000000000000" pitchFamily="2" charset="2"/>
              <a:buChar char="v"/>
            </a:pPr>
            <a:r>
              <a:rPr lang="en-US" dirty="0">
                <a:latin typeface="Comic Sans MS"/>
                <a:ea typeface="Comic Sans MS"/>
                <a:cs typeface="Comic Sans MS"/>
                <a:sym typeface="Comic Sans MS"/>
              </a:rPr>
              <a:t>Key Metrics and Visualizations</a:t>
            </a:r>
            <a:endParaRPr dirty="0">
              <a:latin typeface="Comic Sans MS"/>
              <a:ea typeface="Comic Sans MS"/>
              <a:cs typeface="Comic Sans MS"/>
              <a:sym typeface="Comic Sans MS"/>
            </a:endParaRPr>
          </a:p>
          <a:p>
            <a:pPr indent="-342900">
              <a:lnSpc>
                <a:spcPct val="150000"/>
              </a:lnSpc>
              <a:buClrTx/>
              <a:buSzPts val="1800"/>
              <a:buFont typeface="Wingdings" panose="05000000000000000000" pitchFamily="2" charset="2"/>
              <a:buChar char="v"/>
            </a:pPr>
            <a:r>
              <a:rPr lang="en-US" dirty="0">
                <a:latin typeface="Comic Sans MS"/>
                <a:ea typeface="Comic Sans MS"/>
                <a:cs typeface="Comic Sans MS"/>
                <a:sym typeface="Comic Sans MS"/>
              </a:rPr>
              <a:t>User Segmentation</a:t>
            </a:r>
            <a:endParaRPr dirty="0">
              <a:latin typeface="Comic Sans MS"/>
              <a:ea typeface="Comic Sans MS"/>
              <a:cs typeface="Comic Sans MS"/>
              <a:sym typeface="Comic Sans MS"/>
            </a:endParaRPr>
          </a:p>
          <a:p>
            <a:pPr indent="-342900">
              <a:lnSpc>
                <a:spcPct val="150000"/>
              </a:lnSpc>
              <a:spcAft>
                <a:spcPts val="1600"/>
              </a:spcAft>
              <a:buClr>
                <a:schemeClr val="bg2"/>
              </a:buClr>
              <a:buSzPts val="1800"/>
              <a:buFont typeface="Wingdings" panose="05000000000000000000" pitchFamily="2" charset="2"/>
              <a:buChar char="v"/>
            </a:pPr>
            <a:r>
              <a:rPr lang="en-US" dirty="0">
                <a:latin typeface="Comic Sans MS"/>
                <a:ea typeface="Comic Sans MS"/>
                <a:cs typeface="Comic Sans MS"/>
                <a:sym typeface="Comic Sans MS"/>
              </a:rPr>
              <a:t>Targeted Marketing Strategies &amp; Recommendations</a:t>
            </a:r>
            <a:endParaRPr dirty="0">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u="sng">
                <a:latin typeface="Comic Sans MS"/>
                <a:ea typeface="Comic Sans MS"/>
                <a:cs typeface="Comic Sans MS"/>
                <a:sym typeface="Comic Sans MS"/>
              </a:rPr>
              <a:t>PROBLEM STATEMENT</a:t>
            </a:r>
            <a:endParaRPr u="sng">
              <a:latin typeface="Comic Sans MS"/>
              <a:ea typeface="Comic Sans MS"/>
              <a:cs typeface="Comic Sans MS"/>
              <a:sym typeface="Comic Sans MS"/>
            </a:endParaRPr>
          </a:p>
        </p:txBody>
      </p:sp>
      <p:sp>
        <p:nvSpPr>
          <p:cNvPr id="116" name="Google Shape;116;p18"/>
          <p:cNvSpPr txBox="1">
            <a:spLocks noGrp="1"/>
          </p:cNvSpPr>
          <p:nvPr>
            <p:ph type="body" idx="1"/>
          </p:nvPr>
        </p:nvSpPr>
        <p:spPr>
          <a:xfrm>
            <a:off x="632650" y="1654950"/>
            <a:ext cx="10926600" cy="33858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a:latin typeface="Comic Sans MS"/>
                <a:ea typeface="Comic Sans MS"/>
                <a:cs typeface="Comic Sans MS"/>
                <a:sym typeface="Comic Sans MS"/>
              </a:rPr>
              <a:t>    You are hired as a data analyst at Meta and asked to collaborate with Marketing team. Marketing teams wants to leverage Instagram's user data to develop targeted marketing strategies that will increase user engagement, retention, and acquisition. Provide insights and recommendations to address the following objectives.</a:t>
            </a:r>
            <a:endParaRPr>
              <a:latin typeface="Comic Sans MS"/>
              <a:ea typeface="Comic Sans MS"/>
              <a:cs typeface="Comic Sans MS"/>
              <a:sym typeface="Comic Sans MS"/>
            </a:endParaRPr>
          </a:p>
          <a:p>
            <a:pPr marL="0" lvl="0" indent="0" algn="l" rtl="0">
              <a:lnSpc>
                <a:spcPct val="120000"/>
              </a:lnSpc>
              <a:spcBef>
                <a:spcPts val="1000"/>
              </a:spcBef>
              <a:spcAft>
                <a:spcPts val="1600"/>
              </a:spcAft>
              <a:buClr>
                <a:schemeClr val="lt1"/>
              </a:buClr>
              <a:buSzPts val="3000"/>
              <a:buNone/>
            </a:pPr>
            <a:endParaRPr>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15600" y="229167"/>
            <a:ext cx="11360700" cy="81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u="sng">
                <a:latin typeface="Comic Sans MS"/>
                <a:ea typeface="Comic Sans MS"/>
                <a:cs typeface="Comic Sans MS"/>
                <a:sym typeface="Comic Sans MS"/>
              </a:rPr>
              <a:t>DATA DESCRIPTION</a:t>
            </a:r>
            <a:endParaRPr u="sng">
              <a:latin typeface="Comic Sans MS"/>
              <a:ea typeface="Comic Sans MS"/>
              <a:cs typeface="Comic Sans MS"/>
              <a:sym typeface="Comic Sans MS"/>
            </a:endParaRPr>
          </a:p>
        </p:txBody>
      </p:sp>
      <p:sp>
        <p:nvSpPr>
          <p:cNvPr id="122" name="Google Shape;122;p19"/>
          <p:cNvSpPr txBox="1">
            <a:spLocks noGrp="1"/>
          </p:cNvSpPr>
          <p:nvPr>
            <p:ph type="body" idx="1"/>
          </p:nvPr>
        </p:nvSpPr>
        <p:spPr>
          <a:xfrm>
            <a:off x="128325" y="1836875"/>
            <a:ext cx="6496800" cy="3930000"/>
          </a:xfrm>
          <a:prstGeom prst="rect">
            <a:avLst/>
          </a:prstGeom>
          <a:noFill/>
          <a:ln>
            <a:noFill/>
          </a:ln>
        </p:spPr>
        <p:txBody>
          <a:bodyPr spcFirstLastPara="1" wrap="square" lIns="91425" tIns="45700" rIns="91425" bIns="45700" anchor="t" anchorCtr="0">
            <a:noAutofit/>
          </a:bodyPr>
          <a:lstStyle/>
          <a:p>
            <a:pPr marL="0" lvl="0" indent="0" algn="l" rtl="0">
              <a:lnSpc>
                <a:spcPct val="160000"/>
              </a:lnSpc>
              <a:spcBef>
                <a:spcPts val="1000"/>
              </a:spcBef>
              <a:spcAft>
                <a:spcPts val="0"/>
              </a:spcAft>
              <a:buClr>
                <a:schemeClr val="lt1"/>
              </a:buClr>
              <a:buSzPts val="2250"/>
              <a:buNone/>
            </a:pPr>
            <a:r>
              <a:rPr lang="en-US" sz="1900" b="1" u="sng" dirty="0">
                <a:latin typeface="Comic Sans MS"/>
                <a:ea typeface="Comic Sans MS"/>
                <a:cs typeface="Comic Sans MS"/>
                <a:sym typeface="Comic Sans MS"/>
              </a:rPr>
              <a:t>Columns Given</a:t>
            </a:r>
            <a:endParaRPr sz="2500" dirty="0">
              <a:latin typeface="Comic Sans MS"/>
              <a:ea typeface="Comic Sans MS"/>
              <a:cs typeface="Comic Sans MS"/>
              <a:sym typeface="Comic Sans MS"/>
            </a:endParaRPr>
          </a:p>
          <a:p>
            <a:pPr marL="457200" lvl="0" indent="-349250" algn="l" rtl="0">
              <a:lnSpc>
                <a:spcPct val="90000"/>
              </a:lnSpc>
              <a:spcBef>
                <a:spcPts val="0"/>
              </a:spcBef>
              <a:spcAft>
                <a:spcPts val="0"/>
              </a:spcAft>
              <a:buClr>
                <a:schemeClr val="dk2"/>
              </a:buClr>
              <a:buSzPts val="1900"/>
              <a:buChar char="●"/>
            </a:pPr>
            <a:r>
              <a:rPr lang="en-US" sz="1900" b="1" dirty="0" err="1">
                <a:latin typeface="Comic Sans MS"/>
                <a:ea typeface="Comic Sans MS"/>
                <a:cs typeface="Comic Sans MS"/>
                <a:sym typeface="Comic Sans MS"/>
              </a:rPr>
              <a:t>comments_id</a:t>
            </a:r>
            <a:r>
              <a:rPr lang="en-US" sz="1900" b="1" dirty="0">
                <a:latin typeface="Comic Sans MS"/>
                <a:ea typeface="Comic Sans MS"/>
                <a:cs typeface="Comic Sans MS"/>
                <a:sym typeface="Comic Sans MS"/>
              </a:rPr>
              <a:t> </a:t>
            </a:r>
            <a:r>
              <a:rPr lang="en-US" sz="1900" dirty="0">
                <a:latin typeface="Comic Sans MS"/>
                <a:ea typeface="Comic Sans MS"/>
                <a:cs typeface="Comic Sans MS"/>
                <a:sym typeface="Comic Sans MS"/>
              </a:rPr>
              <a:t>: unique identifier for each comment</a:t>
            </a:r>
            <a:endParaRPr sz="1900" dirty="0">
              <a:latin typeface="Comic Sans MS"/>
              <a:ea typeface="Comic Sans MS"/>
              <a:cs typeface="Comic Sans MS"/>
              <a:sym typeface="Comic Sans MS"/>
            </a:endParaRPr>
          </a:p>
          <a:p>
            <a:pPr marL="457200" lvl="0" indent="0" algn="l" rtl="0">
              <a:lnSpc>
                <a:spcPct val="90000"/>
              </a:lnSpc>
              <a:spcBef>
                <a:spcPts val="0"/>
              </a:spcBef>
              <a:spcAft>
                <a:spcPts val="0"/>
              </a:spcAft>
              <a:buNone/>
            </a:pPr>
            <a:endParaRPr sz="1900" dirty="0">
              <a:latin typeface="Comic Sans MS"/>
              <a:ea typeface="Comic Sans MS"/>
              <a:cs typeface="Comic Sans MS"/>
              <a:sym typeface="Comic Sans MS"/>
            </a:endParaRPr>
          </a:p>
          <a:p>
            <a:pPr marL="457200" lvl="0" indent="-349250" algn="l" rtl="0">
              <a:lnSpc>
                <a:spcPct val="90000"/>
              </a:lnSpc>
              <a:spcBef>
                <a:spcPts val="0"/>
              </a:spcBef>
              <a:spcAft>
                <a:spcPts val="0"/>
              </a:spcAft>
              <a:buClr>
                <a:schemeClr val="dk2"/>
              </a:buClr>
              <a:buSzPts val="1900"/>
              <a:buChar char="●"/>
            </a:pPr>
            <a:r>
              <a:rPr lang="en-US" sz="1900" b="1" dirty="0" err="1">
                <a:latin typeface="Comic Sans MS"/>
                <a:ea typeface="Comic Sans MS"/>
                <a:cs typeface="Comic Sans MS"/>
                <a:sym typeface="Comic Sans MS"/>
              </a:rPr>
              <a:t>comment_text</a:t>
            </a:r>
            <a:r>
              <a:rPr lang="en-US" sz="1900" b="1" dirty="0">
                <a:latin typeface="Comic Sans MS"/>
                <a:ea typeface="Comic Sans MS"/>
                <a:cs typeface="Comic Sans MS"/>
                <a:sym typeface="Comic Sans MS"/>
              </a:rPr>
              <a:t> </a:t>
            </a:r>
            <a:r>
              <a:rPr lang="en-US" sz="1900" dirty="0">
                <a:latin typeface="Comic Sans MS"/>
                <a:ea typeface="Comic Sans MS"/>
                <a:cs typeface="Comic Sans MS"/>
                <a:sym typeface="Comic Sans MS"/>
              </a:rPr>
              <a:t>: text content of a given comment</a:t>
            </a:r>
            <a:endParaRPr sz="1900" dirty="0">
              <a:latin typeface="Comic Sans MS"/>
              <a:ea typeface="Comic Sans MS"/>
              <a:cs typeface="Comic Sans MS"/>
              <a:sym typeface="Comic Sans MS"/>
            </a:endParaRPr>
          </a:p>
          <a:p>
            <a:pPr marL="457200" lvl="0" indent="0" algn="l" rtl="0">
              <a:lnSpc>
                <a:spcPct val="90000"/>
              </a:lnSpc>
              <a:spcBef>
                <a:spcPts val="0"/>
              </a:spcBef>
              <a:spcAft>
                <a:spcPts val="0"/>
              </a:spcAft>
              <a:buNone/>
            </a:pPr>
            <a:endParaRPr sz="1900" dirty="0">
              <a:latin typeface="Comic Sans MS"/>
              <a:ea typeface="Comic Sans MS"/>
              <a:cs typeface="Comic Sans MS"/>
              <a:sym typeface="Comic Sans MS"/>
            </a:endParaRPr>
          </a:p>
          <a:p>
            <a:pPr marL="457200" lvl="0" indent="-349250" algn="l" rtl="0">
              <a:lnSpc>
                <a:spcPct val="90000"/>
              </a:lnSpc>
              <a:spcBef>
                <a:spcPts val="0"/>
              </a:spcBef>
              <a:spcAft>
                <a:spcPts val="0"/>
              </a:spcAft>
              <a:buClr>
                <a:schemeClr val="dk2"/>
              </a:buClr>
              <a:buSzPts val="1900"/>
              <a:buChar char="●"/>
            </a:pPr>
            <a:r>
              <a:rPr lang="en-US" sz="1900" b="1" dirty="0" err="1">
                <a:latin typeface="Comic Sans MS"/>
                <a:ea typeface="Comic Sans MS"/>
                <a:cs typeface="Comic Sans MS"/>
                <a:sym typeface="Comic Sans MS"/>
              </a:rPr>
              <a:t>user_id</a:t>
            </a:r>
            <a:r>
              <a:rPr lang="en-US" sz="1900" b="1" dirty="0">
                <a:latin typeface="Comic Sans MS"/>
                <a:ea typeface="Comic Sans MS"/>
                <a:cs typeface="Comic Sans MS"/>
                <a:sym typeface="Comic Sans MS"/>
              </a:rPr>
              <a:t> </a:t>
            </a:r>
            <a:r>
              <a:rPr lang="en-US" sz="1900" dirty="0">
                <a:latin typeface="Comic Sans MS"/>
                <a:ea typeface="Comic Sans MS"/>
                <a:cs typeface="Comic Sans MS"/>
                <a:sym typeface="Comic Sans MS"/>
              </a:rPr>
              <a:t>: unique identifier for each user</a:t>
            </a:r>
            <a:endParaRPr sz="1900" dirty="0">
              <a:latin typeface="Comic Sans MS"/>
              <a:ea typeface="Comic Sans MS"/>
              <a:cs typeface="Comic Sans MS"/>
              <a:sym typeface="Comic Sans MS"/>
            </a:endParaRPr>
          </a:p>
          <a:p>
            <a:pPr marL="457200" lvl="0" indent="0" algn="l" rtl="0">
              <a:lnSpc>
                <a:spcPct val="90000"/>
              </a:lnSpc>
              <a:spcBef>
                <a:spcPts val="0"/>
              </a:spcBef>
              <a:spcAft>
                <a:spcPts val="0"/>
              </a:spcAft>
              <a:buNone/>
            </a:pPr>
            <a:endParaRPr sz="1900" dirty="0">
              <a:latin typeface="Comic Sans MS"/>
              <a:ea typeface="Comic Sans MS"/>
              <a:cs typeface="Comic Sans MS"/>
              <a:sym typeface="Comic Sans MS"/>
            </a:endParaRPr>
          </a:p>
          <a:p>
            <a:pPr marL="457200" lvl="0" indent="-349250" algn="l" rtl="0">
              <a:lnSpc>
                <a:spcPct val="90000"/>
              </a:lnSpc>
              <a:spcBef>
                <a:spcPts val="0"/>
              </a:spcBef>
              <a:spcAft>
                <a:spcPts val="0"/>
              </a:spcAft>
              <a:buClr>
                <a:schemeClr val="dk2"/>
              </a:buClr>
              <a:buSzPts val="1900"/>
              <a:buChar char="●"/>
            </a:pPr>
            <a:r>
              <a:rPr lang="en-US" sz="1900" b="1" dirty="0">
                <a:latin typeface="Comic Sans MS"/>
                <a:ea typeface="Comic Sans MS"/>
                <a:cs typeface="Comic Sans MS"/>
                <a:sym typeface="Comic Sans MS"/>
              </a:rPr>
              <a:t>photo_id </a:t>
            </a:r>
            <a:r>
              <a:rPr lang="en-US" sz="1900" dirty="0">
                <a:latin typeface="Comic Sans MS"/>
                <a:ea typeface="Comic Sans MS"/>
                <a:cs typeface="Comic Sans MS"/>
                <a:sym typeface="Comic Sans MS"/>
              </a:rPr>
              <a:t>: unique identifier for each photo</a:t>
            </a:r>
            <a:endParaRPr sz="1900" dirty="0">
              <a:latin typeface="Comic Sans MS"/>
              <a:ea typeface="Comic Sans MS"/>
              <a:cs typeface="Comic Sans MS"/>
              <a:sym typeface="Comic Sans MS"/>
            </a:endParaRPr>
          </a:p>
          <a:p>
            <a:pPr marL="457200" lvl="0" indent="0" algn="l" rtl="0">
              <a:lnSpc>
                <a:spcPct val="90000"/>
              </a:lnSpc>
              <a:spcBef>
                <a:spcPts val="0"/>
              </a:spcBef>
              <a:spcAft>
                <a:spcPts val="0"/>
              </a:spcAft>
              <a:buNone/>
            </a:pPr>
            <a:endParaRPr sz="1900" dirty="0">
              <a:latin typeface="Comic Sans MS"/>
              <a:ea typeface="Comic Sans MS"/>
              <a:cs typeface="Comic Sans MS"/>
              <a:sym typeface="Comic Sans MS"/>
            </a:endParaRPr>
          </a:p>
          <a:p>
            <a:pPr marL="457200" lvl="0" indent="-349250" algn="l" rtl="0">
              <a:lnSpc>
                <a:spcPct val="90000"/>
              </a:lnSpc>
              <a:spcBef>
                <a:spcPts val="0"/>
              </a:spcBef>
              <a:spcAft>
                <a:spcPts val="0"/>
              </a:spcAft>
              <a:buClr>
                <a:schemeClr val="dk2"/>
              </a:buClr>
              <a:buSzPts val="1900"/>
              <a:buChar char="●"/>
            </a:pPr>
            <a:r>
              <a:rPr lang="en-US" sz="1900" b="1" dirty="0">
                <a:latin typeface="Comic Sans MS"/>
                <a:ea typeface="Comic Sans MS"/>
                <a:cs typeface="Comic Sans MS"/>
                <a:sym typeface="Comic Sans MS"/>
              </a:rPr>
              <a:t>created_at </a:t>
            </a:r>
            <a:r>
              <a:rPr lang="en-US" sz="1900" dirty="0">
                <a:latin typeface="Comic Sans MS"/>
                <a:ea typeface="Comic Sans MS"/>
                <a:cs typeface="Comic Sans MS"/>
                <a:sym typeface="Comic Sans MS"/>
              </a:rPr>
              <a:t>: date of interaction in the form like, photos, tags</a:t>
            </a:r>
            <a:endParaRPr sz="1900" dirty="0">
              <a:latin typeface="Comic Sans MS"/>
              <a:ea typeface="Comic Sans MS"/>
              <a:cs typeface="Comic Sans MS"/>
              <a:sym typeface="Comic Sans MS"/>
            </a:endParaRPr>
          </a:p>
          <a:p>
            <a:pPr marL="0" lvl="0" indent="0" algn="l" rtl="0">
              <a:lnSpc>
                <a:spcPct val="90000"/>
              </a:lnSpc>
              <a:spcBef>
                <a:spcPts val="0"/>
              </a:spcBef>
              <a:spcAft>
                <a:spcPts val="0"/>
              </a:spcAft>
              <a:buNone/>
            </a:pPr>
            <a:endParaRPr sz="1900" dirty="0">
              <a:latin typeface="Comic Sans MS"/>
              <a:ea typeface="Comic Sans MS"/>
              <a:cs typeface="Comic Sans MS"/>
              <a:sym typeface="Comic Sans MS"/>
            </a:endParaRPr>
          </a:p>
          <a:p>
            <a:pPr marL="457200" lvl="0" indent="-342900" algn="l" rtl="0">
              <a:lnSpc>
                <a:spcPct val="100000"/>
              </a:lnSpc>
              <a:spcBef>
                <a:spcPts val="0"/>
              </a:spcBef>
              <a:spcAft>
                <a:spcPts val="0"/>
              </a:spcAft>
              <a:buClr>
                <a:schemeClr val="dk2"/>
              </a:buClr>
              <a:buSzPts val="1800"/>
              <a:buFont typeface="Roboto"/>
              <a:buChar char="●"/>
            </a:pPr>
            <a:r>
              <a:rPr lang="en-US" sz="1800" b="1" dirty="0">
                <a:latin typeface="Comic Sans MS"/>
                <a:ea typeface="Comic Sans MS"/>
                <a:cs typeface="Comic Sans MS"/>
                <a:sym typeface="Comic Sans MS"/>
              </a:rPr>
              <a:t>follower_id </a:t>
            </a:r>
            <a:r>
              <a:rPr lang="en-US" sz="1800" dirty="0">
                <a:latin typeface="Comic Sans MS"/>
                <a:ea typeface="Comic Sans MS"/>
                <a:cs typeface="Comic Sans MS"/>
                <a:sym typeface="Comic Sans MS"/>
              </a:rPr>
              <a:t>: </a:t>
            </a:r>
            <a:r>
              <a:rPr lang="en-US" sz="1800" dirty="0" err="1">
                <a:latin typeface="Comic Sans MS"/>
                <a:ea typeface="Comic Sans MS"/>
                <a:cs typeface="Comic Sans MS"/>
                <a:sym typeface="Comic Sans MS"/>
              </a:rPr>
              <a:t>user_id</a:t>
            </a:r>
            <a:r>
              <a:rPr lang="en-US" sz="1800" dirty="0">
                <a:latin typeface="Comic Sans MS"/>
                <a:ea typeface="Comic Sans MS"/>
                <a:cs typeface="Comic Sans MS"/>
                <a:sym typeface="Comic Sans MS"/>
              </a:rPr>
              <a:t> of the follower for a certain user</a:t>
            </a:r>
            <a:endParaRPr sz="1800" dirty="0">
              <a:latin typeface="Comic Sans MS"/>
              <a:ea typeface="Comic Sans MS"/>
              <a:cs typeface="Comic Sans MS"/>
              <a:sym typeface="Comic Sans MS"/>
            </a:endParaRPr>
          </a:p>
          <a:p>
            <a:pPr marL="0" lvl="0" indent="0" algn="l" rtl="0">
              <a:lnSpc>
                <a:spcPct val="90000"/>
              </a:lnSpc>
              <a:spcBef>
                <a:spcPts val="0"/>
              </a:spcBef>
              <a:spcAft>
                <a:spcPts val="0"/>
              </a:spcAft>
              <a:buNone/>
            </a:pPr>
            <a:endParaRPr sz="1900" dirty="0">
              <a:latin typeface="Comic Sans MS"/>
              <a:ea typeface="Comic Sans MS"/>
              <a:cs typeface="Comic Sans MS"/>
              <a:sym typeface="Comic Sans MS"/>
            </a:endParaRPr>
          </a:p>
          <a:p>
            <a:pPr marL="457200" lvl="0" indent="0" algn="l" rtl="0">
              <a:lnSpc>
                <a:spcPct val="110000"/>
              </a:lnSpc>
              <a:spcBef>
                <a:spcPts val="1000"/>
              </a:spcBef>
              <a:spcAft>
                <a:spcPts val="0"/>
              </a:spcAft>
              <a:buNone/>
            </a:pPr>
            <a:endParaRPr sz="1900" dirty="0">
              <a:latin typeface="Comic Sans MS"/>
              <a:ea typeface="Comic Sans MS"/>
              <a:cs typeface="Comic Sans MS"/>
              <a:sym typeface="Comic Sans MS"/>
            </a:endParaRPr>
          </a:p>
          <a:p>
            <a:pPr marL="228600" lvl="0" indent="-38100" algn="l" rtl="0">
              <a:lnSpc>
                <a:spcPct val="110000"/>
              </a:lnSpc>
              <a:spcBef>
                <a:spcPts val="1000"/>
              </a:spcBef>
              <a:spcAft>
                <a:spcPts val="1600"/>
              </a:spcAft>
              <a:buClr>
                <a:schemeClr val="lt1"/>
              </a:buClr>
              <a:buSzPts val="3000"/>
              <a:buNone/>
            </a:pPr>
            <a:endParaRPr sz="2500" dirty="0">
              <a:latin typeface="Comic Sans MS"/>
              <a:ea typeface="Comic Sans MS"/>
              <a:cs typeface="Comic Sans MS"/>
              <a:sym typeface="Comic Sans MS"/>
            </a:endParaRPr>
          </a:p>
        </p:txBody>
      </p:sp>
      <p:sp>
        <p:nvSpPr>
          <p:cNvPr id="123" name="Google Shape;123;p19"/>
          <p:cNvSpPr txBox="1"/>
          <p:nvPr/>
        </p:nvSpPr>
        <p:spPr>
          <a:xfrm>
            <a:off x="6542400" y="2153875"/>
            <a:ext cx="5649600" cy="3624900"/>
          </a:xfrm>
          <a:prstGeom prst="rect">
            <a:avLst/>
          </a:prstGeom>
          <a:noFill/>
          <a:ln>
            <a:noFill/>
          </a:ln>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sz="1800">
              <a:solidFill>
                <a:schemeClr val="dk2"/>
              </a:solidFill>
              <a:latin typeface="Comic Sans MS"/>
              <a:ea typeface="Comic Sans MS"/>
              <a:cs typeface="Comic Sans MS"/>
              <a:sym typeface="Comic Sans MS"/>
            </a:endParaRPr>
          </a:p>
          <a:p>
            <a:pPr marL="457200" lvl="0" indent="-342900" algn="l" rtl="0">
              <a:lnSpc>
                <a:spcPct val="100000"/>
              </a:lnSpc>
              <a:spcBef>
                <a:spcPts val="0"/>
              </a:spcBef>
              <a:spcAft>
                <a:spcPts val="0"/>
              </a:spcAft>
              <a:buClr>
                <a:schemeClr val="dk2"/>
              </a:buClr>
              <a:buSzPts val="1800"/>
              <a:buFont typeface="Roboto"/>
              <a:buChar char="●"/>
            </a:pPr>
            <a:r>
              <a:rPr lang="en-US" sz="1800" b="1">
                <a:solidFill>
                  <a:schemeClr val="dk2"/>
                </a:solidFill>
                <a:latin typeface="Comic Sans MS"/>
                <a:ea typeface="Comic Sans MS"/>
                <a:cs typeface="Comic Sans MS"/>
                <a:sym typeface="Comic Sans MS"/>
              </a:rPr>
              <a:t>followee_id </a:t>
            </a:r>
            <a:r>
              <a:rPr lang="en-US" sz="1800">
                <a:solidFill>
                  <a:schemeClr val="dk2"/>
                </a:solidFill>
                <a:latin typeface="Comic Sans MS"/>
                <a:ea typeface="Comic Sans MS"/>
                <a:cs typeface="Comic Sans MS"/>
                <a:sym typeface="Comic Sans MS"/>
              </a:rPr>
              <a:t>: user_id of followee for a certain user</a:t>
            </a:r>
            <a:endParaRPr sz="1800">
              <a:solidFill>
                <a:schemeClr val="dk2"/>
              </a:solidFill>
              <a:latin typeface="Comic Sans MS"/>
              <a:ea typeface="Comic Sans MS"/>
              <a:cs typeface="Comic Sans MS"/>
              <a:sym typeface="Comic Sans MS"/>
            </a:endParaRPr>
          </a:p>
          <a:p>
            <a:pPr marL="457200" lvl="0" indent="0" algn="l" rtl="0">
              <a:lnSpc>
                <a:spcPct val="100000"/>
              </a:lnSpc>
              <a:spcBef>
                <a:spcPts val="0"/>
              </a:spcBef>
              <a:spcAft>
                <a:spcPts val="0"/>
              </a:spcAft>
              <a:buNone/>
            </a:pPr>
            <a:endParaRPr sz="1800">
              <a:solidFill>
                <a:schemeClr val="dk2"/>
              </a:solidFill>
              <a:latin typeface="Comic Sans MS"/>
              <a:ea typeface="Comic Sans MS"/>
              <a:cs typeface="Comic Sans MS"/>
              <a:sym typeface="Comic Sans MS"/>
            </a:endParaRPr>
          </a:p>
          <a:p>
            <a:pPr marL="457200" lvl="0" indent="-342900" algn="l" rtl="0">
              <a:lnSpc>
                <a:spcPct val="100000"/>
              </a:lnSpc>
              <a:spcBef>
                <a:spcPts val="0"/>
              </a:spcBef>
              <a:spcAft>
                <a:spcPts val="0"/>
              </a:spcAft>
              <a:buClr>
                <a:schemeClr val="dk2"/>
              </a:buClr>
              <a:buSzPts val="1800"/>
              <a:buFont typeface="Roboto"/>
              <a:buChar char="●"/>
            </a:pPr>
            <a:r>
              <a:rPr lang="en-US" sz="1800" b="1">
                <a:solidFill>
                  <a:schemeClr val="dk2"/>
                </a:solidFill>
                <a:latin typeface="Comic Sans MS"/>
                <a:ea typeface="Comic Sans MS"/>
                <a:cs typeface="Comic Sans MS"/>
                <a:sym typeface="Comic Sans MS"/>
              </a:rPr>
              <a:t>tag_id </a:t>
            </a:r>
            <a:r>
              <a:rPr lang="en-US" sz="1800">
                <a:solidFill>
                  <a:schemeClr val="dk2"/>
                </a:solidFill>
                <a:latin typeface="Comic Sans MS"/>
                <a:ea typeface="Comic Sans MS"/>
                <a:cs typeface="Comic Sans MS"/>
                <a:sym typeface="Comic Sans MS"/>
              </a:rPr>
              <a:t>: unique identifier for each tag</a:t>
            </a:r>
            <a:endParaRPr sz="1800">
              <a:solidFill>
                <a:schemeClr val="dk2"/>
              </a:solidFill>
              <a:latin typeface="Comic Sans MS"/>
              <a:ea typeface="Comic Sans MS"/>
              <a:cs typeface="Comic Sans MS"/>
              <a:sym typeface="Comic Sans MS"/>
            </a:endParaRPr>
          </a:p>
          <a:p>
            <a:pPr marL="457200" lvl="0" indent="0" algn="l" rtl="0">
              <a:lnSpc>
                <a:spcPct val="100000"/>
              </a:lnSpc>
              <a:spcBef>
                <a:spcPts val="0"/>
              </a:spcBef>
              <a:spcAft>
                <a:spcPts val="0"/>
              </a:spcAft>
              <a:buNone/>
            </a:pPr>
            <a:endParaRPr sz="1800">
              <a:solidFill>
                <a:schemeClr val="dk2"/>
              </a:solidFill>
              <a:latin typeface="Comic Sans MS"/>
              <a:ea typeface="Comic Sans MS"/>
              <a:cs typeface="Comic Sans MS"/>
              <a:sym typeface="Comic Sans MS"/>
            </a:endParaRPr>
          </a:p>
          <a:p>
            <a:pPr marL="457200" lvl="0" indent="-342900" algn="l" rtl="0">
              <a:lnSpc>
                <a:spcPct val="100000"/>
              </a:lnSpc>
              <a:spcBef>
                <a:spcPts val="0"/>
              </a:spcBef>
              <a:spcAft>
                <a:spcPts val="0"/>
              </a:spcAft>
              <a:buClr>
                <a:schemeClr val="dk2"/>
              </a:buClr>
              <a:buSzPts val="1800"/>
              <a:buFont typeface="Roboto"/>
              <a:buChar char="●"/>
            </a:pPr>
            <a:r>
              <a:rPr lang="en-US" sz="1800" b="1">
                <a:solidFill>
                  <a:schemeClr val="dk2"/>
                </a:solidFill>
                <a:latin typeface="Comic Sans MS"/>
                <a:ea typeface="Comic Sans MS"/>
                <a:cs typeface="Comic Sans MS"/>
                <a:sym typeface="Comic Sans MS"/>
              </a:rPr>
              <a:t>image_url </a:t>
            </a:r>
            <a:r>
              <a:rPr lang="en-US" sz="1800">
                <a:solidFill>
                  <a:schemeClr val="dk2"/>
                </a:solidFill>
                <a:latin typeface="Comic Sans MS"/>
                <a:ea typeface="Comic Sans MS"/>
                <a:cs typeface="Comic Sans MS"/>
                <a:sym typeface="Comic Sans MS"/>
              </a:rPr>
              <a:t>: link to the image posted on the platform</a:t>
            </a:r>
            <a:endParaRPr sz="1800">
              <a:solidFill>
                <a:schemeClr val="dk2"/>
              </a:solidFill>
              <a:latin typeface="Comic Sans MS"/>
              <a:ea typeface="Comic Sans MS"/>
              <a:cs typeface="Comic Sans MS"/>
              <a:sym typeface="Comic Sans MS"/>
            </a:endParaRPr>
          </a:p>
          <a:p>
            <a:pPr marL="457200" lvl="0" indent="0" algn="l" rtl="0">
              <a:lnSpc>
                <a:spcPct val="100000"/>
              </a:lnSpc>
              <a:spcBef>
                <a:spcPts val="0"/>
              </a:spcBef>
              <a:spcAft>
                <a:spcPts val="0"/>
              </a:spcAft>
              <a:buNone/>
            </a:pPr>
            <a:endParaRPr sz="1800">
              <a:solidFill>
                <a:schemeClr val="dk2"/>
              </a:solidFill>
              <a:latin typeface="Comic Sans MS"/>
              <a:ea typeface="Comic Sans MS"/>
              <a:cs typeface="Comic Sans MS"/>
              <a:sym typeface="Comic Sans MS"/>
            </a:endParaRPr>
          </a:p>
          <a:p>
            <a:pPr marL="457200" lvl="0" indent="-342900" algn="l" rtl="0">
              <a:lnSpc>
                <a:spcPct val="100000"/>
              </a:lnSpc>
              <a:spcBef>
                <a:spcPts val="0"/>
              </a:spcBef>
              <a:spcAft>
                <a:spcPts val="0"/>
              </a:spcAft>
              <a:buClr>
                <a:schemeClr val="dk2"/>
              </a:buClr>
              <a:buSzPts val="1800"/>
              <a:buFont typeface="Roboto"/>
              <a:buChar char="●"/>
            </a:pPr>
            <a:r>
              <a:rPr lang="en-US" sz="1800" b="1">
                <a:solidFill>
                  <a:schemeClr val="dk2"/>
                </a:solidFill>
                <a:latin typeface="Comic Sans MS"/>
                <a:ea typeface="Comic Sans MS"/>
                <a:cs typeface="Comic Sans MS"/>
                <a:sym typeface="Comic Sans MS"/>
              </a:rPr>
              <a:t>username</a:t>
            </a:r>
            <a:r>
              <a:rPr lang="en-US" sz="1800">
                <a:solidFill>
                  <a:schemeClr val="dk2"/>
                </a:solidFill>
                <a:latin typeface="Comic Sans MS"/>
                <a:ea typeface="Comic Sans MS"/>
                <a:cs typeface="Comic Sans MS"/>
                <a:sym typeface="Comic Sans MS"/>
              </a:rPr>
              <a:t> : username chosen by the user</a:t>
            </a:r>
            <a:endParaRPr sz="2800">
              <a:solidFill>
                <a:schemeClr val="dk2"/>
              </a:solidFill>
              <a:latin typeface="Comic Sans MS"/>
              <a:ea typeface="Comic Sans MS"/>
              <a:cs typeface="Comic Sans MS"/>
              <a:sym typeface="Comic Sans MS"/>
            </a:endParaRPr>
          </a:p>
          <a:p>
            <a:pPr marL="0" lvl="0" indent="0" algn="l" rtl="0">
              <a:lnSpc>
                <a:spcPct val="100000"/>
              </a:lnSpc>
              <a:spcBef>
                <a:spcPts val="0"/>
              </a:spcBef>
              <a:spcAft>
                <a:spcPts val="0"/>
              </a:spcAft>
              <a:buNone/>
            </a:pPr>
            <a:endParaRPr sz="2500">
              <a:solidFill>
                <a:schemeClr val="dk2"/>
              </a:solidFill>
              <a:latin typeface="Comic Sans MS"/>
              <a:ea typeface="Comic Sans MS"/>
              <a:cs typeface="Comic Sans MS"/>
              <a:sym typeface="Comic Sans MS"/>
            </a:endParaRPr>
          </a:p>
        </p:txBody>
      </p:sp>
      <p:sp>
        <p:nvSpPr>
          <p:cNvPr id="124" name="Google Shape;124;p19"/>
          <p:cNvSpPr txBox="1"/>
          <p:nvPr/>
        </p:nvSpPr>
        <p:spPr>
          <a:xfrm>
            <a:off x="1068900" y="1039475"/>
            <a:ext cx="10424700" cy="797400"/>
          </a:xfrm>
          <a:prstGeom prst="rect">
            <a:avLst/>
          </a:prstGeom>
          <a:noFill/>
          <a:ln>
            <a:noFill/>
          </a:ln>
        </p:spPr>
        <p:txBody>
          <a:bodyPr spcFirstLastPara="1" wrap="square" lIns="91425" tIns="91425" rIns="91425" bIns="91425" anchor="t" anchorCtr="0">
            <a:noAutofit/>
          </a:bodyPr>
          <a:lstStyle/>
          <a:p>
            <a:pPr marL="0" lvl="0" indent="0" algn="l" rtl="0">
              <a:lnSpc>
                <a:spcPct val="170000"/>
              </a:lnSpc>
              <a:spcBef>
                <a:spcPts val="0"/>
              </a:spcBef>
              <a:spcAft>
                <a:spcPts val="0"/>
              </a:spcAft>
              <a:buClr>
                <a:schemeClr val="lt1"/>
              </a:buClr>
              <a:buSzPts val="2250"/>
              <a:buFont typeface="Arial"/>
              <a:buNone/>
            </a:pPr>
            <a:r>
              <a:rPr lang="en-US" sz="2100" b="1" u="sng" dirty="0">
                <a:solidFill>
                  <a:schemeClr val="dk2"/>
                </a:solidFill>
                <a:latin typeface="Comic Sans MS"/>
                <a:ea typeface="Comic Sans MS"/>
                <a:cs typeface="Comic Sans MS"/>
                <a:sym typeface="Comic Sans MS"/>
              </a:rPr>
              <a:t>Tables:</a:t>
            </a:r>
            <a:r>
              <a:rPr lang="en-US" sz="2100" b="1" dirty="0">
                <a:solidFill>
                  <a:schemeClr val="dk2"/>
                </a:solidFill>
                <a:latin typeface="Comic Sans MS"/>
                <a:ea typeface="Comic Sans MS"/>
                <a:cs typeface="Comic Sans MS"/>
                <a:sym typeface="Comic Sans MS"/>
              </a:rPr>
              <a:t> Users, Photos, Comments, Likes, Follows, Tags, Photo_tags</a:t>
            </a:r>
            <a:endParaRPr sz="2700" dirty="0">
              <a:solidFill>
                <a:schemeClr val="dk2"/>
              </a:solidFill>
              <a:latin typeface="Comic Sans MS"/>
              <a:ea typeface="Comic Sans MS"/>
              <a:cs typeface="Comic Sans MS"/>
              <a:sym typeface="Comic Sans MS"/>
            </a:endParaRPr>
          </a:p>
          <a:p>
            <a:pPr marL="0" lvl="0" indent="0" algn="l" rtl="0">
              <a:spcBef>
                <a:spcPts val="0"/>
              </a:spcBef>
              <a:spcAft>
                <a:spcPts val="0"/>
              </a:spcAft>
              <a:buNone/>
            </a:pPr>
            <a:endParaRPr sz="2700" dirty="0">
              <a:solidFill>
                <a:schemeClr val="dk2"/>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0"/>
          <p:cNvSpPr txBox="1">
            <a:spLocks noGrp="1"/>
          </p:cNvSpPr>
          <p:nvPr>
            <p:ph type="title"/>
          </p:nvPr>
        </p:nvSpPr>
        <p:spPr>
          <a:xfrm>
            <a:off x="415600" y="289892"/>
            <a:ext cx="11360700" cy="810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u="sng">
                <a:latin typeface="Comic Sans MS"/>
                <a:ea typeface="Comic Sans MS"/>
                <a:cs typeface="Comic Sans MS"/>
                <a:sym typeface="Comic Sans MS"/>
              </a:rPr>
              <a:t>DATABASE SCHEMA</a:t>
            </a:r>
            <a:endParaRPr u="sng">
              <a:latin typeface="Comic Sans MS"/>
              <a:ea typeface="Comic Sans MS"/>
              <a:cs typeface="Comic Sans MS"/>
              <a:sym typeface="Comic Sans MS"/>
            </a:endParaRPr>
          </a:p>
        </p:txBody>
      </p:sp>
      <p:pic>
        <p:nvPicPr>
          <p:cNvPr id="130" name="Google Shape;130;p20"/>
          <p:cNvPicPr preferRelativeResize="0"/>
          <p:nvPr/>
        </p:nvPicPr>
        <p:blipFill rotWithShape="1">
          <a:blip r:embed="rId3">
            <a:alphaModFix/>
          </a:blip>
          <a:srcRect/>
          <a:stretch/>
        </p:blipFill>
        <p:spPr>
          <a:xfrm>
            <a:off x="547300" y="1100200"/>
            <a:ext cx="11360701" cy="56338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1"/>
          <p:cNvSpPr txBox="1">
            <a:spLocks noGrp="1"/>
          </p:cNvSpPr>
          <p:nvPr>
            <p:ph type="title"/>
          </p:nvPr>
        </p:nvSpPr>
        <p:spPr>
          <a:xfrm>
            <a:off x="415600" y="546667"/>
            <a:ext cx="11360700" cy="810300"/>
          </a:xfrm>
          <a:prstGeom prst="rect">
            <a:avLst/>
          </a:prstGeom>
          <a:noFill/>
          <a:ln>
            <a:noFill/>
          </a:ln>
        </p:spPr>
        <p:txBody>
          <a:bodyPr spcFirstLastPara="1" wrap="square" lIns="91425" tIns="45700" rIns="91425" bIns="45700" anchor="ctr" anchorCtr="0">
            <a:normAutofit/>
          </a:bodyPr>
          <a:lstStyle/>
          <a:p>
            <a:pPr marL="1371600" lvl="0" indent="0" algn="l" rtl="0">
              <a:lnSpc>
                <a:spcPct val="90000"/>
              </a:lnSpc>
              <a:spcBef>
                <a:spcPts val="0"/>
              </a:spcBef>
              <a:spcAft>
                <a:spcPts val="0"/>
              </a:spcAft>
              <a:buClr>
                <a:schemeClr val="lt1"/>
              </a:buClr>
              <a:buSzPts val="3600"/>
              <a:buFont typeface="Twentieth Century"/>
              <a:buNone/>
            </a:pPr>
            <a:r>
              <a:rPr lang="en-US" u="sng">
                <a:latin typeface="Comic Sans MS"/>
                <a:ea typeface="Comic Sans MS"/>
                <a:cs typeface="Comic Sans MS"/>
                <a:sym typeface="Comic Sans MS"/>
              </a:rPr>
              <a:t>INSTAGRAM PROJECT OVERVIEW</a:t>
            </a:r>
            <a:endParaRPr u="sng">
              <a:latin typeface="Comic Sans MS"/>
              <a:ea typeface="Comic Sans MS"/>
              <a:cs typeface="Comic Sans MS"/>
              <a:sym typeface="Comic Sans MS"/>
            </a:endParaRPr>
          </a:p>
        </p:txBody>
      </p:sp>
      <p:sp>
        <p:nvSpPr>
          <p:cNvPr id="136" name="Google Shape;136;p21"/>
          <p:cNvSpPr txBox="1">
            <a:spLocks noGrp="1"/>
          </p:cNvSpPr>
          <p:nvPr>
            <p:ph type="body" idx="1"/>
          </p:nvPr>
        </p:nvSpPr>
        <p:spPr>
          <a:xfrm>
            <a:off x="955525" y="1639825"/>
            <a:ext cx="10821000" cy="4452000"/>
          </a:xfrm>
          <a:prstGeom prst="rect">
            <a:avLst/>
          </a:prstGeom>
          <a:noFill/>
          <a:ln>
            <a:noFill/>
          </a:ln>
        </p:spPr>
        <p:txBody>
          <a:bodyPr spcFirstLastPara="1" wrap="square" lIns="91425" tIns="45700" rIns="91425" bIns="45700" anchor="t" anchorCtr="0">
            <a:normAutofit/>
          </a:bodyPr>
          <a:lstStyle/>
          <a:p>
            <a:pPr marL="0" lvl="0" indent="0" algn="l" rtl="0">
              <a:lnSpc>
                <a:spcPct val="120000"/>
              </a:lnSpc>
              <a:spcBef>
                <a:spcPts val="0"/>
              </a:spcBef>
              <a:spcAft>
                <a:spcPts val="0"/>
              </a:spcAft>
              <a:buClr>
                <a:schemeClr val="lt1"/>
              </a:buClr>
              <a:buSzPts val="3000"/>
              <a:buNone/>
            </a:pPr>
            <a:r>
              <a:rPr lang="en-US" sz="2500" dirty="0">
                <a:latin typeface="Comic Sans MS"/>
                <a:ea typeface="Comic Sans MS"/>
                <a:cs typeface="Comic Sans MS"/>
                <a:sym typeface="Comic Sans MS"/>
              </a:rPr>
              <a:t>Help Instagram marketing team develop strategies to increase</a:t>
            </a:r>
            <a:endParaRPr sz="2500" dirty="0">
              <a:latin typeface="Comic Sans MS"/>
              <a:ea typeface="Comic Sans MS"/>
              <a:cs typeface="Comic Sans MS"/>
              <a:sym typeface="Comic Sans MS"/>
            </a:endParaRPr>
          </a:p>
          <a:p>
            <a:pPr marL="793750" lvl="1" indent="-342900" algn="l" rtl="0">
              <a:lnSpc>
                <a:spcPct val="120000"/>
              </a:lnSpc>
              <a:spcBef>
                <a:spcPts val="500"/>
              </a:spcBef>
              <a:spcAft>
                <a:spcPts val="0"/>
              </a:spcAft>
              <a:buClr>
                <a:schemeClr val="bg2"/>
              </a:buClr>
              <a:buSzPts val="2600"/>
              <a:buFont typeface="Arial" panose="020B0604020202020204" pitchFamily="34" charset="0"/>
              <a:buChar char="•"/>
            </a:pPr>
            <a:r>
              <a:rPr lang="en-US" sz="2000" dirty="0">
                <a:latin typeface="Comic Sans MS"/>
                <a:ea typeface="Comic Sans MS"/>
                <a:cs typeface="Comic Sans MS"/>
                <a:sym typeface="Comic Sans MS"/>
              </a:rPr>
              <a:t>User Engagement</a:t>
            </a:r>
            <a:endParaRPr sz="2000" dirty="0">
              <a:latin typeface="Comic Sans MS"/>
              <a:ea typeface="Comic Sans MS"/>
              <a:cs typeface="Comic Sans MS"/>
              <a:sym typeface="Comic Sans MS"/>
            </a:endParaRPr>
          </a:p>
          <a:p>
            <a:pPr marL="793750" lvl="1" indent="-342900" algn="l" rtl="0">
              <a:lnSpc>
                <a:spcPct val="120000"/>
              </a:lnSpc>
              <a:spcBef>
                <a:spcPts val="500"/>
              </a:spcBef>
              <a:spcAft>
                <a:spcPts val="0"/>
              </a:spcAft>
              <a:buClr>
                <a:schemeClr val="bg2"/>
              </a:buClr>
              <a:buSzPts val="2600"/>
              <a:buFont typeface="Arial" panose="020B0604020202020204" pitchFamily="34" charset="0"/>
              <a:buChar char="•"/>
            </a:pPr>
            <a:r>
              <a:rPr lang="en-US" sz="2000" dirty="0">
                <a:latin typeface="Comic Sans MS"/>
                <a:ea typeface="Comic Sans MS"/>
                <a:cs typeface="Comic Sans MS"/>
                <a:sym typeface="Comic Sans MS"/>
              </a:rPr>
              <a:t>User Retention</a:t>
            </a:r>
            <a:endParaRPr sz="2000" dirty="0">
              <a:latin typeface="Comic Sans MS"/>
              <a:ea typeface="Comic Sans MS"/>
              <a:cs typeface="Comic Sans MS"/>
              <a:sym typeface="Comic Sans MS"/>
            </a:endParaRPr>
          </a:p>
          <a:p>
            <a:pPr marL="793750" lvl="1" indent="-342900" algn="l" rtl="0">
              <a:lnSpc>
                <a:spcPct val="120000"/>
              </a:lnSpc>
              <a:spcBef>
                <a:spcPts val="500"/>
              </a:spcBef>
              <a:spcAft>
                <a:spcPts val="0"/>
              </a:spcAft>
              <a:buClr>
                <a:schemeClr val="bg2"/>
              </a:buClr>
              <a:buSzPts val="2600"/>
              <a:buFont typeface="Arial" panose="020B0604020202020204" pitchFamily="34" charset="0"/>
              <a:buChar char="•"/>
            </a:pPr>
            <a:r>
              <a:rPr lang="en-US" sz="2000" dirty="0">
                <a:latin typeface="Comic Sans MS"/>
                <a:ea typeface="Comic Sans MS"/>
                <a:cs typeface="Comic Sans MS"/>
                <a:sym typeface="Comic Sans MS"/>
              </a:rPr>
              <a:t>User acquisition</a:t>
            </a:r>
            <a:endParaRPr sz="2000" dirty="0">
              <a:latin typeface="Comic Sans MS"/>
              <a:ea typeface="Comic Sans MS"/>
              <a:cs typeface="Comic Sans MS"/>
              <a:sym typeface="Comic Sans MS"/>
            </a:endParaRPr>
          </a:p>
          <a:p>
            <a:pPr marL="457200" lvl="1" indent="0" algn="l" rtl="0">
              <a:lnSpc>
                <a:spcPct val="120000"/>
              </a:lnSpc>
              <a:spcBef>
                <a:spcPts val="500"/>
              </a:spcBef>
              <a:spcAft>
                <a:spcPts val="0"/>
              </a:spcAft>
              <a:buClr>
                <a:schemeClr val="lt1"/>
              </a:buClr>
              <a:buSzPts val="2500"/>
              <a:buNone/>
            </a:pPr>
            <a:endParaRPr sz="2000" dirty="0">
              <a:latin typeface="Comic Sans MS"/>
              <a:ea typeface="Comic Sans MS"/>
              <a:cs typeface="Comic Sans MS"/>
              <a:sym typeface="Comic Sans MS"/>
            </a:endParaRPr>
          </a:p>
          <a:p>
            <a:pPr marL="457200" lvl="1" indent="0" algn="l" rtl="0">
              <a:lnSpc>
                <a:spcPct val="120000"/>
              </a:lnSpc>
              <a:spcBef>
                <a:spcPts val="500"/>
              </a:spcBef>
              <a:spcAft>
                <a:spcPts val="0"/>
              </a:spcAft>
              <a:buClr>
                <a:schemeClr val="lt1"/>
              </a:buClr>
              <a:buSzPts val="2500"/>
              <a:buNone/>
            </a:pPr>
            <a:r>
              <a:rPr lang="en-US" sz="2000" dirty="0">
                <a:latin typeface="Comic Sans MS"/>
                <a:ea typeface="Comic Sans MS"/>
                <a:cs typeface="Comic Sans MS"/>
                <a:sym typeface="Comic Sans MS"/>
              </a:rPr>
              <a:t>Tools Used: MySQL Workbench, MS-Office, </a:t>
            </a:r>
            <a:r>
              <a:rPr lang="en-US" sz="2000" dirty="0" err="1">
                <a:latin typeface="Comic Sans MS"/>
                <a:ea typeface="Comic Sans MS"/>
                <a:cs typeface="Comic Sans MS"/>
                <a:sym typeface="Comic Sans MS"/>
              </a:rPr>
              <a:t>IG_Clone</a:t>
            </a:r>
            <a:r>
              <a:rPr lang="en-US" sz="2000" dirty="0">
                <a:latin typeface="Comic Sans MS"/>
                <a:ea typeface="Comic Sans MS"/>
                <a:cs typeface="Comic Sans MS"/>
                <a:sym typeface="Comic Sans MS"/>
              </a:rPr>
              <a:t> DB</a:t>
            </a:r>
            <a:endParaRPr sz="2000" dirty="0">
              <a:latin typeface="Comic Sans MS"/>
              <a:ea typeface="Comic Sans MS"/>
              <a:cs typeface="Comic Sans MS"/>
              <a:sym typeface="Comic Sans MS"/>
            </a:endParaRPr>
          </a:p>
          <a:p>
            <a:pPr marL="457200" lvl="1" indent="0" algn="l" rtl="0">
              <a:lnSpc>
                <a:spcPct val="120000"/>
              </a:lnSpc>
              <a:spcBef>
                <a:spcPts val="500"/>
              </a:spcBef>
              <a:spcAft>
                <a:spcPts val="1600"/>
              </a:spcAft>
              <a:buClr>
                <a:schemeClr val="lt1"/>
              </a:buClr>
              <a:buSzPts val="2500"/>
              <a:buNone/>
            </a:pPr>
            <a:endParaRPr sz="2000" dirty="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2"/>
          <p:cNvSpPr txBox="1">
            <a:spLocks noGrp="1"/>
          </p:cNvSpPr>
          <p:nvPr>
            <p:ph type="title"/>
          </p:nvPr>
        </p:nvSpPr>
        <p:spPr>
          <a:xfrm>
            <a:off x="789225" y="546675"/>
            <a:ext cx="10987200" cy="810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600"/>
              <a:buFont typeface="Twentieth Century"/>
              <a:buNone/>
            </a:pPr>
            <a:r>
              <a:rPr lang="en-US" u="sng" dirty="0">
                <a:latin typeface="Comic Sans MS"/>
                <a:ea typeface="Comic Sans MS"/>
                <a:cs typeface="Comic Sans MS"/>
                <a:sym typeface="Comic Sans MS"/>
              </a:rPr>
              <a:t>DATA CLEANING</a:t>
            </a:r>
            <a:endParaRPr u="sng" dirty="0">
              <a:latin typeface="Comic Sans MS"/>
              <a:ea typeface="Comic Sans MS"/>
              <a:cs typeface="Comic Sans MS"/>
              <a:sym typeface="Comic Sans MS"/>
            </a:endParaRPr>
          </a:p>
        </p:txBody>
      </p:sp>
      <p:sp>
        <p:nvSpPr>
          <p:cNvPr id="142" name="Google Shape;142;p22"/>
          <p:cNvSpPr txBox="1">
            <a:spLocks noGrp="1"/>
          </p:cNvSpPr>
          <p:nvPr>
            <p:ph type="body" idx="1"/>
          </p:nvPr>
        </p:nvSpPr>
        <p:spPr>
          <a:xfrm>
            <a:off x="415600" y="1639833"/>
            <a:ext cx="11360700" cy="4452000"/>
          </a:xfrm>
          <a:prstGeom prst="rect">
            <a:avLst/>
          </a:prstGeom>
          <a:noFill/>
          <a:ln>
            <a:noFill/>
          </a:ln>
        </p:spPr>
        <p:txBody>
          <a:bodyPr spcFirstLastPara="1" wrap="square" lIns="91425" tIns="45700" rIns="91425" bIns="45700" anchor="t" anchorCtr="0">
            <a:normAutofit/>
          </a:bodyPr>
          <a:lstStyle/>
          <a:p>
            <a:pPr marL="342900" lvl="0" indent="-342900" algn="l" rtl="0">
              <a:lnSpc>
                <a:spcPct val="120000"/>
              </a:lnSpc>
              <a:spcBef>
                <a:spcPts val="0"/>
              </a:spcBef>
              <a:spcAft>
                <a:spcPts val="0"/>
              </a:spcAft>
              <a:buClr>
                <a:schemeClr val="bg2"/>
              </a:buClr>
              <a:buSzPts val="2500"/>
              <a:buFont typeface="Wingdings" panose="05000000000000000000" pitchFamily="2" charset="2"/>
              <a:buChar char="Ø"/>
            </a:pPr>
            <a:r>
              <a:rPr lang="en-US" sz="2300" b="1" dirty="0">
                <a:latin typeface="Comic Sans MS"/>
                <a:ea typeface="Comic Sans MS"/>
                <a:cs typeface="Comic Sans MS"/>
                <a:sym typeface="Comic Sans MS"/>
              </a:rPr>
              <a:t>Finding Null </a:t>
            </a:r>
            <a:r>
              <a:rPr lang="en-US" sz="2300" dirty="0">
                <a:latin typeface="Comic Sans MS"/>
                <a:ea typeface="Comic Sans MS"/>
                <a:cs typeface="Comic Sans MS"/>
                <a:sym typeface="Comic Sans MS"/>
              </a:rPr>
              <a:t>:</a:t>
            </a:r>
            <a:r>
              <a:rPr lang="en-US" sz="2700" dirty="0">
                <a:latin typeface="Comic Sans MS"/>
                <a:ea typeface="Comic Sans MS"/>
                <a:cs typeface="Comic Sans MS"/>
                <a:sym typeface="Comic Sans MS"/>
              </a:rPr>
              <a:t> </a:t>
            </a:r>
            <a:r>
              <a:rPr lang="en-US" sz="1900" dirty="0">
                <a:latin typeface="Comic Sans MS"/>
                <a:ea typeface="Comic Sans MS"/>
                <a:cs typeface="Comic Sans MS"/>
                <a:sym typeface="Comic Sans MS"/>
              </a:rPr>
              <a:t>Nulls in relational fields is checked using “WHERE”</a:t>
            </a:r>
            <a:endParaRPr sz="1900" dirty="0">
              <a:latin typeface="Comic Sans MS"/>
              <a:ea typeface="Comic Sans MS"/>
              <a:cs typeface="Comic Sans MS"/>
              <a:sym typeface="Comic Sans MS"/>
            </a:endParaRPr>
          </a:p>
          <a:p>
            <a:pPr marL="342900" lvl="0" indent="-342900" algn="l" rtl="0">
              <a:lnSpc>
                <a:spcPct val="120000"/>
              </a:lnSpc>
              <a:spcBef>
                <a:spcPts val="1000"/>
              </a:spcBef>
              <a:spcAft>
                <a:spcPts val="0"/>
              </a:spcAft>
              <a:buClr>
                <a:schemeClr val="bg2"/>
              </a:buClr>
              <a:buSzPts val="2500"/>
              <a:buFont typeface="Wingdings" panose="05000000000000000000" pitchFamily="2" charset="2"/>
              <a:buChar char="Ø"/>
            </a:pPr>
            <a:r>
              <a:rPr lang="en-US" sz="2300" b="1" dirty="0">
                <a:latin typeface="Comic Sans MS"/>
                <a:ea typeface="Comic Sans MS"/>
                <a:cs typeface="Comic Sans MS"/>
                <a:sym typeface="Comic Sans MS"/>
              </a:rPr>
              <a:t>Finding Duplicate</a:t>
            </a:r>
            <a:r>
              <a:rPr lang="en-US" sz="2300" dirty="0">
                <a:latin typeface="Comic Sans MS"/>
                <a:ea typeface="Comic Sans MS"/>
                <a:cs typeface="Comic Sans MS"/>
                <a:sym typeface="Comic Sans MS"/>
              </a:rPr>
              <a:t>: </a:t>
            </a:r>
            <a:r>
              <a:rPr lang="en-US" sz="1900" dirty="0">
                <a:latin typeface="Comic Sans MS"/>
                <a:ea typeface="Comic Sans MS"/>
                <a:cs typeface="Comic Sans MS"/>
                <a:sym typeface="Comic Sans MS"/>
              </a:rPr>
              <a:t>Used GROUP BY + HAVING COUNT(*) &gt; 1 </a:t>
            </a:r>
            <a:endParaRPr sz="1900" dirty="0">
              <a:latin typeface="Comic Sans MS"/>
              <a:ea typeface="Comic Sans MS"/>
              <a:cs typeface="Comic Sans MS"/>
              <a:sym typeface="Comic Sans MS"/>
            </a:endParaRPr>
          </a:p>
          <a:p>
            <a:pPr marL="342900" lvl="0" indent="-342900" algn="l" rtl="0">
              <a:lnSpc>
                <a:spcPct val="120000"/>
              </a:lnSpc>
              <a:spcBef>
                <a:spcPts val="1000"/>
              </a:spcBef>
              <a:spcAft>
                <a:spcPts val="0"/>
              </a:spcAft>
              <a:buClr>
                <a:schemeClr val="bg2"/>
              </a:buClr>
              <a:buSzPts val="2500"/>
              <a:buFont typeface="Wingdings" panose="05000000000000000000" pitchFamily="2" charset="2"/>
              <a:buChar char="Ø"/>
            </a:pPr>
            <a:r>
              <a:rPr lang="en-US" sz="2300" b="1" dirty="0">
                <a:latin typeface="Comic Sans MS"/>
                <a:ea typeface="Comic Sans MS"/>
                <a:cs typeface="Comic Sans MS"/>
                <a:sym typeface="Comic Sans MS"/>
              </a:rPr>
              <a:t>Trimmed Whitespaces: </a:t>
            </a:r>
            <a:r>
              <a:rPr lang="en-US" sz="1900" dirty="0">
                <a:latin typeface="Comic Sans MS"/>
                <a:ea typeface="Comic Sans MS"/>
                <a:cs typeface="Comic Sans MS"/>
                <a:sym typeface="Comic Sans MS"/>
              </a:rPr>
              <a:t>Used TRIM() </a:t>
            </a:r>
            <a:endParaRPr sz="2700" dirty="0">
              <a:latin typeface="Comic Sans MS"/>
              <a:ea typeface="Comic Sans MS"/>
              <a:cs typeface="Comic Sans MS"/>
              <a:sym typeface="Comic Sans MS"/>
            </a:endParaRPr>
          </a:p>
          <a:p>
            <a:pPr marL="342900" lvl="0" indent="-342900" algn="l" rtl="0">
              <a:lnSpc>
                <a:spcPct val="120000"/>
              </a:lnSpc>
              <a:spcBef>
                <a:spcPts val="1000"/>
              </a:spcBef>
              <a:spcAft>
                <a:spcPts val="0"/>
              </a:spcAft>
              <a:buClr>
                <a:schemeClr val="bg2"/>
              </a:buClr>
              <a:buSzPts val="2500"/>
              <a:buFont typeface="Wingdings" panose="05000000000000000000" pitchFamily="2" charset="2"/>
              <a:buChar char="Ø"/>
            </a:pPr>
            <a:r>
              <a:rPr lang="en-US" sz="2300" b="1" dirty="0">
                <a:latin typeface="Comic Sans MS"/>
                <a:ea typeface="Comic Sans MS"/>
                <a:cs typeface="Comic Sans MS"/>
                <a:sym typeface="Comic Sans MS"/>
              </a:rPr>
              <a:t>Standardizing text format:</a:t>
            </a:r>
            <a:r>
              <a:rPr lang="en-US" sz="2300" dirty="0">
                <a:latin typeface="Comic Sans MS"/>
                <a:ea typeface="Comic Sans MS"/>
                <a:cs typeface="Comic Sans MS"/>
                <a:sym typeface="Comic Sans MS"/>
              </a:rPr>
              <a:t> </a:t>
            </a:r>
            <a:r>
              <a:rPr lang="en-US" sz="1900" dirty="0">
                <a:latin typeface="Comic Sans MS"/>
                <a:ea typeface="Comic Sans MS"/>
                <a:cs typeface="Comic Sans MS"/>
                <a:sym typeface="Comic Sans MS"/>
              </a:rPr>
              <a:t>Used LOWER() </a:t>
            </a:r>
            <a:endParaRPr sz="1900" b="1" dirty="0">
              <a:latin typeface="Comic Sans MS"/>
              <a:ea typeface="Comic Sans MS"/>
              <a:cs typeface="Comic Sans MS"/>
              <a:sym typeface="Comic Sans MS"/>
            </a:endParaRPr>
          </a:p>
          <a:p>
            <a:pPr marL="342900" lvl="0" indent="-342900" algn="l" rtl="0">
              <a:lnSpc>
                <a:spcPct val="120000"/>
              </a:lnSpc>
              <a:spcBef>
                <a:spcPts val="1000"/>
              </a:spcBef>
              <a:spcAft>
                <a:spcPts val="0"/>
              </a:spcAft>
              <a:buClr>
                <a:schemeClr val="bg2"/>
              </a:buClr>
              <a:buSzPts val="2500"/>
              <a:buFont typeface="Wingdings" panose="05000000000000000000" pitchFamily="2" charset="2"/>
              <a:buChar char="Ø"/>
            </a:pPr>
            <a:r>
              <a:rPr lang="en-US" sz="2300" b="1" dirty="0">
                <a:latin typeface="Comic Sans MS"/>
                <a:ea typeface="Comic Sans MS"/>
                <a:cs typeface="Comic Sans MS"/>
                <a:sym typeface="Comic Sans MS"/>
              </a:rPr>
              <a:t>Verified Foreign Key Consistency : </a:t>
            </a:r>
            <a:r>
              <a:rPr lang="en-US" sz="1900" dirty="0">
                <a:latin typeface="Comic Sans MS"/>
                <a:ea typeface="Comic Sans MS"/>
                <a:cs typeface="Comic Sans MS"/>
                <a:sym typeface="Comic Sans MS"/>
              </a:rPr>
              <a:t>Used WHERE and NOT IN</a:t>
            </a:r>
            <a:endParaRPr sz="2700" dirty="0">
              <a:latin typeface="Comic Sans MS"/>
              <a:ea typeface="Comic Sans MS"/>
              <a:cs typeface="Comic Sans MS"/>
              <a:sym typeface="Comic Sans MS"/>
            </a:endParaRPr>
          </a:p>
          <a:p>
            <a:pPr marL="342900" lvl="0" indent="-342900" algn="l" rtl="0">
              <a:lnSpc>
                <a:spcPct val="120000"/>
              </a:lnSpc>
              <a:spcBef>
                <a:spcPts val="1000"/>
              </a:spcBef>
              <a:spcAft>
                <a:spcPts val="0"/>
              </a:spcAft>
              <a:buClr>
                <a:schemeClr val="bg2"/>
              </a:buClr>
              <a:buSzPts val="2500"/>
              <a:buFont typeface="Wingdings" panose="05000000000000000000" pitchFamily="2" charset="2"/>
              <a:buChar char="Ø"/>
            </a:pPr>
            <a:r>
              <a:rPr lang="en-US" sz="2300" b="1" dirty="0">
                <a:latin typeface="Comic Sans MS"/>
                <a:ea typeface="Comic Sans MS"/>
                <a:cs typeface="Comic Sans MS"/>
                <a:sym typeface="Comic Sans MS"/>
              </a:rPr>
              <a:t>Updated Column name for Consistency:  </a:t>
            </a:r>
            <a:r>
              <a:rPr lang="en-US" sz="1900" dirty="0">
                <a:latin typeface="Comic Sans MS"/>
                <a:ea typeface="Comic Sans MS"/>
                <a:cs typeface="Comic Sans MS"/>
                <a:sym typeface="Comic Sans MS"/>
              </a:rPr>
              <a:t>Used ALTER TABLE and CHANGE COLUMN</a:t>
            </a:r>
            <a:endParaRPr sz="1900" dirty="0">
              <a:latin typeface="Comic Sans MS"/>
              <a:ea typeface="Comic Sans MS"/>
              <a:cs typeface="Comic Sans MS"/>
              <a:sym typeface="Comic Sans MS"/>
            </a:endParaRPr>
          </a:p>
          <a:p>
            <a:pPr marL="228600" lvl="0" indent="-38100" algn="l" rtl="0">
              <a:lnSpc>
                <a:spcPct val="120000"/>
              </a:lnSpc>
              <a:spcBef>
                <a:spcPts val="1000"/>
              </a:spcBef>
              <a:spcAft>
                <a:spcPts val="1600"/>
              </a:spcAft>
              <a:buClr>
                <a:schemeClr val="lt1"/>
              </a:buClr>
              <a:buSzPts val="3000"/>
              <a:buNone/>
            </a:pPr>
            <a:endParaRPr sz="2700" dirty="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1822</Words>
  <Application>Microsoft Office PowerPoint</Application>
  <PresentationFormat>Widescreen</PresentationFormat>
  <Paragraphs>260</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Wingdings</vt:lpstr>
      <vt:lpstr>Twentieth Century</vt:lpstr>
      <vt:lpstr>Comic Sans MS</vt:lpstr>
      <vt:lpstr>Arial</vt:lpstr>
      <vt:lpstr>Noto Sans Symbols</vt:lpstr>
      <vt:lpstr>Roboto</vt:lpstr>
      <vt:lpstr>Geometric</vt:lpstr>
      <vt:lpstr>SOCIAL MEDIA ANALYSIS</vt:lpstr>
      <vt:lpstr>INTRODUCTION TO INSTAGRAM </vt:lpstr>
      <vt:lpstr>PowerPoint Presentation</vt:lpstr>
      <vt:lpstr>AGENDA</vt:lpstr>
      <vt:lpstr>PROBLEM STATEMENT</vt:lpstr>
      <vt:lpstr>DATA DESCRIPTION</vt:lpstr>
      <vt:lpstr>DATABASE SCHEMA</vt:lpstr>
      <vt:lpstr>INSTAGRAM PROJECT OVERVIEW</vt:lpstr>
      <vt:lpstr>DATA CLEANING</vt:lpstr>
      <vt:lpstr>METRICS DEFINED</vt:lpstr>
      <vt:lpstr>DATA OVERVIEW</vt:lpstr>
      <vt:lpstr>PowerPoint Presentation</vt:lpstr>
      <vt:lpstr>USER PHOTO’S POST ENGAGEMENT</vt:lpstr>
      <vt:lpstr>USER LIKES ENGAGEMENT</vt:lpstr>
      <vt:lpstr>TOP TAGS WISE USER ENGAGEMENT</vt:lpstr>
      <vt:lpstr>USER SEGMENTATION</vt:lpstr>
      <vt:lpstr>USER POSTS ENGAGEMENT STRATEGIES</vt:lpstr>
      <vt:lpstr>USER LIKES ENGAGEMENT STRATEGIES</vt:lpstr>
      <vt:lpstr>USER COMMENTS ENGAGEMENT STRATEGIES</vt:lpstr>
      <vt:lpstr>TAGS WISE USER ENGAGEMENT STRATEGIES</vt:lpstr>
      <vt:lpstr>USER SEGMENT WISE ENGAGEMENT STRATEGIES</vt:lpstr>
      <vt:lpstr>STRATEGIC RECOMMENDATIONS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Meganathan Ramalingam</cp:lastModifiedBy>
  <cp:revision>5</cp:revision>
  <dcterms:modified xsi:type="dcterms:W3CDTF">2025-06-24T01:04:14Z</dcterms:modified>
</cp:coreProperties>
</file>