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style2.xml" ContentType="application/vnd.ms-office.chartstyle+xml"/>
  <Override PartName="/ppt/charts/colors2.xml" ContentType="application/vnd.ms-office.chartcolorstyle+xml"/>
  <Override PartName="/ppt/charts/chart9.xml" ContentType="application/vnd.openxmlformats-officedocument.drawingml.chart+xml"/>
  <Override PartName="/ppt/charts/chart10.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4" r:id="rId9"/>
    <p:sldId id="263" r:id="rId10"/>
    <p:sldId id="266" r:id="rId11"/>
    <p:sldId id="265" r:id="rId12"/>
    <p:sldId id="267" r:id="rId13"/>
    <p:sldId id="268" r:id="rId14"/>
    <p:sldId id="269" r:id="rId15"/>
    <p:sldId id="270" r:id="rId16"/>
    <p:sldId id="272" r:id="rId17"/>
    <p:sldId id="271"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8888"/>
    <a:srgbClr val="333333"/>
    <a:srgbClr val="4C5F78"/>
    <a:srgbClr val="969696"/>
    <a:srgbClr val="637B9B"/>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E:\NETWON%20SCHOOL\EXCEL\project\Meganathan_Zomato_Expansion%20Project.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E:\NETWON%20SCHOOL\EXCEL\project\Meganathan_Zomato_Expansion%20Project.xlsx" TargetMode="External"/><Relationship Id="rId2" Type="http://schemas.microsoft.com/office/2011/relationships/chartColorStyle" Target="colors3.xml"/><Relationship Id="rId1" Type="http://schemas.microsoft.com/office/2011/relationships/chartStyle" Target="style3.xml"/></Relationships>
</file>

<file path=ppt/charts/_rels/chart2.xml.rels><?xml version="1.0" encoding="UTF-8" standalone="yes"?>
<Relationships xmlns="http://schemas.openxmlformats.org/package/2006/relationships"><Relationship Id="rId3" Type="http://schemas.openxmlformats.org/officeDocument/2006/relationships/oleObject" Target="file:///E:\NETWON%20SCHOOL\EXCEL\project\Meganathan_Zomato_Expansion%20Project.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1" Type="http://schemas.openxmlformats.org/officeDocument/2006/relationships/oleObject" Target="file:///E:\NETWON%20SCHOOL\EXCEL\project\Meganathan_Zomato_Expansion%20Projec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NETWON%20SCHOOL\EXCEL\project\Meganathan_Zomato_Expansion%20Project.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NETWON%20SCHOOL\EXCEL\project\Meganathan_Zomato_Expansion%20Project.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E:\NETWON%20SCHOOL\EXCEL\project\Meganathan_Zomato_Expansion%20Project.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E:\NETWON%20SCHOOL\EXCEL\project\Meganathan_Zomato_Expansion%20Project.xlsx" TargetMode="External"/></Relationships>
</file>

<file path=ppt/charts/_rels/chart8.xml.rels><?xml version="1.0" encoding="UTF-8" standalone="yes"?>
<Relationships xmlns="http://schemas.openxmlformats.org/package/2006/relationships"><Relationship Id="rId3" Type="http://schemas.openxmlformats.org/officeDocument/2006/relationships/oleObject" Target="file:///E:\NETWON%20SCHOOL\EXCEL\project\Meganathan_Zomato_Expansion%20Project.xlsx" TargetMode="External"/><Relationship Id="rId2" Type="http://schemas.microsoft.com/office/2011/relationships/chartColorStyle" Target="colors2.xml"/><Relationship Id="rId1" Type="http://schemas.microsoft.com/office/2011/relationships/chartStyle" Target="style2.xml"/></Relationships>
</file>

<file path=ppt/charts/_rels/chart9.xml.rels><?xml version="1.0" encoding="UTF-8" standalone="yes"?>
<Relationships xmlns="http://schemas.openxmlformats.org/package/2006/relationships"><Relationship Id="rId1" Type="http://schemas.openxmlformats.org/officeDocument/2006/relationships/oleObject" Target="file:///E:\NETWON%20SCHOOL\EXCEL\project\Meganathan_Zomato_Expansion%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1" i="0" u="none" strike="noStrike" kern="1200" spc="0" baseline="0">
                <a:solidFill>
                  <a:schemeClr val="tx1">
                    <a:lumMod val="65000"/>
                    <a:lumOff val="35000"/>
                  </a:schemeClr>
                </a:solidFill>
                <a:effectLst>
                  <a:outerShdw sx="1000" sy="1000" algn="ctr" rotWithShape="0">
                    <a:srgbClr val="000000">
                      <a:alpha val="6000"/>
                    </a:srgbClr>
                  </a:outerShdw>
                </a:effectLst>
                <a:latin typeface="Calibri" panose="020F0502020204030204" pitchFamily="34" charset="0"/>
                <a:ea typeface="+mn-ea"/>
                <a:cs typeface="+mn-cs"/>
              </a:defRPr>
            </a:pPr>
            <a:r>
              <a:rPr lang="en-US" sz="1400" baseline="0">
                <a:solidFill>
                  <a:sysClr val="windowText" lastClr="000000"/>
                </a:solidFill>
              </a:rPr>
              <a:t>YEAR WISE RESTAURANTS OPENING</a:t>
            </a:r>
          </a:p>
        </c:rich>
      </c:tx>
      <c:layout>
        <c:manualLayout>
          <c:xMode val="edge"/>
          <c:yMode val="edge"/>
          <c:x val="0.27433441496462196"/>
          <c:y val="3.2249821464600155E-2"/>
        </c:manualLayout>
      </c:layout>
      <c:overlay val="0"/>
      <c:spPr>
        <a:noFill/>
        <a:ln>
          <a:noFill/>
        </a:ln>
        <a:effectLst/>
      </c:spPr>
    </c:title>
    <c:autoTitleDeleted val="0"/>
    <c:plotArea>
      <c:layout/>
      <c:lineChart>
        <c:grouping val="standard"/>
        <c:varyColors val="0"/>
        <c:ser>
          <c:idx val="0"/>
          <c:order val="0"/>
          <c:tx>
            <c:strRef>
              <c:f>Pivots!$B$99</c:f>
              <c:strCache>
                <c:ptCount val="1"/>
                <c:pt idx="0">
                  <c:v>Restaurant #</c:v>
                </c:pt>
              </c:strCache>
            </c:strRef>
          </c:tx>
          <c:spPr>
            <a:ln w="35560" cap="rnd">
              <a:solidFill>
                <a:srgbClr val="F25C67"/>
              </a:solidFill>
              <a:round/>
            </a:ln>
            <a:effectLst/>
          </c:spPr>
          <c:marker>
            <c:symbol val="circle"/>
            <c:size val="7"/>
            <c:spPr>
              <a:solidFill>
                <a:srgbClr val="F25C67"/>
              </a:solidFill>
              <a:ln w="6350">
                <a:solidFill>
                  <a:schemeClr val="bg1">
                    <a:alpha val="92000"/>
                  </a:schemeClr>
                </a:solidFill>
              </a:ln>
              <a:effectLst/>
            </c:spPr>
          </c:marker>
          <c:dLbls>
            <c:spPr>
              <a:noFill/>
              <a:ln>
                <a:noFill/>
              </a:ln>
              <a:effectLst/>
            </c:spPr>
            <c:txPr>
              <a:bodyPr rot="0" spcFirstLastPara="1" vertOverflow="ellipsis" vert="horz" wrap="square" bIns="144000" anchor="ctr" anchorCtr="1"/>
              <a:lstStyle/>
              <a:p>
                <a:pPr>
                  <a:defRPr sz="1100" b="1" i="0" u="none" strike="noStrike" kern="1200" baseline="0">
                    <a:solidFill>
                      <a:schemeClr val="tx1">
                        <a:lumMod val="75000"/>
                        <a:lumOff val="25000"/>
                      </a:schemeClr>
                    </a:solidFill>
                    <a:effectLst>
                      <a:outerShdw sx="1000" sy="1000" algn="ctr" rotWithShape="0">
                        <a:srgbClr val="000000">
                          <a:alpha val="6000"/>
                        </a:srgbClr>
                      </a:outerShdw>
                    </a:effectLst>
                    <a:latin typeface="Calibri" panose="020F0502020204030204" pitchFamily="34"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numRef>
              <c:f>Pivots!$A$100:$A$108</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Pivots!$B$100:$B$108</c:f>
              <c:numCache>
                <c:formatCode>General</c:formatCode>
                <c:ptCount val="9"/>
                <c:pt idx="0">
                  <c:v>1080</c:v>
                </c:pt>
                <c:pt idx="1">
                  <c:v>1098</c:v>
                </c:pt>
                <c:pt idx="2">
                  <c:v>1022</c:v>
                </c:pt>
                <c:pt idx="3">
                  <c:v>1061</c:v>
                </c:pt>
                <c:pt idx="4">
                  <c:v>1051</c:v>
                </c:pt>
                <c:pt idx="5">
                  <c:v>1024</c:v>
                </c:pt>
                <c:pt idx="6">
                  <c:v>1027</c:v>
                </c:pt>
                <c:pt idx="7">
                  <c:v>1086</c:v>
                </c:pt>
                <c:pt idx="8">
                  <c:v>1102</c:v>
                </c:pt>
              </c:numCache>
            </c:numRef>
          </c:val>
          <c:smooth val="0"/>
          <c:extLst>
            <c:ext xmlns:c16="http://schemas.microsoft.com/office/drawing/2014/chart" uri="{C3380CC4-5D6E-409C-BE32-E72D297353CC}">
              <c16:uniqueId val="{00000000-082B-4B8B-97CD-39F548107E21}"/>
            </c:ext>
          </c:extLst>
        </c:ser>
        <c:dLbls>
          <c:dLblPos val="t"/>
          <c:showLegendKey val="0"/>
          <c:showVal val="1"/>
          <c:showCatName val="0"/>
          <c:showSerName val="0"/>
          <c:showPercent val="0"/>
          <c:showBubbleSize val="0"/>
        </c:dLbls>
        <c:marker val="1"/>
        <c:smooth val="0"/>
        <c:axId val="1741078799"/>
        <c:axId val="1741075439"/>
      </c:lineChart>
      <c:catAx>
        <c:axId val="1741078799"/>
        <c:scaling>
          <c:orientation val="minMax"/>
        </c:scaling>
        <c:delete val="0"/>
        <c:axPos val="b"/>
        <c:title>
          <c:tx>
            <c:rich>
              <a:bodyPr rot="0" spcFirstLastPara="1" vertOverflow="ellipsis" vert="horz" wrap="square" anchor="ctr" anchorCtr="1"/>
              <a:lstStyle/>
              <a:p>
                <a:pPr>
                  <a:defRPr sz="1300" b="1" i="0" u="none" strike="noStrike" kern="1200" baseline="0">
                    <a:solidFill>
                      <a:sysClr val="windowText" lastClr="000000"/>
                    </a:solidFill>
                    <a:effectLst>
                      <a:outerShdw sx="1000" sy="1000" algn="ctr" rotWithShape="0">
                        <a:srgbClr val="000000">
                          <a:alpha val="6000"/>
                        </a:srgbClr>
                      </a:outerShdw>
                    </a:effectLst>
                    <a:latin typeface="Calibri" panose="020F0502020204030204" pitchFamily="34" charset="0"/>
                    <a:ea typeface="+mn-ea"/>
                    <a:cs typeface="+mn-cs"/>
                  </a:defRPr>
                </a:pPr>
                <a:r>
                  <a:rPr lang="en-IN" sz="1300" baseline="0">
                    <a:solidFill>
                      <a:sysClr val="windowText" lastClr="000000"/>
                    </a:solidFill>
                  </a:rPr>
                  <a:t>YEAR</a:t>
                </a:r>
              </a:p>
            </c:rich>
          </c:tx>
          <c:layout>
            <c:manualLayout>
              <c:xMode val="edge"/>
              <c:yMode val="edge"/>
              <c:x val="0.47472395950506185"/>
              <c:y val="0.8703720930232558"/>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ysClr val="windowText" lastClr="000000"/>
                </a:solidFill>
                <a:effectLst>
                  <a:outerShdw sx="1000" sy="1000" algn="ctr" rotWithShape="0">
                    <a:srgbClr val="000000">
                      <a:alpha val="6000"/>
                    </a:srgbClr>
                  </a:outerShdw>
                </a:effectLst>
                <a:latin typeface="Calibri" panose="020F0502020204030204" pitchFamily="34" charset="0"/>
                <a:ea typeface="+mn-ea"/>
                <a:cs typeface="+mn-cs"/>
              </a:defRPr>
            </a:pPr>
            <a:endParaRPr lang="en-US"/>
          </a:p>
        </c:txPr>
        <c:crossAx val="1741075439"/>
        <c:crosses val="autoZero"/>
        <c:auto val="1"/>
        <c:lblAlgn val="ctr"/>
        <c:lblOffset val="100"/>
        <c:noMultiLvlLbl val="0"/>
      </c:catAx>
      <c:valAx>
        <c:axId val="1741075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50" b="1" i="0" u="none" strike="noStrike" kern="1200" baseline="0">
                    <a:solidFill>
                      <a:schemeClr val="tx1">
                        <a:lumMod val="65000"/>
                        <a:lumOff val="35000"/>
                      </a:schemeClr>
                    </a:solidFill>
                    <a:effectLst>
                      <a:outerShdw sx="1000" sy="1000" algn="ctr" rotWithShape="0">
                        <a:srgbClr val="000000">
                          <a:alpha val="6000"/>
                        </a:srgbClr>
                      </a:outerShdw>
                    </a:effectLst>
                    <a:latin typeface="Calibri" panose="020F0502020204030204" pitchFamily="34" charset="0"/>
                    <a:ea typeface="+mn-ea"/>
                    <a:cs typeface="+mn-cs"/>
                  </a:defRPr>
                </a:pPr>
                <a:r>
                  <a:rPr lang="en-IN" sz="1150" baseline="0">
                    <a:solidFill>
                      <a:sysClr val="windowText" lastClr="000000"/>
                    </a:solidFill>
                  </a:rPr>
                  <a:t>RESTAURANTS#</a:t>
                </a:r>
              </a:p>
            </c:rich>
          </c:tx>
          <c:layout>
            <c:manualLayout>
              <c:xMode val="edge"/>
              <c:yMode val="edge"/>
              <c:x val="1.5612045927781718E-2"/>
              <c:y val="0.3959356664873479"/>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ysClr val="windowText" lastClr="000000"/>
                </a:solidFill>
                <a:effectLst>
                  <a:outerShdw sx="1000" sy="1000" algn="ctr" rotWithShape="0">
                    <a:srgbClr val="000000">
                      <a:alpha val="6000"/>
                    </a:srgbClr>
                  </a:outerShdw>
                </a:effectLst>
                <a:latin typeface="Calibri" panose="020F0502020204030204" pitchFamily="34" charset="0"/>
                <a:ea typeface="+mn-ea"/>
                <a:cs typeface="+mn-cs"/>
              </a:defRPr>
            </a:pPr>
            <a:endParaRPr lang="en-US"/>
          </a:p>
        </c:txPr>
        <c:crossAx val="1741078799"/>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solidFill>
      <a:round/>
    </a:ln>
    <a:effectLst>
      <a:glow rad="50800">
        <a:schemeClr val="tx1"/>
      </a:glow>
    </a:effectLst>
  </c:spPr>
  <c:txPr>
    <a:bodyPr anchor="t" anchorCtr="0"/>
    <a:lstStyle/>
    <a:p>
      <a:pPr>
        <a:defRPr sz="1100" b="1" i="0" baseline="0">
          <a:effectLst>
            <a:outerShdw sx="1000" sy="1000" algn="ctr" rotWithShape="0">
              <a:srgbClr val="000000">
                <a:alpha val="6000"/>
              </a:srgbClr>
            </a:outerShdw>
          </a:effectLst>
          <a:latin typeface="Calibri" panose="020F0502020204030204" pitchFamily="34" charset="0"/>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[Meganathan_Zomato_Expansion Project.xlsx]Pivots!Top 10 Cusines	Top 10 Cusines	</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700" b="1" i="0" baseline="0">
                <a:solidFill>
                  <a:sysClr val="windowText" lastClr="000000"/>
                </a:solidFill>
              </a:rPr>
              <a:t>TOP 10 CUSINES</a:t>
            </a:r>
          </a:p>
        </c:rich>
      </c:tx>
      <c:layout>
        <c:manualLayout>
          <c:xMode val="edge"/>
          <c:yMode val="edge"/>
          <c:x val="0.35830555555555554"/>
          <c:y val="3.703703703703703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F25C67"/>
          </a:solidFill>
          <a:ln>
            <a:noFill/>
          </a:ln>
          <a:effectLs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rgbClr val="F25C67"/>
          </a:solidFill>
          <a:ln>
            <a:noFill/>
          </a:ln>
          <a:effectLs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rgbClr val="F25C67"/>
          </a:solidFill>
          <a:ln>
            <a:noFill/>
          </a:ln>
          <a:effectLst/>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25C67"/>
          </a:solidFill>
          <a:ln>
            <a:noFill/>
          </a:ln>
          <a:effectLst/>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25C67"/>
          </a:solidFill>
          <a:ln>
            <a:noFill/>
          </a:ln>
          <a:effectLst/>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50845053571525478"/>
          <c:y val="0.1579938801262005"/>
          <c:w val="0.43019706331448088"/>
          <c:h val="0.69718745456451015"/>
        </c:manualLayout>
      </c:layout>
      <c:bar3DChart>
        <c:barDir val="bar"/>
        <c:grouping val="clustered"/>
        <c:varyColors val="0"/>
        <c:ser>
          <c:idx val="0"/>
          <c:order val="0"/>
          <c:tx>
            <c:strRef>
              <c:f>Pivots!$Q$12</c:f>
              <c:strCache>
                <c:ptCount val="1"/>
                <c:pt idx="0">
                  <c:v>Total</c:v>
                </c:pt>
              </c:strCache>
            </c:strRef>
          </c:tx>
          <c:spPr>
            <a:solidFill>
              <a:srgbClr val="F25C67"/>
            </a:solidFill>
            <a:ln>
              <a:noFill/>
            </a:ln>
            <a:effectLst/>
            <a:sp3d/>
          </c:spPr>
          <c:invertIfNegative val="0"/>
          <c:dLbls>
            <c:spPr>
              <a:noFill/>
              <a:ln>
                <a:noFill/>
              </a:ln>
              <a:effectLst/>
            </c:spPr>
            <c:txPr>
              <a:bodyPr rot="0" spcFirstLastPara="1" vertOverflow="ellipsis" vert="horz" wrap="square" lIns="38100" tIns="19050" rIns="38100" bIns="19050" anchor="t" anchorCtr="1">
                <a:spAutoFit/>
              </a:bodyPr>
              <a:lstStyle/>
              <a:p>
                <a:pPr>
                  <a:defRPr sz="900" b="1" i="0" u="none" strike="noStrike" kern="120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Pivots!$P$13:$P$23</c:f>
              <c:strCache>
                <c:ptCount val="10"/>
                <c:pt idx="0">
                  <c:v>American, BBQ, Sandwich</c:v>
                </c:pt>
                <c:pt idx="1">
                  <c:v>American, Burger, Grill</c:v>
                </c:pt>
                <c:pt idx="2">
                  <c:v>American, Caribbean, Seafood</c:v>
                </c:pt>
                <c:pt idx="3">
                  <c:v>American, Coffee and Tea</c:v>
                </c:pt>
                <c:pt idx="4">
                  <c:v>American, Sandwich, Tea</c:v>
                </c:pt>
                <c:pt idx="5">
                  <c:v>BBQ, Breakfast, Southern</c:v>
                </c:pt>
                <c:pt idx="6">
                  <c:v>Burger, Bar Food, Steak</c:v>
                </c:pt>
                <c:pt idx="7">
                  <c:v>Continental, Indian</c:v>
                </c:pt>
                <c:pt idx="8">
                  <c:v>European, Asian, Indian</c:v>
                </c:pt>
                <c:pt idx="9">
                  <c:v>European, Contemporary</c:v>
                </c:pt>
              </c:strCache>
            </c:strRef>
          </c:cat>
          <c:val>
            <c:numRef>
              <c:f>Pivots!$Q$13:$Q$23</c:f>
              <c:numCache>
                <c:formatCode>0.0</c:formatCode>
                <c:ptCount val="10"/>
                <c:pt idx="0">
                  <c:v>4.9000000000000004</c:v>
                </c:pt>
                <c:pt idx="1">
                  <c:v>4.9000000000000004</c:v>
                </c:pt>
                <c:pt idx="2">
                  <c:v>4.9000000000000004</c:v>
                </c:pt>
                <c:pt idx="3">
                  <c:v>4.9000000000000004</c:v>
                </c:pt>
                <c:pt idx="4">
                  <c:v>4.9000000000000004</c:v>
                </c:pt>
                <c:pt idx="5">
                  <c:v>4.9000000000000004</c:v>
                </c:pt>
                <c:pt idx="6">
                  <c:v>4.9000000000000004</c:v>
                </c:pt>
                <c:pt idx="7">
                  <c:v>4.9000000000000004</c:v>
                </c:pt>
                <c:pt idx="8">
                  <c:v>4.9000000000000004</c:v>
                </c:pt>
                <c:pt idx="9">
                  <c:v>4.9000000000000004</c:v>
                </c:pt>
              </c:numCache>
            </c:numRef>
          </c:val>
          <c:extLst>
            <c:ext xmlns:c16="http://schemas.microsoft.com/office/drawing/2014/chart" uri="{C3380CC4-5D6E-409C-BE32-E72D297353CC}">
              <c16:uniqueId val="{00000000-6C03-43A0-BE50-02BD929B11DE}"/>
            </c:ext>
          </c:extLst>
        </c:ser>
        <c:dLbls>
          <c:showLegendKey val="0"/>
          <c:showVal val="1"/>
          <c:showCatName val="0"/>
          <c:showSerName val="0"/>
          <c:showPercent val="0"/>
          <c:showBubbleSize val="0"/>
        </c:dLbls>
        <c:gapWidth val="241"/>
        <c:gapDepth val="489"/>
        <c:shape val="box"/>
        <c:axId val="162106784"/>
        <c:axId val="162104384"/>
        <c:axId val="0"/>
      </c:bar3DChart>
      <c:catAx>
        <c:axId val="162106784"/>
        <c:scaling>
          <c:orientation val="minMax"/>
        </c:scaling>
        <c:delete val="0"/>
        <c:axPos val="l"/>
        <c:title>
          <c:tx>
            <c:rich>
              <a:bodyPr rot="-5400000" spcFirstLastPara="1" vertOverflow="ellipsis" vert="horz" wrap="square" anchor="ctr" anchorCtr="1"/>
              <a:lstStyle/>
              <a:p>
                <a:pPr>
                  <a:defRPr sz="1100" b="0" i="0" u="none" strike="noStrike" kern="1300" spc="60" baseline="0">
                    <a:solidFill>
                      <a:sysClr val="windowText" lastClr="000000"/>
                    </a:solidFill>
                    <a:latin typeface="Calibri" panose="020F0502020204030204" pitchFamily="34" charset="0"/>
                    <a:ea typeface="+mn-ea"/>
                    <a:cs typeface="+mn-cs"/>
                  </a:defRPr>
                </a:pPr>
                <a:r>
                  <a:rPr lang="en-IN" sz="1100" b="1" i="0" kern="1300" spc="60" baseline="0">
                    <a:solidFill>
                      <a:sysClr val="windowText" lastClr="000000"/>
                    </a:solidFill>
                    <a:latin typeface="Calibri" panose="020F0502020204030204" pitchFamily="34" charset="0"/>
                  </a:rPr>
                  <a:t>CUSINES</a:t>
                </a:r>
              </a:p>
            </c:rich>
          </c:tx>
          <c:layout>
            <c:manualLayout>
              <c:xMode val="edge"/>
              <c:yMode val="edge"/>
              <c:x val="4.1039944469565215E-2"/>
              <c:y val="0.41256204335768365"/>
            </c:manualLayout>
          </c:layout>
          <c:overlay val="0"/>
          <c:spPr>
            <a:noFill/>
            <a:ln>
              <a:noFill/>
            </a:ln>
            <a:effectLst/>
          </c:spPr>
          <c:txPr>
            <a:bodyPr rot="-5400000" spcFirstLastPara="1" vertOverflow="ellipsis" vert="horz" wrap="square" anchor="ctr" anchorCtr="1"/>
            <a:lstStyle/>
            <a:p>
              <a:pPr>
                <a:defRPr sz="1100" b="0" i="0" u="none" strike="noStrike" kern="1300" spc="60" baseline="0">
                  <a:solidFill>
                    <a:sysClr val="windowText" lastClr="000000"/>
                  </a:solidFill>
                  <a:latin typeface="Calibri" panose="020F050202020403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1" u="none" strike="noStrike" kern="1200" baseline="0">
                <a:solidFill>
                  <a:sysClr val="windowText" lastClr="000000"/>
                </a:solidFill>
                <a:latin typeface="Calibri" panose="020F0502020204030204" pitchFamily="34" charset="0"/>
                <a:ea typeface="+mn-ea"/>
                <a:cs typeface="+mn-cs"/>
              </a:defRPr>
            </a:pPr>
            <a:endParaRPr lang="en-US"/>
          </a:p>
        </c:txPr>
        <c:crossAx val="162104384"/>
        <c:crosses val="autoZero"/>
        <c:auto val="1"/>
        <c:lblAlgn val="ctr"/>
        <c:lblOffset val="100"/>
        <c:noMultiLvlLbl val="0"/>
      </c:catAx>
      <c:valAx>
        <c:axId val="162104384"/>
        <c:scaling>
          <c:orientation val="minMax"/>
        </c:scaling>
        <c:delete val="0"/>
        <c:axPos val="b"/>
        <c:majorGridlines>
          <c:spPr>
            <a:ln w="9525" cap="flat" cmpd="sng" algn="ctr">
              <a:solidFill>
                <a:schemeClr val="tx1">
                  <a:lumMod val="15000"/>
                  <a:lumOff val="85000"/>
                </a:schemeClr>
              </a:solidFill>
              <a:round/>
            </a:ln>
            <a:effectLst>
              <a:outerShdw blurRad="50800" dist="50800" sx="1000" sy="1000" algn="ctr" rotWithShape="0">
                <a:srgbClr val="000000"/>
              </a:outerShdw>
            </a:effectLst>
          </c:spPr>
        </c:majorGridlines>
        <c:title>
          <c:tx>
            <c:rich>
              <a:bodyPr rot="0" spcFirstLastPara="1" vertOverflow="ellipsis" vert="horz" wrap="square" anchor="ctr" anchorCtr="1"/>
              <a:lstStyle/>
              <a:p>
                <a:pPr>
                  <a:defRPr sz="1000" b="0" i="0" u="none" strike="noStrike" kern="1200" spc="50" baseline="0">
                    <a:solidFill>
                      <a:schemeClr val="tx1">
                        <a:lumMod val="65000"/>
                        <a:lumOff val="35000"/>
                      </a:schemeClr>
                    </a:solidFill>
                    <a:latin typeface="+mn-lt"/>
                    <a:ea typeface="+mn-ea"/>
                    <a:cs typeface="+mn-cs"/>
                  </a:defRPr>
                </a:pPr>
                <a:r>
                  <a:rPr lang="en-IN" sz="1050" b="1" i="0" spc="50" baseline="0">
                    <a:solidFill>
                      <a:sysClr val="windowText" lastClr="000000"/>
                    </a:solidFill>
                    <a:latin typeface="Calibri" panose="020F0502020204030204" pitchFamily="34" charset="0"/>
                  </a:rPr>
                  <a:t>AVERAGE RATING</a:t>
                </a:r>
              </a:p>
            </c:rich>
          </c:tx>
          <c:layout>
            <c:manualLayout>
              <c:xMode val="edge"/>
              <c:yMode val="edge"/>
              <c:x val="0.37062954272490128"/>
              <c:y val="0.89564396068602004"/>
            </c:manualLayout>
          </c:layout>
          <c:overlay val="0"/>
          <c:spPr>
            <a:noFill/>
            <a:ln>
              <a:noFill/>
            </a:ln>
            <a:effectLst/>
          </c:spPr>
          <c:txPr>
            <a:bodyPr rot="0" spcFirstLastPara="1" vertOverflow="ellipsis" vert="horz" wrap="square" anchor="ctr" anchorCtr="1"/>
            <a:lstStyle/>
            <a:p>
              <a:pPr>
                <a:defRPr sz="1000" b="0" i="0" u="none" strike="noStrike" kern="1200" spc="5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106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a:glow rad="50800">
        <a:schemeClr val="tx1"/>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4"/>
    </mc:Choice>
    <mc:Fallback>
      <c:style val="4"/>
    </mc:Fallback>
  </mc:AlternateContent>
  <c:pivotSource>
    <c:name>[Meganathan_Zomato_Expansion Project.xlsx]Pivots!County wise Resturant#	</c:name>
    <c:fmtId val="58"/>
  </c:pivotSource>
  <c:chart>
    <c:title>
      <c:tx>
        <c:rich>
          <a:bodyPr rot="0" spcFirstLastPara="1" vertOverflow="ellipsis" vert="horz" wrap="square" anchor="ctr" anchorCtr="1"/>
          <a:lstStyle/>
          <a:p>
            <a:pPr>
              <a:defRPr sz="1400" b="0" i="0" u="none" strike="noStrike" kern="1200" spc="0" baseline="0">
                <a:ln>
                  <a:solidFill>
                    <a:schemeClr val="tx1">
                      <a:alpha val="15000"/>
                    </a:schemeClr>
                  </a:solidFill>
                </a:ln>
                <a:solidFill>
                  <a:schemeClr val="tx1"/>
                </a:solidFill>
                <a:latin typeface="+mn-lt"/>
                <a:ea typeface="+mn-ea"/>
                <a:cs typeface="+mn-cs"/>
              </a:defRPr>
            </a:pPr>
            <a:r>
              <a:rPr lang="en-US" sz="1450" b="1" i="0" baseline="0">
                <a:solidFill>
                  <a:sysClr val="windowText" lastClr="000000"/>
                </a:solidFill>
              </a:rPr>
              <a:t>COUNTRY WISE RESTAURANTS COUNT</a:t>
            </a:r>
          </a:p>
        </c:rich>
      </c:tx>
      <c:layout>
        <c:manualLayout>
          <c:xMode val="edge"/>
          <c:yMode val="edge"/>
          <c:x val="0.22883907642599466"/>
          <c:y val="7.1136728884312592E-2"/>
        </c:manualLayout>
      </c:layout>
      <c:overlay val="0"/>
      <c:spPr>
        <a:noFill/>
        <a:ln>
          <a:noFill/>
        </a:ln>
        <a:effectLst/>
      </c:spPr>
      <c:txPr>
        <a:bodyPr rot="0" spcFirstLastPara="1" vertOverflow="ellipsis" vert="horz" wrap="square" anchor="ctr" anchorCtr="1"/>
        <a:lstStyle/>
        <a:p>
          <a:pPr>
            <a:defRPr sz="1400" b="0" i="0" u="none" strike="noStrike" kern="1200" spc="0" baseline="0">
              <a:ln>
                <a:solidFill>
                  <a:schemeClr val="tx1">
                    <a:alpha val="15000"/>
                  </a:schemeClr>
                </a:solidFill>
              </a:ln>
              <a:solidFill>
                <a:schemeClr val="tx1"/>
              </a:solidFill>
              <a:latin typeface="+mn-lt"/>
              <a:ea typeface="+mn-ea"/>
              <a:cs typeface="+mn-cs"/>
            </a:defRPr>
          </a:pPr>
          <a:endParaRPr lang="en-US"/>
        </a:p>
      </c:txPr>
    </c:title>
    <c:autoTitleDeleted val="0"/>
    <c:pivotFmts>
      <c:pivotFmt>
        <c:idx val="0"/>
        <c:spPr>
          <a:solidFill>
            <a:srgbClr val="F25C67"/>
          </a:solidFill>
          <a:ln>
            <a:noFill/>
          </a:ln>
          <a:effectLs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ln>
                    <a:solidFill>
                      <a:schemeClr val="tx1">
                        <a:alpha val="15000"/>
                      </a:schemeClr>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25C67"/>
          </a:solidFill>
          <a:ln>
            <a:noFill/>
          </a:ln>
          <a:effectLs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ln>
                    <a:solidFill>
                      <a:schemeClr val="tx1">
                        <a:alpha val="15000"/>
                      </a:schemeClr>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25C67"/>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ln>
                    <a:solidFill>
                      <a:schemeClr val="tx1">
                        <a:alpha val="15000"/>
                      </a:schemeClr>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25C67"/>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ln>
                    <a:solidFill>
                      <a:schemeClr val="tx1">
                        <a:alpha val="15000"/>
                      </a:schemeClr>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25C67"/>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ln>
                    <a:solidFill>
                      <a:schemeClr val="tx1">
                        <a:alpha val="15000"/>
                      </a:schemeClr>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388191535999639"/>
          <c:y val="0.21685186204270673"/>
          <c:w val="0.82686485530400067"/>
          <c:h val="0.39531369446567938"/>
        </c:manualLayout>
      </c:layout>
      <c:barChart>
        <c:barDir val="col"/>
        <c:grouping val="clustered"/>
        <c:varyColors val="0"/>
        <c:ser>
          <c:idx val="0"/>
          <c:order val="0"/>
          <c:tx>
            <c:strRef>
              <c:f>Pivots!$B$17</c:f>
              <c:strCache>
                <c:ptCount val="1"/>
                <c:pt idx="0">
                  <c:v>Total</c:v>
                </c:pt>
              </c:strCache>
            </c:strRef>
          </c:tx>
          <c:spPr>
            <a:solidFill>
              <a:srgbClr val="F25C67"/>
            </a:solidFill>
            <a:ln>
              <a:noFill/>
            </a:ln>
            <a:effectLst>
              <a:outerShdw blurRad="50800" dist="50800" dir="5400000" algn="ctr" rotWithShape="0">
                <a:schemeClr val="tx1"/>
              </a:outerShdw>
            </a:effectLst>
          </c:spPr>
          <c:invertIfNegative val="0"/>
          <c:dLbls>
            <c:spPr>
              <a:noFill/>
              <a:ln>
                <a:noFill/>
              </a:ln>
              <a:effectLst/>
            </c:spPr>
            <c:txPr>
              <a:bodyPr rot="0" spcFirstLastPara="1" vertOverflow="ellipsis" vert="horz" wrap="square" anchor="ctr" anchorCtr="1"/>
              <a:lstStyle/>
              <a:p>
                <a:pPr>
                  <a:defRPr sz="900" b="0" i="0" u="none" strike="noStrike" kern="1200" baseline="0">
                    <a:ln>
                      <a:solidFill>
                        <a:schemeClr val="tx1">
                          <a:alpha val="15000"/>
                        </a:schemeClr>
                      </a:solidFill>
                    </a:ln>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Pivots!$A$18:$A$33</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Pivots!$B$18:$B$33</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extLst>
            <c:ext xmlns:c16="http://schemas.microsoft.com/office/drawing/2014/chart" uri="{C3380CC4-5D6E-409C-BE32-E72D297353CC}">
              <c16:uniqueId val="{00000000-54E3-4BE6-8C3E-8946AFBB4705}"/>
            </c:ext>
          </c:extLst>
        </c:ser>
        <c:dLbls>
          <c:showLegendKey val="0"/>
          <c:showVal val="1"/>
          <c:showCatName val="0"/>
          <c:showSerName val="0"/>
          <c:showPercent val="0"/>
          <c:showBubbleSize val="0"/>
        </c:dLbls>
        <c:gapWidth val="150"/>
        <c:axId val="1376659743"/>
        <c:axId val="1376660223"/>
      </c:barChart>
      <c:catAx>
        <c:axId val="1376659743"/>
        <c:scaling>
          <c:orientation val="minMax"/>
        </c:scaling>
        <c:delete val="0"/>
        <c:axPos val="b"/>
        <c:title>
          <c:tx>
            <c:rich>
              <a:bodyPr rot="0" spcFirstLastPara="1" vertOverflow="ellipsis" vert="horz" wrap="square" anchor="ctr" anchorCtr="1"/>
              <a:lstStyle/>
              <a:p>
                <a:pPr>
                  <a:defRPr sz="1000" b="1" i="0" u="none" strike="noStrike" kern="1200" spc="40" baseline="0">
                    <a:ln>
                      <a:solidFill>
                        <a:schemeClr val="tx1">
                          <a:alpha val="15000"/>
                        </a:schemeClr>
                      </a:solidFill>
                    </a:ln>
                    <a:solidFill>
                      <a:schemeClr val="tx1"/>
                    </a:solidFill>
                    <a:latin typeface="Calibri" panose="020F0502020204030204" pitchFamily="34" charset="0"/>
                    <a:ea typeface="+mn-ea"/>
                    <a:cs typeface="+mn-cs"/>
                  </a:defRPr>
                </a:pPr>
                <a:r>
                  <a:rPr lang="en-IN" b="1" i="0" spc="40" baseline="0" dirty="0">
                    <a:latin typeface="Calibri" panose="020F0502020204030204" pitchFamily="34" charset="0"/>
                  </a:rPr>
                  <a:t>COUNTRIES</a:t>
                </a:r>
              </a:p>
            </c:rich>
          </c:tx>
          <c:layout>
            <c:manualLayout>
              <c:xMode val="edge"/>
              <c:yMode val="edge"/>
              <c:x val="0.45758868323798962"/>
              <c:y val="0.85500941630134308"/>
            </c:manualLayout>
          </c:layout>
          <c:overlay val="0"/>
          <c:spPr>
            <a:noFill/>
            <a:ln>
              <a:noFill/>
            </a:ln>
            <a:effectLst/>
          </c:spPr>
          <c:txPr>
            <a:bodyPr rot="0" spcFirstLastPara="1" vertOverflow="ellipsis" vert="horz" wrap="square" anchor="ctr" anchorCtr="1"/>
            <a:lstStyle/>
            <a:p>
              <a:pPr>
                <a:defRPr sz="1000" b="1" i="0" u="none" strike="noStrike" kern="1200" spc="40" baseline="0">
                  <a:ln>
                    <a:solidFill>
                      <a:schemeClr val="tx1">
                        <a:alpha val="15000"/>
                      </a:schemeClr>
                    </a:solidFill>
                  </a:ln>
                  <a:solidFill>
                    <a:schemeClr val="tx1"/>
                  </a:solidFill>
                  <a:latin typeface="Calibri" panose="020F0502020204030204" pitchFamily="34" charset="0"/>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solidFill>
                    <a:schemeClr val="tx1">
                      <a:alpha val="15000"/>
                    </a:schemeClr>
                  </a:solidFill>
                </a:ln>
                <a:solidFill>
                  <a:sysClr val="windowText" lastClr="000000"/>
                </a:solidFill>
                <a:latin typeface="Calibri" panose="020F0502020204030204" pitchFamily="34" charset="0"/>
                <a:ea typeface="+mn-ea"/>
                <a:cs typeface="+mn-cs"/>
              </a:defRPr>
            </a:pPr>
            <a:endParaRPr lang="en-US"/>
          </a:p>
        </c:txPr>
        <c:crossAx val="1376660223"/>
        <c:crosses val="autoZero"/>
        <c:auto val="1"/>
        <c:lblAlgn val="ctr"/>
        <c:lblOffset val="100"/>
        <c:noMultiLvlLbl val="0"/>
      </c:catAx>
      <c:valAx>
        <c:axId val="1376660223"/>
        <c:scaling>
          <c:orientation val="minMax"/>
        </c:scaling>
        <c:delete val="1"/>
        <c:axPos val="l"/>
        <c:majorGridlines>
          <c:spPr>
            <a:ln w="9525" cap="flat" cmpd="sng" algn="ctr">
              <a:solidFill>
                <a:schemeClr val="accent1">
                  <a:alpha val="12000"/>
                </a:schemeClr>
              </a:solidFill>
              <a:round/>
            </a:ln>
            <a:effectLst/>
          </c:spPr>
        </c:majorGridlines>
        <c:title>
          <c:tx>
            <c:rich>
              <a:bodyPr rot="-5400000" spcFirstLastPara="1" vertOverflow="ellipsis" vert="horz" wrap="square" anchor="ctr" anchorCtr="1"/>
              <a:lstStyle/>
              <a:p>
                <a:pPr>
                  <a:defRPr sz="1000" b="0" i="0" u="none" strike="noStrike" kern="1200" baseline="0">
                    <a:ln>
                      <a:solidFill>
                        <a:schemeClr val="tx1">
                          <a:alpha val="15000"/>
                        </a:schemeClr>
                      </a:solidFill>
                    </a:ln>
                    <a:solidFill>
                      <a:schemeClr val="tx1"/>
                    </a:solidFill>
                    <a:latin typeface="+mn-lt"/>
                    <a:ea typeface="+mn-ea"/>
                    <a:cs typeface="+mn-cs"/>
                  </a:defRPr>
                </a:pPr>
                <a:r>
                  <a:rPr lang="en-IN" b="1" i="0" spc="50" baseline="0">
                    <a:latin typeface="Calibri" panose="020F0502020204030204" pitchFamily="34" charset="0"/>
                  </a:rPr>
                  <a:t>RESTAURANT</a:t>
                </a:r>
                <a:r>
                  <a:rPr lang="en-IN"/>
                  <a:t>#</a:t>
                </a:r>
              </a:p>
            </c:rich>
          </c:tx>
          <c:layout>
            <c:manualLayout>
              <c:xMode val="edge"/>
              <c:yMode val="edge"/>
              <c:x val="2.7993297844345004E-2"/>
              <c:y val="0.40171380824547992"/>
            </c:manualLayout>
          </c:layout>
          <c:overlay val="0"/>
          <c:spPr>
            <a:noFill/>
            <a:ln>
              <a:noFill/>
            </a:ln>
            <a:effectLst/>
          </c:spPr>
          <c:txPr>
            <a:bodyPr rot="-5400000" spcFirstLastPara="1" vertOverflow="ellipsis" vert="horz" wrap="square" anchor="ctr" anchorCtr="1"/>
            <a:lstStyle/>
            <a:p>
              <a:pPr>
                <a:defRPr sz="1000" b="0" i="0" u="none" strike="noStrike" kern="1200" baseline="0">
                  <a:ln>
                    <a:solidFill>
                      <a:schemeClr val="tx1">
                        <a:alpha val="15000"/>
                      </a:schemeClr>
                    </a:solidFill>
                  </a:ln>
                  <a:solidFill>
                    <a:schemeClr val="tx1"/>
                  </a:solidFill>
                  <a:latin typeface="+mn-lt"/>
                  <a:ea typeface="+mn-ea"/>
                  <a:cs typeface="+mn-cs"/>
                </a:defRPr>
              </a:pPr>
              <a:endParaRPr lang="en-US"/>
            </a:p>
          </c:txPr>
        </c:title>
        <c:numFmt formatCode="General" sourceLinked="1"/>
        <c:majorTickMark val="out"/>
        <c:minorTickMark val="none"/>
        <c:tickLblPos val="nextTo"/>
        <c:crossAx val="1376659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0" cap="flat" cmpd="sng" algn="ctr">
      <a:solidFill>
        <a:schemeClr val="tx1"/>
      </a:solidFill>
      <a:round/>
    </a:ln>
    <a:effectLst>
      <a:glow rad="63500">
        <a:schemeClr val="tx1"/>
      </a:glow>
    </a:effectLst>
  </c:spPr>
  <c:txPr>
    <a:bodyPr/>
    <a:lstStyle/>
    <a:p>
      <a:pPr>
        <a:defRPr>
          <a:ln>
            <a:solidFill>
              <a:schemeClr val="tx1">
                <a:alpha val="15000"/>
              </a:schemeClr>
            </a:solidFill>
          </a:ln>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[Meganathan_Zomato_Expansion Project.xlsx]Pivots!County wise Average Rating</c:name>
    <c:fmtId val="22"/>
  </c:pivotSource>
  <c:chart>
    <c:title>
      <c:tx>
        <c:rich>
          <a:bodyPr rot="0" vert="horz"/>
          <a:lstStyle/>
          <a:p>
            <a:pPr>
              <a:defRPr/>
            </a:pPr>
            <a:r>
              <a:rPr lang="en-US"/>
              <a:t>COUNTRY WISE AVERAGE RATING</a:t>
            </a:r>
          </a:p>
        </c:rich>
      </c:tx>
      <c:layout>
        <c:manualLayout>
          <c:xMode val="edge"/>
          <c:yMode val="edge"/>
          <c:x val="0.17089489154455148"/>
          <c:y val="2.7168428270790475E-2"/>
        </c:manualLayout>
      </c:layout>
      <c:overlay val="0"/>
      <c:spPr>
        <a:noFill/>
        <a:ln>
          <a:noFill/>
        </a:ln>
        <a:effectLst/>
      </c:spPr>
    </c:title>
    <c:autoTitleDeleted val="0"/>
    <c:pivotFmts>
      <c:pivotFmt>
        <c:idx val="0"/>
        <c:spPr>
          <a:solidFill>
            <a:srgbClr val="F25C67"/>
          </a:solidFill>
          <a:ln>
            <a:noFill/>
          </a:ln>
          <a:effectLst/>
          <a:sp3d/>
        </c:spPr>
        <c:marker>
          <c:symbol val="none"/>
        </c:marker>
        <c:dLbl>
          <c:idx val="0"/>
          <c:delete val="1"/>
          <c:extLst>
            <c:ext xmlns:c15="http://schemas.microsoft.com/office/drawing/2012/chart" uri="{CE6537A1-D6FC-4f65-9D91-7224C49458BB}"/>
          </c:extLst>
        </c:dLbl>
      </c:pivotFmt>
      <c:pivotFmt>
        <c:idx val="1"/>
        <c:spPr>
          <a:solidFill>
            <a:srgbClr val="F25C67"/>
          </a:solidFill>
          <a:ln>
            <a:noFill/>
          </a:ln>
          <a:effectLst/>
          <a:sp3d/>
        </c:spPr>
        <c:marker>
          <c:symbol val="none"/>
        </c:marker>
        <c:dLbl>
          <c:idx val="0"/>
          <c:delete val="1"/>
          <c:extLst>
            <c:ext xmlns:c15="http://schemas.microsoft.com/office/drawing/2012/chart" uri="{CE6537A1-D6FC-4f65-9D91-7224C49458BB}"/>
          </c:extLst>
        </c:dLbl>
      </c:pivotFmt>
      <c:pivotFmt>
        <c:idx val="2"/>
        <c:spPr>
          <a:solidFill>
            <a:srgbClr val="F25C67"/>
          </a:solidFill>
          <a:ln>
            <a:noFill/>
          </a:ln>
          <a:effectLst/>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25C67"/>
          </a:solidFill>
          <a:ln>
            <a:noFill/>
          </a:ln>
          <a:effectLst/>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25C67"/>
          </a:solidFill>
          <a:ln>
            <a:noFill/>
          </a:ln>
          <a:effectLst/>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vert="horz"/>
            <a:lstStyle/>
            <a:p>
              <a:pPr>
                <a:defRPr sz="1000" b="1" i="0" baseline="0"/>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vert="horz"/>
            <a:lstStyle/>
            <a:p>
              <a:pPr>
                <a:defRPr sz="1000" b="1" i="0" baseline="0"/>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vert="horz"/>
            <a:lstStyle/>
            <a:p>
              <a:pPr>
                <a:defRPr sz="1000" b="1" i="0" baseline="0"/>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Pivots!$Q$52</c:f>
              <c:strCache>
                <c:ptCount val="1"/>
                <c:pt idx="0">
                  <c:v>Total</c:v>
                </c:pt>
              </c:strCache>
            </c:strRef>
          </c:tx>
          <c:spPr>
            <a:solidFill>
              <a:srgbClr val="F25C67"/>
            </a:solidFill>
            <a:ln>
              <a:noFill/>
            </a:ln>
            <a:effectLst>
              <a:softEdge rad="0"/>
            </a:effectLst>
            <a:scene3d>
              <a:camera prst="orthographicFront"/>
              <a:lightRig rig="threePt" dir="t"/>
            </a:scene3d>
            <a:sp3d/>
          </c:spPr>
          <c:invertIfNegative val="0"/>
          <c:dLbls>
            <c:spPr>
              <a:noFill/>
              <a:ln>
                <a:noFill/>
              </a:ln>
              <a:effectLst/>
            </c:spPr>
            <c:txPr>
              <a:bodyPr rot="0" vert="horz"/>
              <a:lstStyle/>
              <a:p>
                <a:pPr>
                  <a:defRPr sz="1000" b="1"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Pivots!$P$53:$P$68</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Pivots!$Q$53:$Q$68</c:f>
              <c:numCache>
                <c:formatCode>0.0</c:formatCode>
                <c:ptCount val="15"/>
                <c:pt idx="0">
                  <c:v>3.6583333333333337</c:v>
                </c:pt>
                <c:pt idx="1">
                  <c:v>3.8466666666666667</c:v>
                </c:pt>
                <c:pt idx="2">
                  <c:v>3.5750000000000002</c:v>
                </c:pt>
                <c:pt idx="3">
                  <c:v>2.7705501618123018</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4.0112903225806438</c:v>
                </c:pt>
              </c:numCache>
            </c:numRef>
          </c:val>
          <c:extLst>
            <c:ext xmlns:c16="http://schemas.microsoft.com/office/drawing/2014/chart" uri="{C3380CC4-5D6E-409C-BE32-E72D297353CC}">
              <c16:uniqueId val="{00000000-96AE-47F6-9E5D-2D29E1B68278}"/>
            </c:ext>
          </c:extLst>
        </c:ser>
        <c:dLbls>
          <c:showLegendKey val="0"/>
          <c:showVal val="1"/>
          <c:showCatName val="0"/>
          <c:showSerName val="0"/>
          <c:showPercent val="0"/>
          <c:showBubbleSize val="0"/>
        </c:dLbls>
        <c:gapWidth val="287"/>
        <c:overlap val="-73"/>
        <c:axId val="162106784"/>
        <c:axId val="162104384"/>
      </c:barChart>
      <c:catAx>
        <c:axId val="162106784"/>
        <c:scaling>
          <c:orientation val="minMax"/>
        </c:scaling>
        <c:delete val="0"/>
        <c:axPos val="l"/>
        <c:title>
          <c:tx>
            <c:rich>
              <a:bodyPr rot="-5400000" vert="horz"/>
              <a:lstStyle/>
              <a:p>
                <a:pPr>
                  <a:defRPr/>
                </a:pPr>
                <a:r>
                  <a:rPr lang="en-IN" sz="1250" baseline="0"/>
                  <a:t>COUNTRIES</a:t>
                </a:r>
              </a:p>
            </c:rich>
          </c:tx>
          <c:layout>
            <c:manualLayout>
              <c:xMode val="edge"/>
              <c:yMode val="edge"/>
              <c:x val="3.5258573185765946E-2"/>
              <c:y val="0.36410854659923142"/>
            </c:manualLayout>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sz="1000" b="1" i="0" baseline="0"/>
            </a:pPr>
            <a:endParaRPr lang="en-US"/>
          </a:p>
        </c:txPr>
        <c:crossAx val="162104384"/>
        <c:crosses val="autoZero"/>
        <c:auto val="1"/>
        <c:lblAlgn val="ctr"/>
        <c:lblOffset val="100"/>
        <c:noMultiLvlLbl val="0"/>
      </c:catAx>
      <c:valAx>
        <c:axId val="162104384"/>
        <c:scaling>
          <c:orientation val="minMax"/>
        </c:scaling>
        <c:delete val="0"/>
        <c:axPos val="b"/>
        <c:majorGridlines>
          <c:spPr>
            <a:ln w="9525" cap="flat" cmpd="sng" algn="ctr">
              <a:solidFill>
                <a:schemeClr val="tx1">
                  <a:lumMod val="15000"/>
                  <a:lumOff val="85000"/>
                </a:schemeClr>
              </a:solidFill>
              <a:round/>
            </a:ln>
            <a:effectLst>
              <a:outerShdw blurRad="50800" dist="50800" sx="1000" sy="1000" algn="ctr" rotWithShape="0">
                <a:srgbClr val="000000"/>
              </a:outerShdw>
            </a:effectLst>
          </c:spPr>
        </c:majorGridlines>
        <c:title>
          <c:tx>
            <c:rich>
              <a:bodyPr rot="0" vert="horz"/>
              <a:lstStyle/>
              <a:p>
                <a:pPr>
                  <a:defRPr/>
                </a:pPr>
                <a:r>
                  <a:rPr lang="en-IN" sz="1250" baseline="0"/>
                  <a:t>AVERAGE RATING</a:t>
                </a:r>
              </a:p>
            </c:rich>
          </c:tx>
          <c:layout>
            <c:manualLayout>
              <c:xMode val="edge"/>
              <c:yMode val="edge"/>
              <c:x val="0.38933575060610609"/>
              <c:y val="0.92195739046132763"/>
            </c:manualLayout>
          </c:layout>
          <c:overlay val="0"/>
          <c:spPr>
            <a:noFill/>
            <a:ln>
              <a:noFill/>
            </a:ln>
            <a:effectLst/>
          </c:spPr>
        </c:title>
        <c:numFmt formatCode="0.0" sourceLinked="1"/>
        <c:majorTickMark val="none"/>
        <c:minorTickMark val="none"/>
        <c:tickLblPos val="nextTo"/>
        <c:spPr>
          <a:noFill/>
          <a:ln>
            <a:noFill/>
          </a:ln>
          <a:effectLst/>
        </c:spPr>
        <c:txPr>
          <a:bodyPr rot="-60000000" vert="horz"/>
          <a:lstStyle/>
          <a:p>
            <a:pPr>
              <a:defRPr/>
            </a:pPr>
            <a:endParaRPr lang="en-US"/>
          </a:p>
        </c:txPr>
        <c:crossAx val="162106784"/>
        <c:crosses val="autoZero"/>
        <c:crossBetween val="between"/>
      </c:valAx>
      <c:spPr>
        <a:noFill/>
        <a:ln>
          <a:noFill/>
        </a:ln>
        <a:effectLst/>
        <a:sp3d/>
      </c:spPr>
    </c:plotArea>
    <c:plotVisOnly val="1"/>
    <c:dispBlanksAs val="gap"/>
    <c:showDLblsOverMax val="0"/>
    <c:extLst/>
  </c:chart>
  <c:spPr>
    <a:solidFill>
      <a:schemeClr val="bg1"/>
    </a:solidFill>
    <a:ln>
      <a:solidFill>
        <a:schemeClr val="tx1"/>
      </a:solidFill>
    </a:ln>
    <a:effectLst>
      <a:glow rad="63500">
        <a:schemeClr val="tx1"/>
      </a:glow>
    </a:effectLst>
  </c:spPr>
  <c:txPr>
    <a:bodyPr/>
    <a:lstStyle/>
    <a:p>
      <a:pPr>
        <a:defRPr baseline="0">
          <a:latin typeface="Calibri" panose="020F0502020204030204" pitchFamily="34" charset="0"/>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[Meganathan_Zomato_Expansion Project.xlsx]Pivots!County wise Average  Cost for 2	</c:name>
    <c:fmtId val="25"/>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GB" sz="1600" b="1" u="sng" dirty="0">
                <a:solidFill>
                  <a:schemeClr val="tx1"/>
                </a:solidFill>
                <a:latin typeface="Calibri" panose="020F0502020204030204" pitchFamily="34" charset="0"/>
                <a:ea typeface="Calibri" panose="020F0502020204030204" pitchFamily="34" charset="0"/>
                <a:cs typeface="Calibri" panose="020F0502020204030204" pitchFamily="34" charset="0"/>
              </a:rPr>
              <a:t>Country Wise Average Cost of Two</a:t>
            </a:r>
          </a:p>
        </c:rich>
      </c:tx>
      <c:layout>
        <c:manualLayout>
          <c:xMode val="edge"/>
          <c:yMode val="edge"/>
          <c:x val="0.27671351464902982"/>
          <c:y val="2.6943899115460815E-2"/>
        </c:manualLayout>
      </c:layout>
      <c:overlay val="0"/>
      <c:spPr>
        <a:noFill/>
        <a:ln>
          <a:noFill/>
        </a:ln>
        <a:effectLst/>
      </c:spPr>
    </c:title>
    <c:autoTitleDeleted val="0"/>
    <c:pivotFmts>
      <c:pivotFmt>
        <c:idx val="0"/>
        <c:spPr>
          <a:solidFill>
            <a:srgbClr val="F25C67"/>
          </a:solidFill>
          <a:ln>
            <a:noFill/>
          </a:ln>
          <a:effectLst/>
          <a:sp3d/>
        </c:spPr>
        <c:marker>
          <c:symbol val="none"/>
        </c:marker>
        <c:dLbl>
          <c:idx val="0"/>
          <c:delete val="1"/>
          <c:extLst>
            <c:ext xmlns:c15="http://schemas.microsoft.com/office/drawing/2012/chart" uri="{CE6537A1-D6FC-4f65-9D91-7224C49458BB}"/>
          </c:extLst>
        </c:dLbl>
      </c:pivotFmt>
      <c:pivotFmt>
        <c:idx val="1"/>
        <c:spPr>
          <a:solidFill>
            <a:srgbClr val="F25C67"/>
          </a:solidFill>
          <a:ln>
            <a:noFill/>
          </a:ln>
          <a:effectLst/>
          <a:sp3d/>
        </c:spPr>
        <c:marker>
          <c:symbol val="none"/>
        </c:marker>
        <c:dLbl>
          <c:idx val="0"/>
          <c:delete val="1"/>
          <c:extLst>
            <c:ext xmlns:c15="http://schemas.microsoft.com/office/drawing/2012/chart" uri="{CE6537A1-D6FC-4f65-9D91-7224C49458BB}"/>
          </c:extLst>
        </c:dLbl>
      </c:pivotFmt>
      <c:pivotFmt>
        <c:idx val="2"/>
        <c:spPr>
          <a:solidFill>
            <a:srgbClr val="F25C67"/>
          </a:solidFill>
          <a:ln>
            <a:noFill/>
          </a:ln>
          <a:effectLst/>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25C67"/>
          </a:solidFill>
          <a:ln>
            <a:noFill/>
          </a:ln>
          <a:effectLst/>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25C67"/>
          </a:solidFill>
          <a:ln>
            <a:noFill/>
          </a:ln>
          <a:effectLst/>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1278177401156743"/>
          <c:y val="0.15127518484001112"/>
          <c:w val="0.62826634229973"/>
          <c:h val="0.72009336135213409"/>
        </c:manualLayout>
      </c:layout>
      <c:barChart>
        <c:barDir val="bar"/>
        <c:grouping val="clustered"/>
        <c:varyColors val="0"/>
        <c:ser>
          <c:idx val="0"/>
          <c:order val="0"/>
          <c:tx>
            <c:strRef>
              <c:f>Pivots!$B$57</c:f>
              <c:strCache>
                <c:ptCount val="1"/>
                <c:pt idx="0">
                  <c:v>Total</c:v>
                </c:pt>
              </c:strCache>
            </c:strRef>
          </c:tx>
          <c:spPr>
            <a:solidFill>
              <a:srgbClr val="F25C67"/>
            </a:solidFill>
            <a:ln>
              <a:noFill/>
            </a:ln>
            <a:effectLst>
              <a:softEdge rad="0"/>
            </a:effectLst>
            <a:scene3d>
              <a:camera prst="orthographicFront"/>
              <a:lightRig rig="threePt" dir="t"/>
            </a:scene3d>
            <a:sp3d/>
          </c:spPr>
          <c:invertIfNegative val="0"/>
          <c:dLbls>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Pivots!$A$58:$A$73</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Pivots!$B$58:$B$73</c:f>
              <c:numCache>
                <c:formatCode>0</c:formatCode>
                <c:ptCount val="15"/>
                <c:pt idx="0">
                  <c:v>2093.3233333333342</c:v>
                </c:pt>
                <c:pt idx="1">
                  <c:v>2060.4</c:v>
                </c:pt>
                <c:pt idx="2">
                  <c:v>3150.8500000000004</c:v>
                </c:pt>
                <c:pt idx="3">
                  <c:v>624.21174294960701</c:v>
                </c:pt>
                <c:pt idx="4">
                  <c:v>1490.3095238095239</c:v>
                </c:pt>
                <c:pt idx="5">
                  <c:v>3454.7175000000002</c:v>
                </c:pt>
                <c:pt idx="6">
                  <c:v>10090.818181818182</c:v>
                </c:pt>
                <c:pt idx="7">
                  <c:v>5340.9125000000004</c:v>
                </c:pt>
                <c:pt idx="8">
                  <c:v>13537.789999999999</c:v>
                </c:pt>
                <c:pt idx="9">
                  <c:v>1964.3519999999999</c:v>
                </c:pt>
                <c:pt idx="10">
                  <c:v>688.75</c:v>
                </c:pt>
                <c:pt idx="11">
                  <c:v>202.79852941176469</c:v>
                </c:pt>
                <c:pt idx="12">
                  <c:v>3935.7541666666666</c:v>
                </c:pt>
                <c:pt idx="13">
                  <c:v>5224.4718750000002</c:v>
                </c:pt>
                <c:pt idx="14">
                  <c:v>2313.4939631336406</c:v>
                </c:pt>
              </c:numCache>
            </c:numRef>
          </c:val>
          <c:extLst>
            <c:ext xmlns:c16="http://schemas.microsoft.com/office/drawing/2014/chart" uri="{C3380CC4-5D6E-409C-BE32-E72D297353CC}">
              <c16:uniqueId val="{00000000-3AFD-4BB2-B29D-8F2D10D9EBE2}"/>
            </c:ext>
          </c:extLst>
        </c:ser>
        <c:dLbls>
          <c:showLegendKey val="0"/>
          <c:showVal val="1"/>
          <c:showCatName val="0"/>
          <c:showSerName val="0"/>
          <c:showPercent val="0"/>
          <c:showBubbleSize val="0"/>
        </c:dLbls>
        <c:gapWidth val="287"/>
        <c:overlap val="-73"/>
        <c:axId val="162106784"/>
        <c:axId val="162104384"/>
      </c:barChart>
      <c:catAx>
        <c:axId val="162106784"/>
        <c:scaling>
          <c:orientation val="minMax"/>
        </c:scaling>
        <c:delete val="0"/>
        <c:axPos val="l"/>
        <c:title>
          <c:tx>
            <c:rich>
              <a:bodyPr rot="-5400000" spcFirstLastPara="1" vertOverflow="ellipsis" vert="horz" wrap="square" anchor="ctr" anchorCtr="1"/>
              <a:lstStyle/>
              <a:p>
                <a:pPr>
                  <a:defRPr sz="1300" b="0" i="0" u="none" strike="noStrike" kern="1200" spc="50" baseline="0">
                    <a:solidFill>
                      <a:sysClr val="windowText" lastClr="000000"/>
                    </a:solidFill>
                    <a:latin typeface="Calibri" panose="020F0502020204030204" pitchFamily="34" charset="0"/>
                    <a:ea typeface="+mn-ea"/>
                    <a:cs typeface="+mn-cs"/>
                  </a:defRPr>
                </a:pPr>
                <a:r>
                  <a:rPr lang="en-IN" sz="1400" b="1" i="0" spc="50" baseline="0">
                    <a:solidFill>
                      <a:sysClr val="windowText" lastClr="000000"/>
                    </a:solidFill>
                    <a:latin typeface="Calibri" panose="020F0502020204030204" pitchFamily="34" charset="0"/>
                  </a:rPr>
                  <a:t>COUNTRIES</a:t>
                </a:r>
              </a:p>
            </c:rich>
          </c:tx>
          <c:layout>
            <c:manualLayout>
              <c:xMode val="edge"/>
              <c:yMode val="edge"/>
              <c:x val="3.5258573185765946E-2"/>
              <c:y val="0.36410854659923142"/>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Calibri" panose="020F0502020204030204" pitchFamily="34" charset="0"/>
                <a:ea typeface="+mn-ea"/>
                <a:cs typeface="+mn-cs"/>
              </a:defRPr>
            </a:pPr>
            <a:endParaRPr lang="en-US"/>
          </a:p>
        </c:txPr>
        <c:crossAx val="162104384"/>
        <c:crosses val="autoZero"/>
        <c:auto val="1"/>
        <c:lblAlgn val="ctr"/>
        <c:lblOffset val="100"/>
        <c:noMultiLvlLbl val="0"/>
      </c:catAx>
      <c:valAx>
        <c:axId val="162104384"/>
        <c:scaling>
          <c:orientation val="minMax"/>
        </c:scaling>
        <c:delete val="0"/>
        <c:axPos val="b"/>
        <c:majorGridlines>
          <c:spPr>
            <a:ln w="9525" cap="flat" cmpd="sng" algn="ctr">
              <a:solidFill>
                <a:schemeClr val="tx1">
                  <a:lumMod val="15000"/>
                  <a:lumOff val="85000"/>
                </a:schemeClr>
              </a:solidFill>
              <a:round/>
            </a:ln>
            <a:effectLst>
              <a:outerShdw blurRad="50800" dist="50800" sx="1000" sy="1000" algn="ctr" rotWithShape="0">
                <a:srgbClr val="000000"/>
              </a:outerShdw>
            </a:effectLst>
          </c:spPr>
        </c:majorGridlines>
        <c:title>
          <c:tx>
            <c:rich>
              <a:bodyPr rot="0" spcFirstLastPara="1" vertOverflow="ellipsis" vert="horz" wrap="square" anchor="ctr" anchorCtr="1"/>
              <a:lstStyle/>
              <a:p>
                <a:pPr>
                  <a:defRPr sz="1200" b="0" i="0" u="none" strike="noStrike" kern="1200" spc="60" baseline="0">
                    <a:solidFill>
                      <a:schemeClr val="tx1">
                        <a:lumMod val="65000"/>
                        <a:lumOff val="35000"/>
                      </a:schemeClr>
                    </a:solidFill>
                    <a:latin typeface="+mn-lt"/>
                    <a:ea typeface="+mn-ea"/>
                    <a:cs typeface="+mn-cs"/>
                  </a:defRPr>
                </a:pPr>
                <a:r>
                  <a:rPr lang="en-IN" sz="1300" b="1" i="0" spc="60" baseline="0">
                    <a:solidFill>
                      <a:sysClr val="windowText" lastClr="000000"/>
                    </a:solidFill>
                    <a:latin typeface="Calibri" panose="020F0502020204030204" pitchFamily="34" charset="0"/>
                  </a:rPr>
                  <a:t>AVERAGE PRICE RANGE</a:t>
                </a:r>
              </a:p>
            </c:rich>
          </c:tx>
          <c:layout>
            <c:manualLayout>
              <c:xMode val="edge"/>
              <c:yMode val="edge"/>
              <c:x val="0.37298702108647125"/>
              <c:y val="0.92195749911083946"/>
            </c:manualLayout>
          </c:layout>
          <c:overlay val="0"/>
          <c:spPr>
            <a:noFill/>
            <a:ln>
              <a:noFill/>
            </a:ln>
            <a:effectLst/>
          </c:sp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Calibri" panose="020F0502020204030204" pitchFamily="34" charset="0"/>
                <a:ea typeface="+mn-ea"/>
                <a:cs typeface="+mn-cs"/>
              </a:defRPr>
            </a:pPr>
            <a:endParaRPr lang="en-US"/>
          </a:p>
        </c:txPr>
        <c:crossAx val="162106784"/>
        <c:crosses val="autoZero"/>
        <c:crossBetween val="between"/>
      </c:valAx>
      <c:spPr>
        <a:noFill/>
        <a:ln>
          <a:noFill/>
        </a:ln>
        <a:effectLst/>
        <a:sp3d/>
      </c:spPr>
    </c:plotArea>
    <c:plotVisOnly val="1"/>
    <c:dispBlanksAs val="gap"/>
    <c:showDLblsOverMax val="0"/>
    <c:extLst/>
  </c:chart>
  <c:spPr>
    <a:solidFill>
      <a:schemeClr val="bg1"/>
    </a:solidFill>
    <a:ln>
      <a:solidFill>
        <a:schemeClr val="tx1"/>
      </a:solidFill>
    </a:ln>
    <a:effectLst>
      <a:glow rad="63500">
        <a:schemeClr val="tx1"/>
      </a:glow>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4"/>
    </mc:Choice>
    <mc:Fallback>
      <c:style val="4"/>
    </mc:Fallback>
  </mc:AlternateContent>
  <c:pivotSource>
    <c:name>[Meganathan_Zomato_Expansion Project.xlsx]Pivots!County wise Average  Votes	</c:name>
    <c:fmtId val="17"/>
  </c:pivotSource>
  <c:chart>
    <c:title>
      <c:tx>
        <c:rich>
          <a:bodyPr rot="0" spcFirstLastPara="1" vertOverflow="ellipsis" vert="horz" wrap="square" anchor="ctr" anchorCtr="1"/>
          <a:lstStyle/>
          <a:p>
            <a:pPr>
              <a:defRPr sz="1400" b="0" i="0" u="none" strike="noStrike" kern="1200" spc="0" baseline="0">
                <a:ln>
                  <a:solidFill>
                    <a:schemeClr val="tx1">
                      <a:alpha val="15000"/>
                    </a:schemeClr>
                  </a:solidFill>
                </a:ln>
                <a:solidFill>
                  <a:schemeClr val="tx1"/>
                </a:solidFill>
                <a:latin typeface="+mn-lt"/>
                <a:ea typeface="+mn-ea"/>
                <a:cs typeface="+mn-cs"/>
              </a:defRPr>
            </a:pPr>
            <a:r>
              <a:rPr lang="en-US" sz="1450" b="1" i="0" baseline="0">
                <a:solidFill>
                  <a:sysClr val="windowText" lastClr="000000"/>
                </a:solidFill>
              </a:rPr>
              <a:t>COUNTRY WISE AVERAGE VOTERS</a:t>
            </a:r>
          </a:p>
        </c:rich>
      </c:tx>
      <c:overlay val="0"/>
      <c:spPr>
        <a:noFill/>
        <a:ln>
          <a:noFill/>
        </a:ln>
        <a:effectLst/>
      </c:spPr>
    </c:title>
    <c:autoTitleDeleted val="0"/>
    <c:pivotFmts>
      <c:pivotFmt>
        <c:idx val="0"/>
        <c:spPr>
          <a:solidFill>
            <a:srgbClr val="F25C67"/>
          </a:solidFill>
          <a:ln>
            <a:noFill/>
          </a:ln>
          <a:effectLs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ln>
                    <a:solidFill>
                      <a:schemeClr val="tx1">
                        <a:alpha val="15000"/>
                      </a:schemeClr>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25C67"/>
          </a:solidFill>
          <a:ln>
            <a:noFill/>
          </a:ln>
          <a:effectLst/>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ln>
                    <a:solidFill>
                      <a:schemeClr val="tx1">
                        <a:alpha val="15000"/>
                      </a:schemeClr>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25C67"/>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ln>
                    <a:solidFill>
                      <a:schemeClr val="tx1">
                        <a:alpha val="15000"/>
                      </a:schemeClr>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25C67"/>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ln>
                    <a:solidFill>
                      <a:schemeClr val="tx1">
                        <a:alpha val="15000"/>
                      </a:schemeClr>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25C67"/>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ln>
                    <a:solidFill>
                      <a:schemeClr val="tx1">
                        <a:alpha val="15000"/>
                      </a:schemeClr>
                    </a:solidFill>
                  </a:ln>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25C67"/>
          </a:solidFill>
          <a:ln>
            <a:noFill/>
          </a:ln>
          <a:effectLst/>
        </c:spPr>
        <c:marker>
          <c:symbol val="none"/>
        </c:marker>
        <c:dLbl>
          <c:idx val="0"/>
          <c:spPr>
            <a:noFill/>
            <a:ln>
              <a:noFill/>
            </a:ln>
            <a:effectLst/>
          </c:spPr>
          <c:txPr>
            <a:bodyPr lIns="144000" tIns="0" rIns="72000" bIns="0"/>
            <a:lstStyle/>
            <a:p>
              <a:pPr>
                <a:defRPr>
                  <a:ln w="0">
                    <a:solidFill>
                      <a:schemeClr val="tx1">
                        <a:alpha val="70000"/>
                      </a:schemeClr>
                    </a:solidFill>
                  </a:ln>
                  <a:solidFill>
                    <a:schemeClr val="tx1"/>
                  </a:solidFill>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
        <c:spPr>
          <a:solidFill>
            <a:srgbClr val="F25C67"/>
          </a:solidFill>
          <a:ln>
            <a:noFill/>
          </a:ln>
          <a:effectLst/>
        </c:spPr>
        <c:marker>
          <c:symbol val="none"/>
        </c:marker>
        <c:dLbl>
          <c:idx val="0"/>
          <c:spPr>
            <a:noFill/>
            <a:ln>
              <a:noFill/>
            </a:ln>
            <a:effectLst/>
          </c:spPr>
          <c:txPr>
            <a:bodyPr lIns="144000" tIns="0" rIns="72000" bIns="0"/>
            <a:lstStyle/>
            <a:p>
              <a:pPr>
                <a:defRPr>
                  <a:ln w="0">
                    <a:solidFill>
                      <a:schemeClr val="tx1">
                        <a:alpha val="70000"/>
                      </a:schemeClr>
                    </a:solidFill>
                  </a:ln>
                  <a:solidFill>
                    <a:schemeClr val="tx1"/>
                  </a:solidFill>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
        <c:spPr>
          <a:solidFill>
            <a:srgbClr val="F25C67"/>
          </a:solidFill>
          <a:ln>
            <a:noFill/>
          </a:ln>
          <a:effectLst/>
        </c:spPr>
        <c:marker>
          <c:symbol val="none"/>
        </c:marker>
        <c:dLbl>
          <c:idx val="0"/>
          <c:spPr>
            <a:noFill/>
            <a:ln>
              <a:noFill/>
            </a:ln>
            <a:effectLst/>
          </c:spPr>
          <c:txPr>
            <a:bodyPr lIns="144000" tIns="0" rIns="72000" bIns="0"/>
            <a:lstStyle/>
            <a:p>
              <a:pPr>
                <a:defRPr>
                  <a:ln w="0">
                    <a:solidFill>
                      <a:schemeClr val="tx1">
                        <a:alpha val="70000"/>
                      </a:schemeClr>
                    </a:solidFill>
                  </a:ln>
                  <a:solidFill>
                    <a:schemeClr val="tx1"/>
                  </a:solidFill>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s>
    <c:plotArea>
      <c:layout>
        <c:manualLayout>
          <c:layoutTarget val="inner"/>
          <c:xMode val="edge"/>
          <c:yMode val="edge"/>
          <c:x val="0.2866896375826406"/>
          <c:y val="0.12888591235273714"/>
          <c:w val="0.66567813800932041"/>
          <c:h val="0.64711542864060678"/>
        </c:manualLayout>
      </c:layout>
      <c:barChart>
        <c:barDir val="bar"/>
        <c:grouping val="clustered"/>
        <c:varyColors val="0"/>
        <c:ser>
          <c:idx val="0"/>
          <c:order val="0"/>
          <c:tx>
            <c:strRef>
              <c:f>Pivots!$B$76</c:f>
              <c:strCache>
                <c:ptCount val="1"/>
                <c:pt idx="0">
                  <c:v>Total</c:v>
                </c:pt>
              </c:strCache>
            </c:strRef>
          </c:tx>
          <c:spPr>
            <a:solidFill>
              <a:srgbClr val="F25C67"/>
            </a:solidFill>
            <a:ln>
              <a:noFill/>
            </a:ln>
            <a:effectLst/>
          </c:spPr>
          <c:invertIfNegative val="0"/>
          <c:dLbls>
            <c:spPr>
              <a:noFill/>
              <a:ln>
                <a:noFill/>
              </a:ln>
              <a:effectLst/>
            </c:spPr>
            <c:txPr>
              <a:bodyPr lIns="144000" tIns="0" rIns="72000" bIns="0"/>
              <a:lstStyle/>
              <a:p>
                <a:pPr>
                  <a:defRPr>
                    <a:ln w="0">
                      <a:solidFill>
                        <a:schemeClr val="tx1">
                          <a:alpha val="70000"/>
                        </a:schemeClr>
                      </a:solidFill>
                    </a:ln>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Pivots!$A$77:$A$92</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Pivots!$B$77:$B$92</c:f>
              <c:numCache>
                <c:formatCode>0</c:formatCode>
                <c:ptCount val="15"/>
                <c:pt idx="0">
                  <c:v>111.41666666666667</c:v>
                </c:pt>
                <c:pt idx="1">
                  <c:v>19.616666666666667</c:v>
                </c:pt>
                <c:pt idx="2">
                  <c:v>103</c:v>
                </c:pt>
                <c:pt idx="3">
                  <c:v>137.21255201109571</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428.22119815668202</c:v>
                </c:pt>
              </c:numCache>
            </c:numRef>
          </c:val>
          <c:extLst>
            <c:ext xmlns:c16="http://schemas.microsoft.com/office/drawing/2014/chart" uri="{C3380CC4-5D6E-409C-BE32-E72D297353CC}">
              <c16:uniqueId val="{00000000-5A59-49A4-B4EA-1ADDC1857BB8}"/>
            </c:ext>
          </c:extLst>
        </c:ser>
        <c:dLbls>
          <c:showLegendKey val="0"/>
          <c:showVal val="1"/>
          <c:showCatName val="0"/>
          <c:showSerName val="0"/>
          <c:showPercent val="0"/>
          <c:showBubbleSize val="0"/>
        </c:dLbls>
        <c:gapWidth val="300"/>
        <c:axId val="1376659743"/>
        <c:axId val="1376660223"/>
      </c:barChart>
      <c:catAx>
        <c:axId val="1376659743"/>
        <c:scaling>
          <c:orientation val="minMax"/>
        </c:scaling>
        <c:delete val="0"/>
        <c:axPos val="l"/>
        <c:title>
          <c:tx>
            <c:rich>
              <a:bodyPr/>
              <a:lstStyle/>
              <a:p>
                <a:pPr>
                  <a:defRPr/>
                </a:pPr>
                <a:r>
                  <a:rPr lang="en-IN" dirty="0"/>
                  <a:t>COUNTRIES</a:t>
                </a:r>
              </a:p>
            </c:rich>
          </c:tx>
          <c:layout>
            <c:manualLayout>
              <c:xMode val="edge"/>
              <c:yMode val="edge"/>
              <c:x val="4.5047027240748147E-2"/>
              <c:y val="0.43990893454922936"/>
            </c:manualLayout>
          </c:layout>
          <c:overlay val="0"/>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solidFill>
                    <a:schemeClr val="tx1">
                      <a:alpha val="15000"/>
                    </a:schemeClr>
                  </a:solidFill>
                </a:ln>
                <a:solidFill>
                  <a:sysClr val="windowText" lastClr="000000"/>
                </a:solidFill>
                <a:latin typeface="Calibri" panose="020F0502020204030204" pitchFamily="34" charset="0"/>
                <a:ea typeface="+mn-ea"/>
                <a:cs typeface="+mn-cs"/>
              </a:defRPr>
            </a:pPr>
            <a:endParaRPr lang="en-US"/>
          </a:p>
        </c:txPr>
        <c:crossAx val="1376660223"/>
        <c:crosses val="autoZero"/>
        <c:auto val="1"/>
        <c:lblAlgn val="ctr"/>
        <c:lblOffset val="100"/>
        <c:noMultiLvlLbl val="0"/>
      </c:catAx>
      <c:valAx>
        <c:axId val="1376660223"/>
        <c:scaling>
          <c:orientation val="minMax"/>
        </c:scaling>
        <c:delete val="0"/>
        <c:axPos val="b"/>
        <c:majorGridlines>
          <c:spPr>
            <a:ln w="9525" cap="flat" cmpd="sng" algn="ctr">
              <a:solidFill>
                <a:schemeClr val="accent1">
                  <a:alpha val="12000"/>
                </a:schemeClr>
              </a:solidFill>
              <a:round/>
            </a:ln>
            <a:effectLst/>
          </c:spPr>
        </c:majorGridlines>
        <c:title>
          <c:tx>
            <c:rich>
              <a:bodyPr/>
              <a:lstStyle/>
              <a:p>
                <a:pPr>
                  <a:defRPr/>
                </a:pPr>
                <a:r>
                  <a:rPr lang="en-IN" dirty="0"/>
                  <a:t>VOTERS</a:t>
                </a:r>
              </a:p>
            </c:rich>
          </c:tx>
          <c:layout>
            <c:manualLayout>
              <c:xMode val="edge"/>
              <c:yMode val="edge"/>
              <c:x val="0.49317944030868099"/>
              <c:y val="0.88308989760345236"/>
            </c:manualLayout>
          </c:layout>
          <c:overlay val="0"/>
        </c:title>
        <c:numFmt formatCode="0" sourceLinked="1"/>
        <c:majorTickMark val="out"/>
        <c:minorTickMark val="none"/>
        <c:tickLblPos val="nextTo"/>
        <c:crossAx val="1376659743"/>
        <c:crosses val="autoZero"/>
        <c:crossBetween val="between"/>
      </c:valAx>
    </c:plotArea>
    <c:plotVisOnly val="1"/>
    <c:dispBlanksAs val="gap"/>
    <c:showDLblsOverMax val="0"/>
    <c:extLst/>
  </c:chart>
  <c:spPr>
    <a:solidFill>
      <a:schemeClr val="bg1"/>
    </a:solidFill>
    <a:ln w="0" cap="flat" cmpd="sng" algn="ctr">
      <a:solidFill>
        <a:schemeClr val="tx1"/>
      </a:solidFill>
      <a:round/>
    </a:ln>
    <a:effectLst>
      <a:glow rad="50800">
        <a:schemeClr val="tx1"/>
      </a:glow>
    </a:effectLst>
  </c:spPr>
  <c:txPr>
    <a:bodyPr/>
    <a:lstStyle/>
    <a:p>
      <a:pPr>
        <a:defRPr>
          <a:ln>
            <a:solidFill>
              <a:schemeClr val="tx1">
                <a:alpha val="15000"/>
              </a:schemeClr>
            </a:solidFill>
          </a:ln>
          <a:solidFill>
            <a:schemeClr val="tx1"/>
          </a:solidFill>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[Meganathan_Zomato_Expansion Project.xlsx]Pivots!Table Booking Percentage	</c:name>
    <c:fmtId val="18"/>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baseline="0">
                <a:solidFill>
                  <a:sysClr val="windowText" lastClr="000000"/>
                </a:solidFill>
                <a:latin typeface="Calibri" panose="020F0502020204030204" pitchFamily="34" charset="0"/>
              </a:rPr>
              <a:t>tABLE BOOKING</a:t>
            </a:r>
          </a:p>
        </c:rich>
      </c:tx>
      <c:overlay val="0"/>
      <c:spPr>
        <a:noFill/>
        <a:ln>
          <a:noFill/>
        </a:ln>
        <a:effectLst/>
      </c:sp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
        <c:spPr>
          <a:solidFill>
            <a:srgbClr val="F25C67"/>
          </a:solidFill>
          <a:ln>
            <a:noFill/>
          </a:ln>
          <a:effectLst/>
          <a:scene3d>
            <a:camera prst="orthographicFront"/>
            <a:lightRig rig="brightRoom" dir="t"/>
          </a:scene3d>
          <a:sp3d prstMaterial="flat">
            <a:bevelT w="50800" h="101600" prst="angle"/>
            <a:contourClr>
              <a:srgbClr val="000000"/>
            </a:contourClr>
          </a:sp3d>
        </c:spPr>
      </c:pivotFmt>
      <c:pivotFmt>
        <c:idx val="6"/>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solidFill>
            <a:srgbClr val="F25C67"/>
          </a:solidFill>
          <a:ln>
            <a:noFill/>
          </a:ln>
          <a:effectLst/>
          <a:scene3d>
            <a:camera prst="orthographicFront"/>
            <a:lightRig rig="brightRoom" dir="t"/>
          </a:scene3d>
          <a:sp3d prstMaterial="flat">
            <a:bevelT w="50800" h="101600" prst="angle"/>
            <a:contourClr>
              <a:srgbClr val="000000"/>
            </a:contourClr>
          </a:sp3d>
        </c:spPr>
      </c:pivotFmt>
      <c:pivotFmt>
        <c:idx val="9"/>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1"/>
        <c:spPr>
          <a:solidFill>
            <a:srgbClr val="F25C67"/>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13"/>
        <c:marker>
          <c:symbol val="none"/>
        </c:marker>
        <c:dLbl>
          <c:idx val="0"/>
          <c:spPr>
            <a:noFill/>
            <a:ln>
              <a:noFill/>
            </a:ln>
            <a:effectLst/>
          </c:spPr>
          <c:txPr>
            <a:bodyPr rot="0" spcFirstLastPara="1" vertOverflow="ellipsis" vert="horz" wrap="square" lIns="38100" tIns="19050" rIns="38100" bIns="19050" anchor="t" anchorCtr="0">
              <a:spAutoFit/>
            </a:bodyPr>
            <a:lstStyle/>
            <a:p>
              <a:pPr>
                <a:defRPr sz="1000" b="1" i="0" u="none" strike="noStrike" kern="1200" spc="20" baseline="0">
                  <a:solidFill>
                    <a:schemeClr val="tx1"/>
                  </a:solidFill>
                  <a:latin typeface="Calibri" panose="020F0502020204030204" pitchFamily="34"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4"/>
        <c:spPr>
          <a:solidFill>
            <a:srgbClr val="F25C67"/>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16"/>
        <c:marker>
          <c:symbol val="none"/>
        </c:marker>
        <c:dLbl>
          <c:idx val="0"/>
          <c:spPr>
            <a:noFill/>
            <a:ln>
              <a:noFill/>
            </a:ln>
            <a:effectLst/>
          </c:spPr>
          <c:txPr>
            <a:bodyPr rot="0" spcFirstLastPara="1" vertOverflow="ellipsis" vert="horz" wrap="square" lIns="38100" tIns="19050" rIns="38100" bIns="19050" anchor="t" anchorCtr="0">
              <a:spAutoFit/>
            </a:bodyPr>
            <a:lstStyle/>
            <a:p>
              <a:pPr>
                <a:defRPr sz="1000" b="1" i="0" u="none" strike="noStrike" kern="1200" spc="20" baseline="0">
                  <a:solidFill>
                    <a:schemeClr val="tx1"/>
                  </a:solidFill>
                  <a:latin typeface="Calibri" panose="020F0502020204030204" pitchFamily="34"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7"/>
        <c:spPr>
          <a:solidFill>
            <a:srgbClr val="F25C67"/>
          </a:solidFill>
          <a:ln>
            <a:noFill/>
          </a:ln>
          <a:effectLst/>
          <a:scene3d>
            <a:camera prst="orthographicFront"/>
            <a:lightRig rig="brightRoom" dir="t"/>
          </a:scene3d>
          <a:sp3d prstMaterial="flat">
            <a:bevelT w="50800" h="101600" prst="angle"/>
            <a:contourClr>
              <a:srgbClr val="000000"/>
            </a:contourClr>
          </a:sp3d>
        </c:spPr>
      </c:pivotFmt>
      <c:pivotFmt>
        <c:idx val="18"/>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19"/>
        <c:marker>
          <c:symbol val="none"/>
        </c:marker>
        <c:dLbl>
          <c:idx val="0"/>
          <c:spPr>
            <a:noFill/>
            <a:ln>
              <a:noFill/>
            </a:ln>
            <a:effectLst/>
          </c:spPr>
          <c:txPr>
            <a:bodyPr rot="0" spcFirstLastPara="1" vertOverflow="ellipsis" vert="horz" wrap="square" lIns="38100" tIns="19050" rIns="38100" bIns="19050" anchor="t" anchorCtr="0">
              <a:spAutoFit/>
            </a:bodyPr>
            <a:lstStyle/>
            <a:p>
              <a:pPr>
                <a:defRPr sz="1000" b="1" i="0" u="none" strike="noStrike" kern="1200" spc="20" baseline="0">
                  <a:solidFill>
                    <a:schemeClr val="tx1"/>
                  </a:solidFill>
                  <a:latin typeface="Calibri" panose="020F0502020204030204" pitchFamily="34"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0"/>
        <c:spPr>
          <a:solidFill>
            <a:srgbClr val="F25C67"/>
          </a:solidFill>
          <a:ln>
            <a:noFill/>
          </a:ln>
          <a:effectLst/>
          <a:scene3d>
            <a:camera prst="orthographicFront"/>
            <a:lightRig rig="brightRoom" dir="t"/>
          </a:scene3d>
          <a:sp3d prstMaterial="flat">
            <a:bevelT w="50800" h="101600" prst="angle"/>
            <a:contourClr>
              <a:srgbClr val="000000"/>
            </a:contourClr>
          </a:sp3d>
        </c:spPr>
      </c:pivotFmt>
      <c:pivotFmt>
        <c:idx val="21"/>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s>
    <c:plotArea>
      <c:layout>
        <c:manualLayout>
          <c:layoutTarget val="inner"/>
          <c:xMode val="edge"/>
          <c:yMode val="edge"/>
          <c:x val="0.21145440465003854"/>
          <c:y val="0.24345473648598745"/>
          <c:w val="0.56599702519482076"/>
          <c:h val="0.66040773568145827"/>
        </c:manualLayout>
      </c:layout>
      <c:doughnutChart>
        <c:varyColors val="1"/>
        <c:ser>
          <c:idx val="0"/>
          <c:order val="0"/>
          <c:tx>
            <c:strRef>
              <c:f>Pivots!$L$3</c:f>
              <c:strCache>
                <c:ptCount val="1"/>
                <c:pt idx="0">
                  <c:v>Total</c:v>
                </c:pt>
              </c:strCache>
            </c:strRef>
          </c:tx>
          <c:dPt>
            <c:idx val="0"/>
            <c:bubble3D val="0"/>
            <c:spPr>
              <a:solidFill>
                <a:srgbClr val="F25C67"/>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1F4E-4C6D-814B-B676F9408F38}"/>
              </c:ext>
            </c:extLst>
          </c:dPt>
          <c:dPt>
            <c:idx val="1"/>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1F4E-4C6D-814B-B676F9408F38}"/>
              </c:ext>
            </c:extLst>
          </c:dPt>
          <c:dLbls>
            <c:spPr>
              <a:noFill/>
              <a:ln>
                <a:noFill/>
              </a:ln>
              <a:effectLst/>
            </c:spPr>
            <c:txPr>
              <a:bodyPr rot="0" spcFirstLastPara="1" vertOverflow="ellipsis" vert="horz" wrap="square" lIns="38100" tIns="19050" rIns="38100" bIns="19050" anchor="t" anchorCtr="0">
                <a:spAutoFit/>
              </a:bodyPr>
              <a:lstStyle/>
              <a:p>
                <a:pPr>
                  <a:defRPr sz="1000" b="1" i="0" u="none" strike="noStrike" kern="1200" spc="20" baseline="0">
                    <a:solidFill>
                      <a:schemeClr val="tx1"/>
                    </a:solidFill>
                    <a:latin typeface="Calibri" panose="020F0502020204030204" pitchFamily="34" charset="0"/>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Pivots!$K$4:$K$6</c:f>
              <c:strCache>
                <c:ptCount val="2"/>
                <c:pt idx="0">
                  <c:v>No</c:v>
                </c:pt>
                <c:pt idx="1">
                  <c:v>Yes</c:v>
                </c:pt>
              </c:strCache>
            </c:strRef>
          </c:cat>
          <c:val>
            <c:numRef>
              <c:f>Pivots!$L$4:$L$6</c:f>
              <c:numCache>
                <c:formatCode>0.00%</c:formatCode>
                <c:ptCount val="2"/>
                <c:pt idx="0">
                  <c:v>0.87875615118835726</c:v>
                </c:pt>
                <c:pt idx="1">
                  <c:v>0.12124384881164275</c:v>
                </c:pt>
              </c:numCache>
            </c:numRef>
          </c:val>
          <c:extLst>
            <c:ext xmlns:c16="http://schemas.microsoft.com/office/drawing/2014/chart" uri="{C3380CC4-5D6E-409C-BE32-E72D297353CC}">
              <c16:uniqueId val="{00000004-1F4E-4C6D-814B-B676F9408F38}"/>
            </c:ext>
          </c:extLst>
        </c:ser>
        <c:dLbls>
          <c:showLegendKey val="0"/>
          <c:showVal val="0"/>
          <c:showCatName val="0"/>
          <c:showSerName val="0"/>
          <c:showPercent val="1"/>
          <c:showBubbleSize val="0"/>
          <c:showLeaderLines val="1"/>
        </c:dLbls>
        <c:firstSliceAng val="0"/>
        <c:holeSize val="45"/>
      </c:doughnutChart>
    </c:plotArea>
    <c:plotVisOnly val="1"/>
    <c:dispBlanksAs val="gap"/>
    <c:showDLblsOverMax val="0"/>
    <c:extLst/>
  </c:chart>
  <c:spPr>
    <a:solidFill>
      <a:schemeClr val="bg1"/>
    </a:solidFill>
    <a:ln>
      <a:noFill/>
    </a:ln>
    <a:effectLst>
      <a:glow rad="63500">
        <a:schemeClr val="tx1"/>
      </a:glow>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[Meganathan_Zomato_Expansion Project.xlsx]Pivots!Online Delivery Percentage	</c:name>
    <c:fmtId val="22"/>
  </c:pivotSource>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baseline="0">
                <a:solidFill>
                  <a:schemeClr val="tx1"/>
                </a:solidFill>
                <a:latin typeface="Calibri" panose="020F0502020204030204" pitchFamily="34" charset="0"/>
              </a:rPr>
              <a:t>ONLINE DELIVERY</a:t>
            </a:r>
          </a:p>
        </c:rich>
      </c:tx>
      <c:overlay val="0"/>
      <c:spPr>
        <a:noFill/>
        <a:ln>
          <a:noFill/>
        </a:ln>
        <a:effectLst/>
      </c:spPr>
    </c:title>
    <c:autoTitleDeleted val="0"/>
    <c:pivotFmts>
      <c:pivotFmt>
        <c:idx val="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
        <c:spPr>
          <a:solidFill>
            <a:srgbClr val="F25C67"/>
          </a:solidFill>
          <a:ln>
            <a:noFill/>
          </a:ln>
          <a:effectLst/>
          <a:scene3d>
            <a:camera prst="orthographicFront"/>
            <a:lightRig rig="brightRoom" dir="t"/>
          </a:scene3d>
          <a:sp3d prstMaterial="flat">
            <a:bevelT w="50800" h="101600" prst="angle"/>
            <a:contourClr>
              <a:srgbClr val="000000"/>
            </a:contourClr>
          </a:sp3d>
        </c:spPr>
      </c:pivotFmt>
      <c:pivotFmt>
        <c:idx val="6"/>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solidFill>
            <a:srgbClr val="F25C67"/>
          </a:solidFill>
          <a:ln>
            <a:noFill/>
          </a:ln>
          <a:effectLst/>
          <a:scene3d>
            <a:camera prst="orthographicFront"/>
            <a:lightRig rig="brightRoom" dir="t"/>
          </a:scene3d>
          <a:sp3d prstMaterial="flat">
            <a:bevelT w="50800" h="101600" prst="angle"/>
            <a:contourClr>
              <a:srgbClr val="000000"/>
            </a:contourClr>
          </a:sp3d>
        </c:spPr>
      </c:pivotFmt>
      <c:pivotFmt>
        <c:idx val="9"/>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1"/>
        <c:spPr>
          <a:solidFill>
            <a:srgbClr val="F25C67"/>
          </a:solidFill>
          <a:ln>
            <a:noFill/>
          </a:ln>
          <a:effectLst/>
          <a:scene3d>
            <a:camera prst="orthographicFront"/>
            <a:lightRig rig="brightRoom" dir="t"/>
          </a:scene3d>
          <a:sp3d prstMaterial="flat">
            <a:bevelT w="50800" h="101600" prst="angle"/>
            <a:contourClr>
              <a:srgbClr val="000000"/>
            </a:contourClr>
          </a:sp3d>
        </c:spPr>
      </c:pivotFmt>
      <c:pivotFmt>
        <c:idx val="12"/>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13"/>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20" baseline="0">
                  <a:solidFill>
                    <a:schemeClr val="lt1"/>
                  </a:solidFill>
                  <a:latin typeface="Calibri" panose="020F0502020204030204" pitchFamily="34"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4"/>
        <c:spPr>
          <a:solidFill>
            <a:srgbClr val="F25C67"/>
          </a:solidFill>
          <a:ln>
            <a:noFill/>
          </a:ln>
          <a:effectLst/>
          <a:scene3d>
            <a:camera prst="orthographicFront"/>
            <a:lightRig rig="brightRoom" dir="t"/>
          </a:scene3d>
          <a:sp3d prstMaterial="flat">
            <a:bevelT w="50800" h="101600" prst="angle"/>
            <a:contourClr>
              <a:srgbClr val="000000"/>
            </a:contourClr>
          </a:sp3d>
        </c:spPr>
      </c:pivotFmt>
      <c:pivotFmt>
        <c:idx val="15"/>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16"/>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20" baseline="0">
                  <a:solidFill>
                    <a:schemeClr val="lt1"/>
                  </a:solidFill>
                  <a:latin typeface="Calibri" panose="020F0502020204030204" pitchFamily="34"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7"/>
        <c:spPr>
          <a:solidFill>
            <a:srgbClr val="F25C67"/>
          </a:solidFill>
          <a:ln>
            <a:noFill/>
          </a:ln>
          <a:effectLst/>
          <a:scene3d>
            <a:camera prst="orthographicFront"/>
            <a:lightRig rig="brightRoom" dir="t"/>
          </a:scene3d>
          <a:sp3d prstMaterial="flat">
            <a:bevelT w="50800" h="101600" prst="angle"/>
            <a:contourClr>
              <a:srgbClr val="000000"/>
            </a:contourClr>
          </a:sp3d>
        </c:spPr>
      </c:pivotFmt>
      <c:pivotFmt>
        <c:idx val="18"/>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19"/>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50" b="1" i="0" u="none" strike="noStrike" kern="1200" spc="20" baseline="0">
                  <a:solidFill>
                    <a:schemeClr val="lt1"/>
                  </a:solidFill>
                  <a:latin typeface="Calibri" panose="020F0502020204030204" pitchFamily="34"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0"/>
        <c:spPr>
          <a:solidFill>
            <a:srgbClr val="F25C67"/>
          </a:solidFill>
          <a:ln>
            <a:noFill/>
          </a:ln>
          <a:effectLst/>
          <a:scene3d>
            <a:camera prst="orthographicFront"/>
            <a:lightRig rig="brightRoom" dir="t"/>
          </a:scene3d>
          <a:sp3d prstMaterial="flat">
            <a:bevelT w="50800" h="101600" prst="angle"/>
            <a:contourClr>
              <a:srgbClr val="000000"/>
            </a:contourClr>
          </a:sp3d>
        </c:spPr>
      </c:pivotFmt>
      <c:pivotFmt>
        <c:idx val="21"/>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2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3"/>
        <c:spPr>
          <a:solidFill>
            <a:srgbClr val="F25C67"/>
          </a:solidFill>
          <a:ln>
            <a:noFill/>
          </a:ln>
          <a:effectLst/>
          <a:scene3d>
            <a:camera prst="orthographicFront"/>
            <a:lightRig rig="brightRoom" dir="t"/>
          </a:scene3d>
          <a:sp3d prstMaterial="flat">
            <a:bevelT w="50800" h="101600" prst="angle"/>
            <a:contourClr>
              <a:srgbClr val="000000"/>
            </a:contourClr>
          </a:sp3d>
        </c:spPr>
      </c:pivotFmt>
      <c:pivotFmt>
        <c:idx val="24"/>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2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6"/>
        <c:spPr>
          <a:solidFill>
            <a:srgbClr val="F25C67"/>
          </a:solidFill>
          <a:ln>
            <a:noFill/>
          </a:ln>
          <a:effectLst/>
          <a:scene3d>
            <a:camera prst="orthographicFront"/>
            <a:lightRig rig="brightRoom" dir="t"/>
          </a:scene3d>
          <a:sp3d prstMaterial="flat">
            <a:bevelT w="50800" h="101600" prst="angle"/>
            <a:contourClr>
              <a:srgbClr val="000000"/>
            </a:contourClr>
          </a:sp3d>
        </c:spPr>
      </c:pivotFmt>
      <c:pivotFmt>
        <c:idx val="27"/>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
        <c:idx val="28"/>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9"/>
        <c:spPr>
          <a:solidFill>
            <a:srgbClr val="F25C67"/>
          </a:solidFill>
          <a:ln>
            <a:noFill/>
          </a:ln>
          <a:effectLst/>
          <a:scene3d>
            <a:camera prst="orthographicFront"/>
            <a:lightRig rig="brightRoom" dir="t"/>
          </a:scene3d>
          <a:sp3d prstMaterial="flat">
            <a:bevelT w="50800" h="101600" prst="angle"/>
            <a:contourClr>
              <a:srgbClr val="000000"/>
            </a:contourClr>
          </a:sp3d>
        </c:spPr>
      </c:pivotFmt>
      <c:pivotFmt>
        <c:idx val="3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pivotFmt>
    </c:pivotFmts>
    <c:plotArea>
      <c:layout>
        <c:manualLayout>
          <c:layoutTarget val="inner"/>
          <c:xMode val="edge"/>
          <c:yMode val="edge"/>
          <c:x val="0.22481744289136824"/>
          <c:y val="0.22838360926725007"/>
          <c:w val="0.58148995516570756"/>
          <c:h val="0.66152650864928719"/>
        </c:manualLayout>
      </c:layout>
      <c:doughnutChart>
        <c:varyColors val="1"/>
        <c:ser>
          <c:idx val="0"/>
          <c:order val="0"/>
          <c:tx>
            <c:strRef>
              <c:f>Pivots!$L$12</c:f>
              <c:strCache>
                <c:ptCount val="1"/>
                <c:pt idx="0">
                  <c:v>Total</c:v>
                </c:pt>
              </c:strCache>
            </c:strRef>
          </c:tx>
          <c:dPt>
            <c:idx val="0"/>
            <c:bubble3D val="0"/>
            <c:spPr>
              <a:solidFill>
                <a:srgbClr val="F25C67"/>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2849-445A-9EC5-B8CF19AEC482}"/>
              </c:ext>
            </c:extLst>
          </c:dPt>
          <c:dPt>
            <c:idx val="1"/>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2849-445A-9EC5-B8CF19AEC482}"/>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Pivots!$K$13:$K$15</c:f>
              <c:strCache>
                <c:ptCount val="2"/>
                <c:pt idx="0">
                  <c:v>No</c:v>
                </c:pt>
                <c:pt idx="1">
                  <c:v>Yes</c:v>
                </c:pt>
              </c:strCache>
            </c:strRef>
          </c:cat>
          <c:val>
            <c:numRef>
              <c:f>Pivots!$L$13:$L$15</c:f>
              <c:numCache>
                <c:formatCode>0.00%</c:formatCode>
                <c:ptCount val="2"/>
                <c:pt idx="0">
                  <c:v>0.74337765678986489</c:v>
                </c:pt>
                <c:pt idx="1">
                  <c:v>0.25662234321013505</c:v>
                </c:pt>
              </c:numCache>
            </c:numRef>
          </c:val>
          <c:extLst>
            <c:ext xmlns:c16="http://schemas.microsoft.com/office/drawing/2014/chart" uri="{C3380CC4-5D6E-409C-BE32-E72D297353CC}">
              <c16:uniqueId val="{00000004-2849-445A-9EC5-B8CF19AEC482}"/>
            </c:ext>
          </c:extLst>
        </c:ser>
        <c:dLbls>
          <c:showLegendKey val="0"/>
          <c:showVal val="0"/>
          <c:showCatName val="0"/>
          <c:showSerName val="0"/>
          <c:showPercent val="1"/>
          <c:showBubbleSize val="0"/>
          <c:showLeaderLines val="1"/>
        </c:dLbls>
        <c:firstSliceAng val="0"/>
        <c:holeSize val="45"/>
      </c:doughnutChart>
    </c:plotArea>
    <c:plotVisOnly val="1"/>
    <c:dispBlanksAs val="gap"/>
    <c:showDLblsOverMax val="0"/>
    <c:extLst/>
  </c:chart>
  <c:spPr>
    <a:solidFill>
      <a:schemeClr val="bg1"/>
    </a:solidFill>
    <a:ln>
      <a:solidFill>
        <a:schemeClr val="tx1"/>
      </a:solidFill>
    </a:ln>
    <a:effectLst>
      <a:glow rad="50800">
        <a:schemeClr val="tx1"/>
      </a:glow>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[Meganathan_Zomato_Expansion Project.xlsx]Pivots!Resturant# Per Price range	</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i="0" baseline="0" dirty="0">
                <a:solidFill>
                  <a:sysClr val="windowText" lastClr="000000"/>
                </a:solidFill>
                <a:latin typeface="Calibri" panose="020F0502020204030204" pitchFamily="34" charset="0"/>
              </a:rPr>
              <a:t>PRICE RANGE VS RESTAURANTS#</a:t>
            </a:r>
          </a:p>
        </c:rich>
      </c:tx>
      <c:layout>
        <c:manualLayout>
          <c:xMode val="edge"/>
          <c:yMode val="edge"/>
          <c:x val="0.15478853923092761"/>
          <c:y val="3.902108943272809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rgbClr val="F2545F">
                <a:alpha val="93000"/>
              </a:srgbClr>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spc="0" baseline="0">
                  <a:solidFill>
                    <a:sysClr val="windowText" lastClr="000000"/>
                  </a:solidFill>
                  <a:latin typeface="Calibri" panose="020F0502020204030204" pitchFamily="34" charset="0"/>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rgbClr val="F8A6AC"/>
          </a:solidFill>
          <a:ln w="19050">
            <a:noFill/>
          </a:ln>
          <a:effectLst/>
        </c:spPr>
      </c:pivotFmt>
      <c:pivotFmt>
        <c:idx val="2"/>
        <c:spPr>
          <a:solidFill>
            <a:srgbClr val="F46C76"/>
          </a:solidFill>
          <a:ln w="19050">
            <a:solidFill>
              <a:schemeClr val="lt1"/>
            </a:solidFill>
          </a:ln>
          <a:effectLst/>
        </c:spPr>
      </c:pivotFmt>
      <c:pivotFmt>
        <c:idx val="3"/>
        <c:spPr>
          <a:solidFill>
            <a:srgbClr val="D2101E"/>
          </a:solidFill>
          <a:ln w="19050">
            <a:solidFill>
              <a:schemeClr val="lt1"/>
            </a:solidFill>
          </a:ln>
          <a:effectLst/>
        </c:spPr>
      </c:pivotFmt>
      <c:pivotFmt>
        <c:idx val="4"/>
        <c:spPr>
          <a:solidFill>
            <a:srgbClr val="61070D"/>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solidFill>
              <a:srgbClr val="F2545F">
                <a:alpha val="93000"/>
              </a:srgbClr>
            </a:soli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spc="0" baseline="0">
                  <a:solidFill>
                    <a:sysClr val="windowText" lastClr="000000"/>
                  </a:solidFill>
                  <a:latin typeface="Calibri" panose="020F0502020204030204" pitchFamily="34" charset="0"/>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rgbClr val="F8A6AC"/>
          </a:solidFill>
          <a:ln w="19050">
            <a:noFill/>
          </a:ln>
          <a:effectLst/>
        </c:spPr>
      </c:pivotFmt>
      <c:pivotFmt>
        <c:idx val="7"/>
        <c:spPr>
          <a:solidFill>
            <a:srgbClr val="F46C76"/>
          </a:solidFill>
          <a:ln w="19050">
            <a:solidFill>
              <a:schemeClr val="lt1"/>
            </a:solidFill>
          </a:ln>
          <a:effectLst/>
        </c:spPr>
      </c:pivotFmt>
      <c:pivotFmt>
        <c:idx val="8"/>
        <c:spPr>
          <a:solidFill>
            <a:srgbClr val="D2101E"/>
          </a:solidFill>
          <a:ln w="19050">
            <a:solidFill>
              <a:schemeClr val="lt1"/>
            </a:solidFill>
          </a:ln>
          <a:effectLst/>
        </c:spPr>
      </c:pivotFmt>
      <c:pivotFmt>
        <c:idx val="9"/>
        <c:spPr>
          <a:solidFill>
            <a:srgbClr val="61070D"/>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gradFill>
              <a:gsLst>
                <a:gs pos="0">
                  <a:srgbClr val="F6F8FC">
                    <a:lumMod val="0"/>
                    <a:lumOff val="100000"/>
                  </a:srgbClr>
                </a:gs>
                <a:gs pos="100000">
                  <a:srgbClr val="FCC4C4"/>
                </a:gs>
                <a:gs pos="100000">
                  <a:srgbClr val="4472C4">
                    <a:lumMod val="45000"/>
                    <a:lumOff val="55000"/>
                  </a:srgbClr>
                </a:gs>
                <a:gs pos="100000">
                  <a:srgbClr val="4472C4">
                    <a:lumMod val="30000"/>
                    <a:lumOff val="70000"/>
                  </a:srgbClr>
                </a:gs>
              </a:gsLst>
              <a:lin ang="5400000" scaled="1"/>
            </a:gra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spc="0" baseline="0">
                  <a:solidFill>
                    <a:sysClr val="windowText" lastClr="000000"/>
                  </a:solidFill>
                  <a:latin typeface="Calibri" panose="020F0502020204030204" pitchFamily="34" charset="0"/>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oundRectCallout">
                  <a:avLst/>
                </a:prstGeom>
                <a:noFill/>
                <a:ln>
                  <a:noFill/>
                </a:ln>
              </c15:spPr>
            </c:ext>
          </c:extLst>
        </c:dLbl>
      </c:pivotFmt>
      <c:pivotFmt>
        <c:idx val="11"/>
        <c:spPr>
          <a:solidFill>
            <a:srgbClr val="F8A6AC"/>
          </a:solidFill>
          <a:ln w="19050">
            <a:noFill/>
          </a:ln>
          <a:effectLst/>
        </c:spPr>
      </c:pivotFmt>
      <c:pivotFmt>
        <c:idx val="12"/>
        <c:spPr>
          <a:solidFill>
            <a:srgbClr val="F46C76"/>
          </a:solidFill>
          <a:ln w="19050">
            <a:solidFill>
              <a:schemeClr val="lt1"/>
            </a:solidFill>
          </a:ln>
          <a:effectLst/>
        </c:spPr>
      </c:pivotFmt>
      <c:pivotFmt>
        <c:idx val="13"/>
        <c:spPr>
          <a:solidFill>
            <a:srgbClr val="E81221"/>
          </a:solidFill>
          <a:ln w="19050">
            <a:solidFill>
              <a:schemeClr val="lt1"/>
            </a:solidFill>
          </a:ln>
          <a:effectLst/>
        </c:spPr>
        <c:dLbl>
          <c:idx val="0"/>
          <c:spPr>
            <a:gradFill flip="none" rotWithShape="1">
              <a:gsLst>
                <a:gs pos="0">
                  <a:srgbClr val="F6F8FC">
                    <a:lumMod val="0"/>
                    <a:lumOff val="100000"/>
                  </a:srgbClr>
                </a:gs>
                <a:gs pos="100000">
                  <a:srgbClr val="FCC4C4"/>
                </a:gs>
                <a:gs pos="100000">
                  <a:srgbClr val="4472C4">
                    <a:lumMod val="45000"/>
                    <a:lumOff val="55000"/>
                  </a:srgbClr>
                </a:gs>
                <a:gs pos="100000">
                  <a:srgbClr val="4472C4">
                    <a:lumMod val="30000"/>
                    <a:lumOff val="70000"/>
                  </a:srgbClr>
                </a:gs>
              </a:gsLst>
              <a:lin ang="5400000" scaled="1"/>
              <a:tileRect/>
            </a:gradFill>
            <a:ln w="9525" cap="flat" cmpd="sng" algn="ctr">
              <a:solidFill>
                <a:srgbClr val="000000">
                  <a:lumMod val="25000"/>
                  <a:lumOff val="75000"/>
                </a:srgb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spc="0" baseline="0">
                  <a:solidFill>
                    <a:sysClr val="windowText" lastClr="000000"/>
                  </a:solidFill>
                  <a:latin typeface="Calibri" panose="020F0502020204030204" pitchFamily="34" charset="0"/>
                  <a:ea typeface="+mn-ea"/>
                  <a:cs typeface="+mn-cs"/>
                </a:defRPr>
              </a:pPr>
              <a:endParaRPr lang="en-US"/>
            </a:p>
          </c:txPr>
        </c:dLbl>
      </c:pivotFmt>
      <c:pivotFmt>
        <c:idx val="14"/>
        <c:spPr>
          <a:solidFill>
            <a:srgbClr val="6E080F"/>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gradFill>
              <a:gsLst>
                <a:gs pos="0">
                  <a:srgbClr val="F6F8FC">
                    <a:lumMod val="0"/>
                    <a:lumOff val="100000"/>
                  </a:srgbClr>
                </a:gs>
                <a:gs pos="100000">
                  <a:srgbClr val="FCC4C4"/>
                </a:gs>
                <a:gs pos="100000">
                  <a:srgbClr val="4472C4">
                    <a:lumMod val="45000"/>
                    <a:lumOff val="55000"/>
                  </a:srgbClr>
                </a:gs>
                <a:gs pos="100000">
                  <a:srgbClr val="4472C4">
                    <a:lumMod val="30000"/>
                    <a:lumOff val="70000"/>
                  </a:srgbClr>
                </a:gs>
              </a:gsLst>
              <a:lin ang="5400000" scaled="1"/>
            </a:gra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spc="0" baseline="0">
                  <a:solidFill>
                    <a:sysClr val="windowText" lastClr="000000"/>
                  </a:solidFill>
                  <a:latin typeface="Calibri" panose="020F0502020204030204" pitchFamily="34" charset="0"/>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oundRectCallout">
                  <a:avLst/>
                </a:prstGeom>
                <a:noFill/>
                <a:ln>
                  <a:noFill/>
                </a:ln>
              </c15:spPr>
            </c:ext>
          </c:extLst>
        </c:dLbl>
      </c:pivotFmt>
      <c:pivotFmt>
        <c:idx val="16"/>
        <c:spPr>
          <a:solidFill>
            <a:srgbClr val="F8A6AC"/>
          </a:solidFill>
          <a:ln w="19050">
            <a:noFill/>
          </a:ln>
          <a:effectLst/>
        </c:spPr>
      </c:pivotFmt>
      <c:pivotFmt>
        <c:idx val="17"/>
        <c:spPr>
          <a:solidFill>
            <a:srgbClr val="F46C76"/>
          </a:solidFill>
          <a:ln w="19050">
            <a:solidFill>
              <a:schemeClr val="lt1"/>
            </a:solidFill>
          </a:ln>
          <a:effectLst/>
        </c:spPr>
      </c:pivotFmt>
      <c:pivotFmt>
        <c:idx val="18"/>
        <c:spPr>
          <a:solidFill>
            <a:srgbClr val="E81221"/>
          </a:solidFill>
          <a:ln w="19050">
            <a:solidFill>
              <a:schemeClr val="lt1"/>
            </a:solidFill>
          </a:ln>
          <a:effectLst/>
        </c:spPr>
        <c:dLbl>
          <c:idx val="0"/>
          <c:spPr>
            <a:gradFill flip="none" rotWithShape="1">
              <a:gsLst>
                <a:gs pos="0">
                  <a:srgbClr val="F6F8FC">
                    <a:lumMod val="0"/>
                    <a:lumOff val="100000"/>
                  </a:srgbClr>
                </a:gs>
                <a:gs pos="100000">
                  <a:srgbClr val="FCC4C4"/>
                </a:gs>
                <a:gs pos="100000">
                  <a:srgbClr val="4472C4">
                    <a:lumMod val="45000"/>
                    <a:lumOff val="55000"/>
                  </a:srgbClr>
                </a:gs>
                <a:gs pos="100000">
                  <a:srgbClr val="4472C4">
                    <a:lumMod val="30000"/>
                    <a:lumOff val="70000"/>
                  </a:srgbClr>
                </a:gs>
              </a:gsLst>
              <a:lin ang="5400000" scaled="1"/>
              <a:tileRect/>
            </a:gradFill>
            <a:ln w="9525" cap="flat" cmpd="sng" algn="ctr">
              <a:solidFill>
                <a:srgbClr val="000000">
                  <a:lumMod val="25000"/>
                  <a:lumOff val="75000"/>
                </a:srgb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spc="0" baseline="0">
                  <a:solidFill>
                    <a:sysClr val="windowText" lastClr="000000"/>
                  </a:solidFill>
                  <a:latin typeface="Calibri" panose="020F0502020204030204" pitchFamily="34" charset="0"/>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oundRectCallout">
                  <a:avLst>
                    <a:gd name="adj1" fmla="val -29071"/>
                    <a:gd name="adj2" fmla="val -120394"/>
                    <a:gd name="adj3" fmla="val 16667"/>
                  </a:avLst>
                </a:prstGeom>
                <a:noFill/>
                <a:ln>
                  <a:noFill/>
                </a:ln>
              </c15:spPr>
            </c:ext>
          </c:extLst>
        </c:dLbl>
      </c:pivotFmt>
      <c:pivotFmt>
        <c:idx val="19"/>
        <c:spPr>
          <a:solidFill>
            <a:srgbClr val="6E080F"/>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gradFill>
              <a:gsLst>
                <a:gs pos="0">
                  <a:srgbClr val="F6F8FC">
                    <a:lumMod val="0"/>
                    <a:lumOff val="100000"/>
                  </a:srgbClr>
                </a:gs>
                <a:gs pos="100000">
                  <a:srgbClr val="FCC4C4"/>
                </a:gs>
                <a:gs pos="100000">
                  <a:srgbClr val="4472C4">
                    <a:lumMod val="45000"/>
                    <a:lumOff val="55000"/>
                  </a:srgbClr>
                </a:gs>
                <a:gs pos="100000">
                  <a:srgbClr val="4472C4">
                    <a:lumMod val="30000"/>
                    <a:lumOff val="70000"/>
                  </a:srgbClr>
                </a:gs>
              </a:gsLst>
              <a:lin ang="5400000" scaled="1"/>
            </a:gra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spc="0" baseline="0">
                  <a:solidFill>
                    <a:sysClr val="windowText" lastClr="000000"/>
                  </a:solidFill>
                  <a:latin typeface="Calibri" panose="020F0502020204030204" pitchFamily="34" charset="0"/>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oundRectCallout">
                  <a:avLst/>
                </a:prstGeom>
                <a:noFill/>
                <a:ln>
                  <a:noFill/>
                </a:ln>
              </c15:spPr>
            </c:ext>
          </c:extLst>
        </c:dLbl>
      </c:pivotFmt>
      <c:pivotFmt>
        <c:idx val="21"/>
        <c:spPr>
          <a:solidFill>
            <a:srgbClr val="F8A6AC"/>
          </a:solidFill>
          <a:ln w="19050">
            <a:noFill/>
          </a:ln>
          <a:effectLst/>
        </c:spPr>
      </c:pivotFmt>
      <c:pivotFmt>
        <c:idx val="22"/>
        <c:spPr>
          <a:solidFill>
            <a:srgbClr val="F46C76"/>
          </a:solidFill>
          <a:ln w="19050">
            <a:solidFill>
              <a:schemeClr val="lt1"/>
            </a:solidFill>
          </a:ln>
          <a:effectLst/>
        </c:spPr>
      </c:pivotFmt>
      <c:pivotFmt>
        <c:idx val="23"/>
        <c:spPr>
          <a:solidFill>
            <a:srgbClr val="E81221"/>
          </a:solidFill>
          <a:ln w="19050">
            <a:solidFill>
              <a:schemeClr val="lt1"/>
            </a:solidFill>
          </a:ln>
          <a:effectLst/>
        </c:spPr>
        <c:dLbl>
          <c:idx val="0"/>
          <c:spPr>
            <a:gradFill flip="none" rotWithShape="1">
              <a:gsLst>
                <a:gs pos="0">
                  <a:srgbClr val="F6F8FC">
                    <a:lumMod val="0"/>
                    <a:lumOff val="100000"/>
                  </a:srgbClr>
                </a:gs>
                <a:gs pos="100000">
                  <a:srgbClr val="FCC4C4"/>
                </a:gs>
                <a:gs pos="100000">
                  <a:srgbClr val="4472C4">
                    <a:lumMod val="45000"/>
                    <a:lumOff val="55000"/>
                  </a:srgbClr>
                </a:gs>
                <a:gs pos="100000">
                  <a:srgbClr val="4472C4">
                    <a:lumMod val="30000"/>
                    <a:lumOff val="70000"/>
                  </a:srgbClr>
                </a:gs>
              </a:gsLst>
              <a:lin ang="5400000" scaled="1"/>
              <a:tileRect/>
            </a:gradFill>
            <a:ln w="9525" cap="flat" cmpd="sng" algn="ctr">
              <a:solidFill>
                <a:srgbClr val="000000">
                  <a:lumMod val="25000"/>
                  <a:lumOff val="75000"/>
                </a:srgb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spc="0" baseline="0">
                  <a:solidFill>
                    <a:sysClr val="windowText" lastClr="000000"/>
                  </a:solidFill>
                  <a:latin typeface="Calibri" panose="020F0502020204030204" pitchFamily="34" charset="0"/>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oundRectCallout">
                  <a:avLst>
                    <a:gd name="adj1" fmla="val -29071"/>
                    <a:gd name="adj2" fmla="val -120394"/>
                    <a:gd name="adj3" fmla="val 16667"/>
                  </a:avLst>
                </a:prstGeom>
                <a:noFill/>
                <a:ln>
                  <a:noFill/>
                </a:ln>
              </c15:spPr>
            </c:ext>
          </c:extLst>
        </c:dLbl>
      </c:pivotFmt>
      <c:pivotFmt>
        <c:idx val="24"/>
        <c:spPr>
          <a:solidFill>
            <a:srgbClr val="6E080F"/>
          </a:solidFill>
          <a:ln w="19050">
            <a:solidFill>
              <a:schemeClr val="lt1"/>
            </a:solidFill>
          </a:ln>
          <a:effectLst/>
        </c:spPr>
      </c:pivotFmt>
    </c:pivotFmts>
    <c:plotArea>
      <c:layout>
        <c:manualLayout>
          <c:layoutTarget val="inner"/>
          <c:xMode val="edge"/>
          <c:yMode val="edge"/>
          <c:x val="0.13494713418435433"/>
          <c:y val="0.22433284984511873"/>
          <c:w val="0.58079299628461567"/>
          <c:h val="0.60772277050922108"/>
        </c:manualLayout>
      </c:layout>
      <c:pieChart>
        <c:varyColors val="1"/>
        <c:ser>
          <c:idx val="0"/>
          <c:order val="0"/>
          <c:tx>
            <c:strRef>
              <c:f>Pivots!$L$29</c:f>
              <c:strCache>
                <c:ptCount val="1"/>
                <c:pt idx="0">
                  <c:v>Total</c:v>
                </c:pt>
              </c:strCache>
            </c:strRef>
          </c:tx>
          <c:explosion val="1"/>
          <c:dPt>
            <c:idx val="0"/>
            <c:bubble3D val="0"/>
            <c:explosion val="0"/>
            <c:spPr>
              <a:solidFill>
                <a:srgbClr val="F8A6AC"/>
              </a:solidFill>
              <a:ln w="19050">
                <a:noFill/>
              </a:ln>
              <a:effectLst/>
            </c:spPr>
            <c:extLst>
              <c:ext xmlns:c16="http://schemas.microsoft.com/office/drawing/2014/chart" uri="{C3380CC4-5D6E-409C-BE32-E72D297353CC}">
                <c16:uniqueId val="{00000001-3849-4BE3-9CA0-742A9E10E6E5}"/>
              </c:ext>
            </c:extLst>
          </c:dPt>
          <c:dPt>
            <c:idx val="1"/>
            <c:bubble3D val="0"/>
            <c:spPr>
              <a:solidFill>
                <a:srgbClr val="F46C76"/>
              </a:solidFill>
              <a:ln w="19050">
                <a:solidFill>
                  <a:schemeClr val="lt1"/>
                </a:solidFill>
              </a:ln>
              <a:effectLst/>
            </c:spPr>
            <c:extLst>
              <c:ext xmlns:c16="http://schemas.microsoft.com/office/drawing/2014/chart" uri="{C3380CC4-5D6E-409C-BE32-E72D297353CC}">
                <c16:uniqueId val="{00000003-3849-4BE3-9CA0-742A9E10E6E5}"/>
              </c:ext>
            </c:extLst>
          </c:dPt>
          <c:dPt>
            <c:idx val="2"/>
            <c:bubble3D val="0"/>
            <c:explosion val="0"/>
            <c:spPr>
              <a:solidFill>
                <a:srgbClr val="E81221"/>
              </a:solidFill>
              <a:ln w="19050">
                <a:solidFill>
                  <a:schemeClr val="lt1"/>
                </a:solidFill>
              </a:ln>
              <a:effectLst/>
            </c:spPr>
            <c:extLst>
              <c:ext xmlns:c16="http://schemas.microsoft.com/office/drawing/2014/chart" uri="{C3380CC4-5D6E-409C-BE32-E72D297353CC}">
                <c16:uniqueId val="{00000005-3849-4BE3-9CA0-742A9E10E6E5}"/>
              </c:ext>
            </c:extLst>
          </c:dPt>
          <c:dPt>
            <c:idx val="3"/>
            <c:bubble3D val="0"/>
            <c:explosion val="0"/>
            <c:spPr>
              <a:solidFill>
                <a:srgbClr val="6E080F"/>
              </a:solidFill>
              <a:ln w="19050">
                <a:solidFill>
                  <a:schemeClr val="lt1"/>
                </a:solidFill>
              </a:ln>
              <a:effectLst/>
            </c:spPr>
            <c:extLst>
              <c:ext xmlns:c16="http://schemas.microsoft.com/office/drawing/2014/chart" uri="{C3380CC4-5D6E-409C-BE32-E72D297353CC}">
                <c16:uniqueId val="{00000007-3849-4BE3-9CA0-742A9E10E6E5}"/>
              </c:ext>
            </c:extLst>
          </c:dPt>
          <c:dLbls>
            <c:dLbl>
              <c:idx val="2"/>
              <c:spPr>
                <a:gradFill flip="none" rotWithShape="1">
                  <a:gsLst>
                    <a:gs pos="0">
                      <a:srgbClr val="F6F8FC">
                        <a:lumMod val="0"/>
                        <a:lumOff val="100000"/>
                      </a:srgbClr>
                    </a:gs>
                    <a:gs pos="100000">
                      <a:srgbClr val="FCC4C4"/>
                    </a:gs>
                    <a:gs pos="100000">
                      <a:srgbClr val="4472C4">
                        <a:lumMod val="45000"/>
                        <a:lumOff val="55000"/>
                      </a:srgbClr>
                    </a:gs>
                    <a:gs pos="100000">
                      <a:srgbClr val="4472C4">
                        <a:lumMod val="30000"/>
                        <a:lumOff val="70000"/>
                      </a:srgbClr>
                    </a:gs>
                  </a:gsLst>
                  <a:lin ang="5400000" scaled="1"/>
                  <a:tileRect/>
                </a:gradFill>
                <a:ln w="9525" cap="flat" cmpd="sng" algn="ctr">
                  <a:solidFill>
                    <a:srgbClr val="000000">
                      <a:lumMod val="25000"/>
                      <a:lumOff val="75000"/>
                    </a:srgb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spc="0" baseline="0">
                      <a:solidFill>
                        <a:sysClr val="windowText" lastClr="000000"/>
                      </a:solidFill>
                      <a:latin typeface="Calibri" panose="020F0502020204030204" pitchFamily="34" charset="0"/>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oundRectCallout">
                      <a:avLst>
                        <a:gd name="adj1" fmla="val -29071"/>
                        <a:gd name="adj2" fmla="val -120394"/>
                        <a:gd name="adj3" fmla="val 16667"/>
                      </a:avLst>
                    </a:prstGeom>
                    <a:noFill/>
                    <a:ln>
                      <a:noFill/>
                    </a:ln>
                  </c15:spPr>
                </c:ext>
                <c:ext xmlns:c16="http://schemas.microsoft.com/office/drawing/2014/chart" uri="{C3380CC4-5D6E-409C-BE32-E72D297353CC}">
                  <c16:uniqueId val="{00000005-3849-4BE3-9CA0-742A9E10E6E5}"/>
                </c:ext>
              </c:extLst>
            </c:dLbl>
            <c:spPr>
              <a:gradFill>
                <a:gsLst>
                  <a:gs pos="0">
                    <a:srgbClr val="F6F8FC">
                      <a:lumMod val="0"/>
                      <a:lumOff val="100000"/>
                    </a:srgbClr>
                  </a:gs>
                  <a:gs pos="100000">
                    <a:srgbClr val="FCC4C4"/>
                  </a:gs>
                  <a:gs pos="100000">
                    <a:srgbClr val="4472C4">
                      <a:lumMod val="45000"/>
                      <a:lumOff val="55000"/>
                    </a:srgbClr>
                  </a:gs>
                  <a:gs pos="100000">
                    <a:srgbClr val="4472C4">
                      <a:lumMod val="30000"/>
                      <a:lumOff val="70000"/>
                    </a:srgbClr>
                  </a:gs>
                </a:gsLst>
                <a:lin ang="5400000" scaled="1"/>
              </a:gradFill>
              <a:ln>
                <a:solidFill>
                  <a:srgbClr val="000000">
                    <a:lumMod val="25000"/>
                    <a:lumOff val="75000"/>
                  </a:srgbClr>
                </a:solidFill>
              </a:ln>
              <a:effectLst/>
            </c:spPr>
            <c:txPr>
              <a:bodyPr rot="0" spcFirstLastPara="1" vertOverflow="clip" horzOverflow="clip" vert="horz" wrap="square" lIns="38100" tIns="19050" rIns="38100" bIns="19050" anchor="ctr" anchorCtr="1">
                <a:spAutoFit/>
              </a:bodyPr>
              <a:lstStyle/>
              <a:p>
                <a:pPr>
                  <a:defRPr sz="1000" b="1" i="0" u="none" strike="noStrike" kern="1200" spc="0" baseline="0">
                    <a:solidFill>
                      <a:sysClr val="windowText" lastClr="000000"/>
                    </a:solidFill>
                    <a:latin typeface="Calibri" panose="020F0502020204030204" pitchFamily="34" charset="0"/>
                    <a:ea typeface="+mn-ea"/>
                    <a:cs typeface="+mn-cs"/>
                  </a:defRPr>
                </a:pPr>
                <a:endParaRPr lang="en-US"/>
              </a:p>
            </c:txPr>
            <c:dLblPos val="bestFit"/>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oundRectCallout">
                    <a:avLst/>
                  </a:prstGeom>
                  <a:noFill/>
                  <a:ln>
                    <a:noFill/>
                  </a:ln>
                </c15:spPr>
              </c:ext>
            </c:extLst>
          </c:dLbls>
          <c:cat>
            <c:strRef>
              <c:f>Pivots!$K$30:$K$34</c:f>
              <c:strCache>
                <c:ptCount val="4"/>
                <c:pt idx="0">
                  <c:v>1</c:v>
                </c:pt>
                <c:pt idx="1">
                  <c:v>2</c:v>
                </c:pt>
                <c:pt idx="2">
                  <c:v>3</c:v>
                </c:pt>
                <c:pt idx="3">
                  <c:v>4</c:v>
                </c:pt>
              </c:strCache>
            </c:strRef>
          </c:cat>
          <c:val>
            <c:numRef>
              <c:f>Pivots!$L$30:$L$34</c:f>
              <c:numCache>
                <c:formatCode>0</c:formatCode>
                <c:ptCount val="4"/>
                <c:pt idx="0">
                  <c:v>4444</c:v>
                </c:pt>
                <c:pt idx="1">
                  <c:v>3113</c:v>
                </c:pt>
                <c:pt idx="2">
                  <c:v>1408</c:v>
                </c:pt>
                <c:pt idx="3">
                  <c:v>586</c:v>
                </c:pt>
              </c:numCache>
            </c:numRef>
          </c:val>
          <c:extLst>
            <c:ext xmlns:c16="http://schemas.microsoft.com/office/drawing/2014/chart" uri="{C3380CC4-5D6E-409C-BE32-E72D297353CC}">
              <c16:uniqueId val="{00000008-3849-4BE3-9CA0-742A9E10E6E5}"/>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81526583653808615"/>
          <c:y val="0.23057138999750273"/>
          <c:w val="7.0983949603148022E-2"/>
          <c:h val="0.2733802536053962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a:glow rad="50800">
        <a:schemeClr val="tx1"/>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[Meganathan_Zomato_Expansion Project.xlsx]Pivots!County wise Average Price Range	</c:name>
    <c:fmtId val="2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50" b="1" i="0" baseline="0">
                <a:solidFill>
                  <a:sysClr val="windowText" lastClr="000000"/>
                </a:solidFill>
              </a:rPr>
              <a:t>COUNTRY WISE AVERAGE PRICE RANGE</a:t>
            </a:r>
          </a:p>
        </c:rich>
      </c:tx>
      <c:layout>
        <c:manualLayout>
          <c:xMode val="edge"/>
          <c:yMode val="edge"/>
          <c:x val="0.19065237182658293"/>
          <c:y val="2.9619917535888246E-2"/>
        </c:manualLayout>
      </c:layout>
      <c:overlay val="0"/>
      <c:spPr>
        <a:noFill/>
        <a:ln>
          <a:noFill/>
        </a:ln>
        <a:effectLst/>
      </c:spPr>
    </c:title>
    <c:autoTitleDeleted val="0"/>
    <c:pivotFmts>
      <c:pivotFmt>
        <c:idx val="0"/>
        <c:spPr>
          <a:solidFill>
            <a:srgbClr val="F25C67"/>
          </a:solidFill>
          <a:ln>
            <a:noFill/>
          </a:ln>
          <a:effectLst/>
          <a:sp3d/>
        </c:spPr>
        <c:marker>
          <c:symbol val="none"/>
        </c:marker>
        <c:dLbl>
          <c:idx val="0"/>
          <c:delete val="1"/>
          <c:extLst>
            <c:ext xmlns:c15="http://schemas.microsoft.com/office/drawing/2012/chart" uri="{CE6537A1-D6FC-4f65-9D91-7224C49458BB}"/>
          </c:extLst>
        </c:dLbl>
      </c:pivotFmt>
      <c:pivotFmt>
        <c:idx val="1"/>
        <c:spPr>
          <a:solidFill>
            <a:srgbClr val="F25C67"/>
          </a:solidFill>
          <a:ln>
            <a:noFill/>
          </a:ln>
          <a:effectLst/>
          <a:sp3d/>
        </c:spPr>
        <c:marker>
          <c:symbol val="none"/>
        </c:marker>
        <c:dLbl>
          <c:idx val="0"/>
          <c:delete val="1"/>
          <c:extLst>
            <c:ext xmlns:c15="http://schemas.microsoft.com/office/drawing/2012/chart" uri="{CE6537A1-D6FC-4f65-9D91-7224C49458BB}"/>
          </c:extLst>
        </c:dLbl>
      </c:pivotFmt>
      <c:pivotFmt>
        <c:idx val="2"/>
        <c:spPr>
          <a:solidFill>
            <a:srgbClr val="F25C67"/>
          </a:solidFill>
          <a:ln>
            <a:noFill/>
          </a:ln>
          <a:effectLst/>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25C67"/>
          </a:solidFill>
          <a:ln>
            <a:noFill/>
          </a:ln>
          <a:effectLst/>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25C67"/>
          </a:solidFill>
          <a:ln>
            <a:noFill/>
          </a:ln>
          <a:effectLst/>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25C67"/>
          </a:solidFill>
          <a:ln>
            <a:noFill/>
          </a:ln>
          <a:effectLst>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Pivots!$B$37</c:f>
              <c:strCache>
                <c:ptCount val="1"/>
                <c:pt idx="0">
                  <c:v>Total</c:v>
                </c:pt>
              </c:strCache>
            </c:strRef>
          </c:tx>
          <c:spPr>
            <a:solidFill>
              <a:srgbClr val="F25C67"/>
            </a:solidFill>
            <a:ln>
              <a:noFill/>
            </a:ln>
            <a:effectLst>
              <a:softEdge rad="0"/>
            </a:effectLst>
            <a:scene3d>
              <a:camera prst="orthographicFront"/>
              <a:lightRig rig="threePt" dir="t"/>
            </a:scene3d>
            <a:sp3d/>
          </c:spPr>
          <c:invertIfNegative val="0"/>
          <c:dLbls>
            <c:spPr>
              <a:noFill/>
              <a:ln>
                <a:noFill/>
              </a:ln>
              <a:effectLst/>
            </c:spPr>
            <c:txPr>
              <a:bodyPr rot="0" spcFirstLastPara="1" vertOverflow="ellipsis" vert="horz" wrap="square" lIns="38100" tIns="19050" rIns="38100" bIns="19050" anchor="t" anchorCtr="1">
                <a:spAutoFit/>
              </a:bodyPr>
              <a:lstStyle/>
              <a:p>
                <a:pPr>
                  <a:defRPr sz="900" b="1" i="0" u="none" strike="noStrike" kern="1200" spc="20" baseline="0">
                    <a:solidFill>
                      <a:sysClr val="windowText" lastClr="000000"/>
                    </a:solidFill>
                    <a:latin typeface="Calibri" panose="020F0502020204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Pivots!$A$38:$A$53</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Pivots!$B$38:$B$53</c:f>
              <c:numCache>
                <c:formatCode>0.0</c:formatCode>
                <c:ptCount val="15"/>
                <c:pt idx="0">
                  <c:v>2.125</c:v>
                </c:pt>
                <c:pt idx="1">
                  <c:v>3.4</c:v>
                </c:pt>
                <c:pt idx="2">
                  <c:v>2.5</c:v>
                </c:pt>
                <c:pt idx="3">
                  <c:v>1.7216828478964401</c:v>
                </c:pt>
                <c:pt idx="4">
                  <c:v>2.9523809523809526</c:v>
                </c:pt>
                <c:pt idx="5">
                  <c:v>3.15</c:v>
                </c:pt>
                <c:pt idx="6">
                  <c:v>3.3636363636363638</c:v>
                </c:pt>
                <c:pt idx="7">
                  <c:v>3.65</c:v>
                </c:pt>
                <c:pt idx="8">
                  <c:v>3.65</c:v>
                </c:pt>
                <c:pt idx="9">
                  <c:v>3.5833333333333335</c:v>
                </c:pt>
                <c:pt idx="10">
                  <c:v>2.85</c:v>
                </c:pt>
                <c:pt idx="11">
                  <c:v>2.8235294117647061</c:v>
                </c:pt>
                <c:pt idx="12">
                  <c:v>3.2166666666666668</c:v>
                </c:pt>
                <c:pt idx="13">
                  <c:v>2.75</c:v>
                </c:pt>
                <c:pt idx="14">
                  <c:v>2.0460829493087558</c:v>
                </c:pt>
              </c:numCache>
            </c:numRef>
          </c:val>
          <c:extLst>
            <c:ext xmlns:c16="http://schemas.microsoft.com/office/drawing/2014/chart" uri="{C3380CC4-5D6E-409C-BE32-E72D297353CC}">
              <c16:uniqueId val="{00000000-7DCC-426F-915A-EEC510CF50D6}"/>
            </c:ext>
          </c:extLst>
        </c:ser>
        <c:dLbls>
          <c:showLegendKey val="0"/>
          <c:showVal val="1"/>
          <c:showCatName val="0"/>
          <c:showSerName val="0"/>
          <c:showPercent val="0"/>
          <c:showBubbleSize val="0"/>
        </c:dLbls>
        <c:gapWidth val="287"/>
        <c:overlap val="-73"/>
        <c:axId val="162106784"/>
        <c:axId val="162104384"/>
      </c:barChart>
      <c:catAx>
        <c:axId val="162106784"/>
        <c:scaling>
          <c:orientation val="minMax"/>
        </c:scaling>
        <c:delete val="0"/>
        <c:axPos val="l"/>
        <c:title>
          <c:tx>
            <c:rich>
              <a:bodyPr rot="-5400000" spcFirstLastPara="1" vertOverflow="ellipsis" vert="horz" wrap="square" anchor="ctr" anchorCtr="1"/>
              <a:lstStyle/>
              <a:p>
                <a:pPr>
                  <a:defRPr sz="1300" b="0" i="0" u="none" strike="noStrike" kern="1200" spc="50" baseline="0">
                    <a:solidFill>
                      <a:sysClr val="windowText" lastClr="000000"/>
                    </a:solidFill>
                    <a:latin typeface="Calibri" panose="020F0502020204030204" pitchFamily="34" charset="0"/>
                    <a:ea typeface="+mn-ea"/>
                    <a:cs typeface="+mn-cs"/>
                  </a:defRPr>
                </a:pPr>
                <a:r>
                  <a:rPr lang="en-IN" sz="1400" b="1" i="0" spc="50" baseline="0">
                    <a:solidFill>
                      <a:sysClr val="windowText" lastClr="000000"/>
                    </a:solidFill>
                    <a:latin typeface="Calibri" panose="020F0502020204030204" pitchFamily="34" charset="0"/>
                  </a:rPr>
                  <a:t>COUNTRIES</a:t>
                </a:r>
              </a:p>
            </c:rich>
          </c:tx>
          <c:layout>
            <c:manualLayout>
              <c:xMode val="edge"/>
              <c:yMode val="edge"/>
              <c:x val="3.5258573185765946E-2"/>
              <c:y val="0.36410854659923142"/>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Calibri" panose="020F0502020204030204" pitchFamily="34" charset="0"/>
                <a:ea typeface="+mn-ea"/>
                <a:cs typeface="+mn-cs"/>
              </a:defRPr>
            </a:pPr>
            <a:endParaRPr lang="en-US"/>
          </a:p>
        </c:txPr>
        <c:crossAx val="162104384"/>
        <c:crosses val="autoZero"/>
        <c:auto val="1"/>
        <c:lblAlgn val="ctr"/>
        <c:lblOffset val="100"/>
        <c:noMultiLvlLbl val="0"/>
      </c:catAx>
      <c:valAx>
        <c:axId val="162104384"/>
        <c:scaling>
          <c:orientation val="minMax"/>
        </c:scaling>
        <c:delete val="0"/>
        <c:axPos val="b"/>
        <c:majorGridlines>
          <c:spPr>
            <a:ln w="9525" cap="flat" cmpd="sng" algn="ctr">
              <a:solidFill>
                <a:schemeClr val="tx1">
                  <a:lumMod val="15000"/>
                  <a:lumOff val="85000"/>
                </a:schemeClr>
              </a:solidFill>
              <a:round/>
            </a:ln>
            <a:effectLst>
              <a:outerShdw blurRad="50800" dist="50800" sx="1000" sy="1000" algn="ctr" rotWithShape="0">
                <a:srgbClr val="000000"/>
              </a:outerShdw>
            </a:effectLst>
          </c:spPr>
        </c:majorGridlines>
        <c:title>
          <c:tx>
            <c:rich>
              <a:bodyPr rot="0" spcFirstLastPara="1" vertOverflow="ellipsis" vert="horz" wrap="square" anchor="ctr" anchorCtr="1"/>
              <a:lstStyle/>
              <a:p>
                <a:pPr>
                  <a:defRPr sz="1200" b="0" i="0" u="none" strike="noStrike" kern="1200" spc="60" baseline="0">
                    <a:solidFill>
                      <a:schemeClr val="tx1">
                        <a:lumMod val="65000"/>
                        <a:lumOff val="35000"/>
                      </a:schemeClr>
                    </a:solidFill>
                    <a:latin typeface="+mn-lt"/>
                    <a:ea typeface="+mn-ea"/>
                    <a:cs typeface="+mn-cs"/>
                  </a:defRPr>
                </a:pPr>
                <a:r>
                  <a:rPr lang="en-IN" sz="1300" b="1" i="0" spc="60" baseline="0">
                    <a:solidFill>
                      <a:sysClr val="windowText" lastClr="000000"/>
                    </a:solidFill>
                    <a:latin typeface="Calibri" panose="020F0502020204030204" pitchFamily="34" charset="0"/>
                  </a:rPr>
                  <a:t>AVERAGE PRICE RANGE</a:t>
                </a:r>
              </a:p>
            </c:rich>
          </c:tx>
          <c:layout>
            <c:manualLayout>
              <c:xMode val="edge"/>
              <c:yMode val="edge"/>
              <c:x val="0.37298702108647125"/>
              <c:y val="0.92195749911083946"/>
            </c:manualLayout>
          </c:layout>
          <c:overlay val="0"/>
          <c:spPr>
            <a:noFill/>
            <a:ln>
              <a:noFill/>
            </a:ln>
            <a:effectLst/>
          </c:sp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Calibri" panose="020F0502020204030204" pitchFamily="34" charset="0"/>
                <a:ea typeface="+mn-ea"/>
                <a:cs typeface="+mn-cs"/>
              </a:defRPr>
            </a:pPr>
            <a:endParaRPr lang="en-US"/>
          </a:p>
        </c:txPr>
        <c:crossAx val="162106784"/>
        <c:crosses val="autoZero"/>
        <c:crossBetween val="between"/>
      </c:valAx>
      <c:spPr>
        <a:noFill/>
        <a:ln>
          <a:noFill/>
        </a:ln>
        <a:effectLst/>
        <a:sp3d/>
      </c:spPr>
    </c:plotArea>
    <c:plotVisOnly val="1"/>
    <c:dispBlanksAs val="gap"/>
    <c:showDLblsOverMax val="0"/>
    <c:extLst/>
  </c:chart>
  <c:spPr>
    <a:solidFill>
      <a:schemeClr val="bg1"/>
    </a:solidFill>
    <a:ln>
      <a:solidFill>
        <a:schemeClr val="tx1"/>
      </a:solidFill>
    </a:ln>
    <a:effectLst>
      <a:glow rad="50800">
        <a:schemeClr val="tx1"/>
      </a:glow>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05/8/layout/hList6" loCatId="list" qsTypeId="urn:microsoft.com/office/officeart/2005/8/quickstyle/3d3" qsCatId="3D" csTypeId="urn:microsoft.com/office/officeart/2005/8/colors/accent0_3" csCatId="mainScheme" phldr="1"/>
      <dgm:spPr/>
      <dgm:t>
        <a:bodyPr/>
        <a:lstStyle/>
        <a:p>
          <a:endParaRPr lang="en-US"/>
        </a:p>
      </dgm:t>
    </dgm:pt>
    <dgm:pt modelId="{DC13AB6D-DEA2-4CBB-AC69-1EF1A6AD1512}">
      <dgm:prSet custT="1"/>
      <dgm:spPr>
        <a:solidFill>
          <a:schemeClr val="accent1">
            <a:lumMod val="40000"/>
            <a:lumOff val="60000"/>
          </a:schemeClr>
        </a:solidFill>
      </dgm:spPr>
      <dgm:t>
        <a:bodyPr/>
        <a:lstStyle/>
        <a:p>
          <a:r>
            <a:rPr lang="en-US" sz="28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History</a:t>
          </a:r>
        </a:p>
        <a:p>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Zomato was founded in 2008 as a restaurant discovery platform in India. It started as a website that provided information about restaurants, including menus, reviews, and ratings.</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endParaRPr lang="en-US" dirty="0"/>
        </a:p>
      </dgm:t>
    </dgm:pt>
    <dgm:pt modelId="{53742231-981F-480A-940F-203EC2F7423F}">
      <dgm:prSet custT="1"/>
      <dgm:spPr>
        <a:solidFill>
          <a:schemeClr val="accent1">
            <a:lumMod val="40000"/>
            <a:lumOff val="6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spcFirstLastPara="0" vert="horz" wrap="square" lIns="127000" tIns="0" rIns="127000" bIns="0" numCol="1" spcCol="1270" anchor="ctr" anchorCtr="0"/>
        <a:lstStyle/>
        <a:p>
          <a:pPr marL="0" lvl="0" algn="ctr" defTabSz="889000">
            <a:lnSpc>
              <a:spcPct val="90000"/>
            </a:lnSpc>
            <a:spcBef>
              <a:spcPct val="0"/>
            </a:spcBef>
            <a:spcAft>
              <a:spcPct val="35000"/>
            </a:spcAft>
            <a:buNone/>
            <a:defRPr cap="all"/>
          </a:pPr>
          <a:r>
            <a:rPr lang="en-US" sz="2800" b="1" kern="1200" dirty="0">
              <a:solidFill>
                <a:prstClr val="black"/>
              </a:solidFill>
              <a:effectLst/>
              <a:latin typeface="Calibri" panose="020F0502020204030204"/>
              <a:ea typeface="+mn-ea"/>
              <a:cs typeface="+mn-cs"/>
            </a:rPr>
            <a:t>Mission</a:t>
          </a:r>
        </a:p>
        <a:p>
          <a:pPr marL="0" lvl="0" algn="ctr" defTabSz="889000">
            <a:lnSpc>
              <a:spcPct val="90000"/>
            </a:lnSpc>
            <a:spcBef>
              <a:spcPct val="0"/>
            </a:spcBef>
            <a:spcAft>
              <a:spcPct val="35000"/>
            </a:spcAft>
            <a:buNone/>
          </a:pPr>
          <a:r>
            <a:rPr lang="en-US" sz="2000" b="0" kern="1200" dirty="0">
              <a:solidFill>
                <a:prstClr val="black"/>
              </a:solidFill>
              <a:effectLst/>
              <a:latin typeface="Calibri" panose="020F0502020204030204"/>
              <a:ea typeface="+mn-ea"/>
              <a:cs typeface="+mn-cs"/>
            </a:rPr>
            <a:t>Zomato's mission is to ensure that everyone can find and enjoy great food. They aim to connect users with the best dining experiences by providing accurate and comprehensive information about restaurants.</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endParaRPr lang="en-IN"/>
        </a:p>
      </dgm:t>
    </dgm:pt>
    <dgm:pt modelId="{9EF41CC5-EF3B-4A6D-8229-3F1333EADFB3}">
      <dgm:prSet custT="1"/>
      <dgm:spPr>
        <a:solidFill>
          <a:schemeClr val="accent1">
            <a:lumMod val="40000"/>
            <a:lumOff val="6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gm:spPr>
      <dgm:t>
        <a:bodyPr spcFirstLastPara="0" vert="horz" wrap="square" lIns="127000" tIns="0" rIns="127000" bIns="0" numCol="1" spcCol="1270" anchor="ctr" anchorCtr="0"/>
        <a:lstStyle/>
        <a:p>
          <a:pPr marL="0" lvl="0" algn="ctr" defTabSz="889000">
            <a:lnSpc>
              <a:spcPct val="90000"/>
            </a:lnSpc>
            <a:spcBef>
              <a:spcPct val="0"/>
            </a:spcBef>
            <a:spcAft>
              <a:spcPct val="35000"/>
            </a:spcAft>
            <a:buNone/>
            <a:defRPr cap="all"/>
          </a:pPr>
          <a:r>
            <a:rPr lang="en-US" sz="2800" b="1" kern="1200" cap="all" dirty="0">
              <a:solidFill>
                <a:prstClr val="black"/>
              </a:solidFill>
              <a:effectLst/>
              <a:latin typeface="Calibri" panose="020F0502020204030204"/>
              <a:ea typeface="+mn-ea"/>
              <a:cs typeface="+mn-cs"/>
            </a:rPr>
            <a:t>User Base</a:t>
          </a:r>
        </a:p>
        <a:p>
          <a:pPr marL="0" lvl="0" algn="ctr" defTabSz="889000">
            <a:lnSpc>
              <a:spcPct val="90000"/>
            </a:lnSpc>
            <a:spcBef>
              <a:spcPct val="0"/>
            </a:spcBef>
            <a:spcAft>
              <a:spcPct val="35000"/>
            </a:spcAft>
            <a:buNone/>
          </a:pPr>
          <a:r>
            <a:rPr lang="en-US" sz="2000" b="0" kern="1200" cap="all" dirty="0">
              <a:solidFill>
                <a:prstClr val="black"/>
              </a:solidFill>
              <a:effectLst/>
              <a:latin typeface="Calibri" panose="020F0502020204030204"/>
              <a:ea typeface="+mn-ea"/>
              <a:cs typeface="+mn-cs"/>
            </a:rPr>
            <a:t>Zomato has a large and diverse user base, with millions of active users worldwide. It is available in multiple countries and supports multiple languages, making it accessible to a global audience.</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endParaRPr lang="en-IN"/>
        </a:p>
      </dgm:t>
    </dgm:pt>
    <dgm:pt modelId="{D71146C2-EF12-4EA2-84ED-4B598ABA3EC5}" type="pres">
      <dgm:prSet presAssocID="{8AA20905-3954-474B-A606-562BCA026DC1}" presName="Name0" presStyleCnt="0">
        <dgm:presLayoutVars>
          <dgm:dir/>
          <dgm:resizeHandles val="exact"/>
        </dgm:presLayoutVars>
      </dgm:prSet>
      <dgm:spPr/>
    </dgm:pt>
    <dgm:pt modelId="{AACEA5CC-1623-4CBC-9401-DFEFE2F64A51}" type="pres">
      <dgm:prSet presAssocID="{DC13AB6D-DEA2-4CBB-AC69-1EF1A6AD1512}" presName="node" presStyleLbl="node1" presStyleIdx="0" presStyleCnt="3" custLinFactX="-36961" custLinFactNeighborX="-100000" custLinFactNeighborY="-11089">
        <dgm:presLayoutVars>
          <dgm:bulletEnabled val="1"/>
        </dgm:presLayoutVars>
      </dgm:prSet>
      <dgm:spPr/>
    </dgm:pt>
    <dgm:pt modelId="{89F03EE4-762B-4876-AAC0-0D6858439F69}" type="pres">
      <dgm:prSet presAssocID="{9C64CC83-643C-4E12-8F97-BC19DC031190}" presName="sibTrans" presStyleCnt="0"/>
      <dgm:spPr/>
    </dgm:pt>
    <dgm:pt modelId="{DA3F7B14-34D0-4B52-8945-370A1A2A9F3F}" type="pres">
      <dgm:prSet presAssocID="{53742231-981F-480A-940F-203EC2F7423F}" presName="node" presStyleLbl="node1" presStyleIdx="1" presStyleCnt="3">
        <dgm:presLayoutVars>
          <dgm:bulletEnabled val="1"/>
        </dgm:presLayoutVars>
      </dgm:prSet>
      <dgm:spPr>
        <a:xfrm rot="16200000">
          <a:off x="3223706" y="648318"/>
          <a:ext cx="4895850" cy="3599212"/>
        </a:xfrm>
        <a:prstGeom prst="flowChartManualOperation">
          <a:avLst/>
        </a:prstGeom>
      </dgm:spPr>
    </dgm:pt>
    <dgm:pt modelId="{5A1F2848-6FDF-4C55-AC89-53DC3A37BA12}" type="pres">
      <dgm:prSet presAssocID="{EF449C32-A7AE-4099-9E9B-9E2F736A89CE}" presName="sibTrans" presStyleCnt="0"/>
      <dgm:spPr/>
    </dgm:pt>
    <dgm:pt modelId="{254EBC0B-ACE8-4310-9D4C-2BC05469242C}" type="pres">
      <dgm:prSet presAssocID="{9EF41CC5-EF3B-4A6D-8229-3F1333EADFB3}" presName="node" presStyleLbl="node1" presStyleIdx="2" presStyleCnt="3" custScaleX="94206" custScaleY="100000" custLinFactNeighborX="-5993" custLinFactNeighborY="1751">
        <dgm:presLayoutVars>
          <dgm:bulletEnabled val="1"/>
        </dgm:presLayoutVars>
      </dgm:prSet>
      <dgm:spPr>
        <a:xfrm rot="16200000">
          <a:off x="6991462" y="752587"/>
          <a:ext cx="4895850" cy="3390674"/>
        </a:xfrm>
        <a:prstGeom prst="flowChartManualOperation">
          <a:avLst/>
        </a:prstGeom>
      </dgm:spPr>
    </dgm:pt>
  </dgm:ptLst>
  <dgm:cxnLst>
    <dgm:cxn modelId="{502E4E17-D6AA-4E4F-BF72-216B1FA32185}" type="presOf" srcId="{DC13AB6D-DEA2-4CBB-AC69-1EF1A6AD1512}" destId="{AACEA5CC-1623-4CBC-9401-DFEFE2F64A51}" srcOrd="0" destOrd="0" presId="urn:microsoft.com/office/officeart/2005/8/layout/hList6"/>
    <dgm:cxn modelId="{4B888393-351D-4489-90C9-5A68061AB236}" srcId="{8AA20905-3954-474B-A606-562BCA026DC1}" destId="{DC13AB6D-DEA2-4CBB-AC69-1EF1A6AD1512}" srcOrd="0" destOrd="0" parTransId="{2C752582-D9FF-4E04-A92F-827DB4BB5C48}" sibTransId="{9C64CC83-643C-4E12-8F97-BC19DC031190}"/>
    <dgm:cxn modelId="{E9E157B3-1FB5-4448-9989-B896113929DB}" type="presOf" srcId="{9EF41CC5-EF3B-4A6D-8229-3F1333EADFB3}" destId="{254EBC0B-ACE8-4310-9D4C-2BC05469242C}" srcOrd="0" destOrd="0" presId="urn:microsoft.com/office/officeart/2005/8/layout/hList6"/>
    <dgm:cxn modelId="{E476EEBC-7C9F-4E07-BD58-1044B9769B64}" srcId="{8AA20905-3954-474B-A606-562BCA026DC1}" destId="{9EF41CC5-EF3B-4A6D-8229-3F1333EADFB3}" srcOrd="2" destOrd="0" parTransId="{DAEF1C7D-B0C5-46FA-BED3-8A54E918D3E0}" sibTransId="{98E6DD7C-B953-4119-9F64-9914E467ECBF}"/>
    <dgm:cxn modelId="{F226B1C2-5D99-403A-8240-EAD6BD4D8534}" srcId="{8AA20905-3954-474B-A606-562BCA026DC1}" destId="{53742231-981F-480A-940F-203EC2F7423F}" srcOrd="1" destOrd="0" parTransId="{2FC75195-FBA1-43DE-85DD-40B4B3A2F1F3}" sibTransId="{EF449C32-A7AE-4099-9E9B-9E2F736A89CE}"/>
    <dgm:cxn modelId="{339768C3-FA00-4FB8-8DCF-EA249D100E1B}" type="presOf" srcId="{8AA20905-3954-474B-A606-562BCA026DC1}" destId="{D71146C2-EF12-4EA2-84ED-4B598ABA3EC5}" srcOrd="0" destOrd="0" presId="urn:microsoft.com/office/officeart/2005/8/layout/hList6"/>
    <dgm:cxn modelId="{EF3B3EF5-3D87-42AF-9B4F-8D408049B735}" type="presOf" srcId="{53742231-981F-480A-940F-203EC2F7423F}" destId="{DA3F7B14-34D0-4B52-8945-370A1A2A9F3F}" srcOrd="0" destOrd="0" presId="urn:microsoft.com/office/officeart/2005/8/layout/hList6"/>
    <dgm:cxn modelId="{4BB1A5E8-3DBE-4E3D-9656-2CC65FD90040}" type="presParOf" srcId="{D71146C2-EF12-4EA2-84ED-4B598ABA3EC5}" destId="{AACEA5CC-1623-4CBC-9401-DFEFE2F64A51}" srcOrd="0" destOrd="0" presId="urn:microsoft.com/office/officeart/2005/8/layout/hList6"/>
    <dgm:cxn modelId="{E0344DCA-EE76-404E-816A-EFCAB15F5C9B}" type="presParOf" srcId="{D71146C2-EF12-4EA2-84ED-4B598ABA3EC5}" destId="{89F03EE4-762B-4876-AAC0-0D6858439F69}" srcOrd="1" destOrd="0" presId="urn:microsoft.com/office/officeart/2005/8/layout/hList6"/>
    <dgm:cxn modelId="{F6F3E666-DBF2-4832-9889-6872F173307E}" type="presParOf" srcId="{D71146C2-EF12-4EA2-84ED-4B598ABA3EC5}" destId="{DA3F7B14-34D0-4B52-8945-370A1A2A9F3F}" srcOrd="2" destOrd="0" presId="urn:microsoft.com/office/officeart/2005/8/layout/hList6"/>
    <dgm:cxn modelId="{508D83B1-0A5A-4CAA-B52A-AC608653082D}" type="presParOf" srcId="{D71146C2-EF12-4EA2-84ED-4B598ABA3EC5}" destId="{5A1F2848-6FDF-4C55-AC89-53DC3A37BA12}" srcOrd="3" destOrd="0" presId="urn:microsoft.com/office/officeart/2005/8/layout/hList6"/>
    <dgm:cxn modelId="{76930460-F53F-4942-B77D-76B49D9FD4CC}" type="presParOf" srcId="{D71146C2-EF12-4EA2-84ED-4B598ABA3EC5}" destId="{254EBC0B-ACE8-4310-9D4C-2BC05469242C}" srcOrd="4" destOrd="0" presId="urn:microsoft.com/office/officeart/2005/8/layout/hList6"/>
  </dgm:cxnLst>
  <dgm:bg>
    <a:effectLst>
      <a:outerShdw blurRad="50800" dist="38100" dir="8100000" algn="tr"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EA5CC-1623-4CBC-9401-DFEFE2F64A51}">
      <dsp:nvSpPr>
        <dsp:cNvPr id="0" name=""/>
        <dsp:cNvSpPr/>
      </dsp:nvSpPr>
      <dsp:spPr>
        <a:xfrm rot="16200000">
          <a:off x="-648318" y="648318"/>
          <a:ext cx="4895850" cy="3599212"/>
        </a:xfrm>
        <a:prstGeom prst="flowChartManualOperation">
          <a:avLst/>
        </a:prstGeom>
        <a:solidFill>
          <a:schemeClr val="accent1">
            <a:lumMod val="40000"/>
            <a:lumOff val="6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0" tIns="0" rIns="177800" bIns="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History</a:t>
          </a:r>
        </a:p>
        <a:p>
          <a:pPr marL="0" lvl="0" indent="0" algn="ctr" defTabSz="1244600">
            <a:lnSpc>
              <a:spcPct val="90000"/>
            </a:lnSpc>
            <a:spcBef>
              <a:spcPct val="0"/>
            </a:spcBef>
            <a:spcAft>
              <a:spcPct val="35000"/>
            </a:spcAft>
            <a:buNone/>
          </a:pPr>
          <a:r>
            <a:rPr lang="en-US" sz="200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Zomato was founded in 2008 as a restaurant discovery platform in India. It started as a website that provided information about restaurants, including menus, reviews, and ratings.</a:t>
          </a:r>
          <a:endParaRPr lang="en-US" sz="20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dsp:txBody>
      <dsp:txXfrm rot="5400000">
        <a:off x="1" y="979169"/>
        <a:ext cx="3599212" cy="2937510"/>
      </dsp:txXfrm>
    </dsp:sp>
    <dsp:sp modelId="{DA3F7B14-34D0-4B52-8945-370A1A2A9F3F}">
      <dsp:nvSpPr>
        <dsp:cNvPr id="0" name=""/>
        <dsp:cNvSpPr/>
      </dsp:nvSpPr>
      <dsp:spPr>
        <a:xfrm rot="16200000">
          <a:off x="3223706" y="648318"/>
          <a:ext cx="4895850" cy="3599212"/>
        </a:xfrm>
        <a:prstGeom prst="flowChartManualOperation">
          <a:avLst/>
        </a:prstGeom>
        <a:solidFill>
          <a:schemeClr val="accent1">
            <a:lumMod val="40000"/>
            <a:lumOff val="6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defRPr cap="all"/>
          </a:pPr>
          <a:r>
            <a:rPr lang="en-US" sz="2800" b="1" kern="1200" dirty="0">
              <a:solidFill>
                <a:prstClr val="black"/>
              </a:solidFill>
              <a:effectLst/>
              <a:latin typeface="Calibri" panose="020F0502020204030204"/>
              <a:ea typeface="+mn-ea"/>
              <a:cs typeface="+mn-cs"/>
            </a:rPr>
            <a:t>Mission</a:t>
          </a:r>
        </a:p>
        <a:p>
          <a:pPr marL="0" lvl="0" indent="0" algn="ctr" defTabSz="889000">
            <a:lnSpc>
              <a:spcPct val="90000"/>
            </a:lnSpc>
            <a:spcBef>
              <a:spcPct val="0"/>
            </a:spcBef>
            <a:spcAft>
              <a:spcPct val="35000"/>
            </a:spcAft>
            <a:buNone/>
          </a:pPr>
          <a:r>
            <a:rPr lang="en-US" sz="2000" b="0" kern="1200" dirty="0">
              <a:solidFill>
                <a:prstClr val="black"/>
              </a:solidFill>
              <a:effectLst/>
              <a:latin typeface="Calibri" panose="020F0502020204030204"/>
              <a:ea typeface="+mn-ea"/>
              <a:cs typeface="+mn-cs"/>
            </a:rPr>
            <a:t>Zomato's mission is to ensure that everyone can find and enjoy great food. They aim to connect users with the best dining experiences by providing accurate and comprehensive information about restaurants.</a:t>
          </a:r>
        </a:p>
      </dsp:txBody>
      <dsp:txXfrm rot="5400000">
        <a:off x="3872025" y="979169"/>
        <a:ext cx="3599212" cy="2937510"/>
      </dsp:txXfrm>
    </dsp:sp>
    <dsp:sp modelId="{254EBC0B-ACE8-4310-9D4C-2BC05469242C}">
      <dsp:nvSpPr>
        <dsp:cNvPr id="0" name=""/>
        <dsp:cNvSpPr/>
      </dsp:nvSpPr>
      <dsp:spPr>
        <a:xfrm rot="16200000">
          <a:off x="6972413" y="752587"/>
          <a:ext cx="4895850" cy="3390674"/>
        </a:xfrm>
        <a:prstGeom prst="flowChartManualOperation">
          <a:avLst/>
        </a:prstGeom>
        <a:solidFill>
          <a:schemeClr val="accent1">
            <a:lumMod val="40000"/>
            <a:lumOff val="6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defRPr cap="all"/>
          </a:pPr>
          <a:r>
            <a:rPr lang="en-US" sz="2800" b="1" kern="1200" cap="all" dirty="0">
              <a:solidFill>
                <a:prstClr val="black"/>
              </a:solidFill>
              <a:effectLst/>
              <a:latin typeface="Calibri" panose="020F0502020204030204"/>
              <a:ea typeface="+mn-ea"/>
              <a:cs typeface="+mn-cs"/>
            </a:rPr>
            <a:t>User Base</a:t>
          </a:r>
        </a:p>
        <a:p>
          <a:pPr marL="0" lvl="0" indent="0" algn="ctr" defTabSz="889000">
            <a:lnSpc>
              <a:spcPct val="90000"/>
            </a:lnSpc>
            <a:spcBef>
              <a:spcPct val="0"/>
            </a:spcBef>
            <a:spcAft>
              <a:spcPct val="35000"/>
            </a:spcAft>
            <a:buNone/>
          </a:pPr>
          <a:r>
            <a:rPr lang="en-US" sz="2000" b="0" kern="1200" cap="all" dirty="0">
              <a:solidFill>
                <a:prstClr val="black"/>
              </a:solidFill>
              <a:effectLst/>
              <a:latin typeface="Calibri" panose="020F0502020204030204"/>
              <a:ea typeface="+mn-ea"/>
              <a:cs typeface="+mn-cs"/>
            </a:rPr>
            <a:t>Zomato has a large and diverse user base, with millions of active users worldwide. It is available in multiple countries and supports multiple languages, making it accessible to a global audience.</a:t>
          </a:r>
        </a:p>
      </dsp:txBody>
      <dsp:txXfrm rot="5400000">
        <a:off x="7725001" y="979169"/>
        <a:ext cx="3390674" cy="293751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26B7-74C9-48F8-4CA4-6E8C2095F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9EEE11-F4AC-0B2D-C6FB-67A6A39381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A34F64-2380-B4CB-11B1-B5054376FE8F}"/>
              </a:ext>
            </a:extLst>
          </p:cNvPr>
          <p:cNvSpPr>
            <a:spLocks noGrp="1"/>
          </p:cNvSpPr>
          <p:nvPr>
            <p:ph type="dt" sz="half" idx="10"/>
          </p:nvPr>
        </p:nvSpPr>
        <p:spPr/>
        <p:txBody>
          <a:bodyPr/>
          <a:lstStyle/>
          <a:p>
            <a:fld id="{3B837087-FA19-47A4-B426-7A2CD5892E06}" type="datetimeFigureOut">
              <a:rPr lang="en-IN" smtClean="0"/>
              <a:t>01-03-2025</a:t>
            </a:fld>
            <a:endParaRPr lang="en-IN"/>
          </a:p>
        </p:txBody>
      </p:sp>
      <p:sp>
        <p:nvSpPr>
          <p:cNvPr id="5" name="Footer Placeholder 4">
            <a:extLst>
              <a:ext uri="{FF2B5EF4-FFF2-40B4-BE49-F238E27FC236}">
                <a16:creationId xmlns:a16="http://schemas.microsoft.com/office/drawing/2014/main" id="{50AD5867-E9FD-8D8D-55DC-F71C2DDF7E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30C39E-C58B-E1F1-BCD1-C76F6333E668}"/>
              </a:ext>
            </a:extLst>
          </p:cNvPr>
          <p:cNvSpPr>
            <a:spLocks noGrp="1"/>
          </p:cNvSpPr>
          <p:nvPr>
            <p:ph type="sldNum" sz="quarter" idx="12"/>
          </p:nvPr>
        </p:nvSpPr>
        <p:spPr/>
        <p:txBody>
          <a:bodyPr/>
          <a:lstStyle/>
          <a:p>
            <a:fld id="{1A571E44-158B-46DA-9E8D-A342C4DD7917}" type="slidenum">
              <a:rPr lang="en-IN" smtClean="0"/>
              <a:t>‹#›</a:t>
            </a:fld>
            <a:endParaRPr lang="en-IN"/>
          </a:p>
        </p:txBody>
      </p:sp>
    </p:spTree>
    <p:extLst>
      <p:ext uri="{BB962C8B-B14F-4D97-AF65-F5344CB8AC3E}">
        <p14:creationId xmlns:p14="http://schemas.microsoft.com/office/powerpoint/2010/main" val="2569629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8693-20C0-01AE-17C2-36221DE058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0775F4-ECC4-8A87-36D8-BA9DC2251F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88C9F-DB1A-8A26-A905-B9EA74322D47}"/>
              </a:ext>
            </a:extLst>
          </p:cNvPr>
          <p:cNvSpPr>
            <a:spLocks noGrp="1"/>
          </p:cNvSpPr>
          <p:nvPr>
            <p:ph type="dt" sz="half" idx="10"/>
          </p:nvPr>
        </p:nvSpPr>
        <p:spPr/>
        <p:txBody>
          <a:bodyPr/>
          <a:lstStyle/>
          <a:p>
            <a:fld id="{3B837087-FA19-47A4-B426-7A2CD5892E06}" type="datetimeFigureOut">
              <a:rPr lang="en-IN" smtClean="0"/>
              <a:t>01-03-2025</a:t>
            </a:fld>
            <a:endParaRPr lang="en-IN"/>
          </a:p>
        </p:txBody>
      </p:sp>
      <p:sp>
        <p:nvSpPr>
          <p:cNvPr id="5" name="Footer Placeholder 4">
            <a:extLst>
              <a:ext uri="{FF2B5EF4-FFF2-40B4-BE49-F238E27FC236}">
                <a16:creationId xmlns:a16="http://schemas.microsoft.com/office/drawing/2014/main" id="{2EF60C5F-A26B-B429-507B-3F0A4BFF0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678B4A-F51D-7617-5F4B-21F508D9AEB0}"/>
              </a:ext>
            </a:extLst>
          </p:cNvPr>
          <p:cNvSpPr>
            <a:spLocks noGrp="1"/>
          </p:cNvSpPr>
          <p:nvPr>
            <p:ph type="sldNum" sz="quarter" idx="12"/>
          </p:nvPr>
        </p:nvSpPr>
        <p:spPr/>
        <p:txBody>
          <a:bodyPr/>
          <a:lstStyle/>
          <a:p>
            <a:fld id="{1A571E44-158B-46DA-9E8D-A342C4DD7917}" type="slidenum">
              <a:rPr lang="en-IN" smtClean="0"/>
              <a:t>‹#›</a:t>
            </a:fld>
            <a:endParaRPr lang="en-IN"/>
          </a:p>
        </p:txBody>
      </p:sp>
    </p:spTree>
    <p:extLst>
      <p:ext uri="{BB962C8B-B14F-4D97-AF65-F5344CB8AC3E}">
        <p14:creationId xmlns:p14="http://schemas.microsoft.com/office/powerpoint/2010/main" val="189139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E61D1A-1785-3623-A346-6A9A6E8B9F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5D86AD-CDAB-6DDA-879F-A00D2CA520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8CB1B5-B1B3-DD0C-A150-7B60A8713C3A}"/>
              </a:ext>
            </a:extLst>
          </p:cNvPr>
          <p:cNvSpPr>
            <a:spLocks noGrp="1"/>
          </p:cNvSpPr>
          <p:nvPr>
            <p:ph type="dt" sz="half" idx="10"/>
          </p:nvPr>
        </p:nvSpPr>
        <p:spPr/>
        <p:txBody>
          <a:bodyPr/>
          <a:lstStyle/>
          <a:p>
            <a:fld id="{3B837087-FA19-47A4-B426-7A2CD5892E06}" type="datetimeFigureOut">
              <a:rPr lang="en-IN" smtClean="0"/>
              <a:t>01-03-2025</a:t>
            </a:fld>
            <a:endParaRPr lang="en-IN"/>
          </a:p>
        </p:txBody>
      </p:sp>
      <p:sp>
        <p:nvSpPr>
          <p:cNvPr id="5" name="Footer Placeholder 4">
            <a:extLst>
              <a:ext uri="{FF2B5EF4-FFF2-40B4-BE49-F238E27FC236}">
                <a16:creationId xmlns:a16="http://schemas.microsoft.com/office/drawing/2014/main" id="{7B5166E6-2633-8F12-B077-6283D5D43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3F5BE-0C7F-F22C-E9B7-67EB1203E2D6}"/>
              </a:ext>
            </a:extLst>
          </p:cNvPr>
          <p:cNvSpPr>
            <a:spLocks noGrp="1"/>
          </p:cNvSpPr>
          <p:nvPr>
            <p:ph type="sldNum" sz="quarter" idx="12"/>
          </p:nvPr>
        </p:nvSpPr>
        <p:spPr/>
        <p:txBody>
          <a:bodyPr/>
          <a:lstStyle/>
          <a:p>
            <a:fld id="{1A571E44-158B-46DA-9E8D-A342C4DD7917}" type="slidenum">
              <a:rPr lang="en-IN" smtClean="0"/>
              <a:t>‹#›</a:t>
            </a:fld>
            <a:endParaRPr lang="en-IN"/>
          </a:p>
        </p:txBody>
      </p:sp>
    </p:spTree>
    <p:extLst>
      <p:ext uri="{BB962C8B-B14F-4D97-AF65-F5344CB8AC3E}">
        <p14:creationId xmlns:p14="http://schemas.microsoft.com/office/powerpoint/2010/main" val="1562276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C353-EDCE-F0DC-70BA-14E75C6177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FF8508-BF09-6113-5E88-747E92EC48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727967-2331-9175-CB3A-628FE2796581}"/>
              </a:ext>
            </a:extLst>
          </p:cNvPr>
          <p:cNvSpPr>
            <a:spLocks noGrp="1"/>
          </p:cNvSpPr>
          <p:nvPr>
            <p:ph type="dt" sz="half" idx="10"/>
          </p:nvPr>
        </p:nvSpPr>
        <p:spPr/>
        <p:txBody>
          <a:bodyPr/>
          <a:lstStyle/>
          <a:p>
            <a:fld id="{3B837087-FA19-47A4-B426-7A2CD5892E06}" type="datetimeFigureOut">
              <a:rPr lang="en-IN" smtClean="0"/>
              <a:t>01-03-2025</a:t>
            </a:fld>
            <a:endParaRPr lang="en-IN"/>
          </a:p>
        </p:txBody>
      </p:sp>
      <p:sp>
        <p:nvSpPr>
          <p:cNvPr id="5" name="Footer Placeholder 4">
            <a:extLst>
              <a:ext uri="{FF2B5EF4-FFF2-40B4-BE49-F238E27FC236}">
                <a16:creationId xmlns:a16="http://schemas.microsoft.com/office/drawing/2014/main" id="{CA18CF76-542E-C1B6-2064-0C4BE97CC2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745B64-0711-07C6-2DE0-8DC931FB7679}"/>
              </a:ext>
            </a:extLst>
          </p:cNvPr>
          <p:cNvSpPr>
            <a:spLocks noGrp="1"/>
          </p:cNvSpPr>
          <p:nvPr>
            <p:ph type="sldNum" sz="quarter" idx="12"/>
          </p:nvPr>
        </p:nvSpPr>
        <p:spPr/>
        <p:txBody>
          <a:bodyPr/>
          <a:lstStyle/>
          <a:p>
            <a:fld id="{1A571E44-158B-46DA-9E8D-A342C4DD7917}" type="slidenum">
              <a:rPr lang="en-IN" smtClean="0"/>
              <a:t>‹#›</a:t>
            </a:fld>
            <a:endParaRPr lang="en-IN"/>
          </a:p>
        </p:txBody>
      </p:sp>
    </p:spTree>
    <p:extLst>
      <p:ext uri="{BB962C8B-B14F-4D97-AF65-F5344CB8AC3E}">
        <p14:creationId xmlns:p14="http://schemas.microsoft.com/office/powerpoint/2010/main" val="33342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0B07-0BDD-3BE8-D96B-F7596564C4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57DCD9-A33D-7B9C-B8E6-9CB3374C78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DFA61B-CCD7-EEAF-BCDD-77FF6F887DA8}"/>
              </a:ext>
            </a:extLst>
          </p:cNvPr>
          <p:cNvSpPr>
            <a:spLocks noGrp="1"/>
          </p:cNvSpPr>
          <p:nvPr>
            <p:ph type="dt" sz="half" idx="10"/>
          </p:nvPr>
        </p:nvSpPr>
        <p:spPr/>
        <p:txBody>
          <a:bodyPr/>
          <a:lstStyle/>
          <a:p>
            <a:fld id="{3B837087-FA19-47A4-B426-7A2CD5892E06}" type="datetimeFigureOut">
              <a:rPr lang="en-IN" smtClean="0"/>
              <a:t>01-03-2025</a:t>
            </a:fld>
            <a:endParaRPr lang="en-IN"/>
          </a:p>
        </p:txBody>
      </p:sp>
      <p:sp>
        <p:nvSpPr>
          <p:cNvPr id="5" name="Footer Placeholder 4">
            <a:extLst>
              <a:ext uri="{FF2B5EF4-FFF2-40B4-BE49-F238E27FC236}">
                <a16:creationId xmlns:a16="http://schemas.microsoft.com/office/drawing/2014/main" id="{0C7325EF-B65C-0E69-A767-C1D2BC6376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B4E9CE-8320-6F35-8CDB-485FD51EC3B8}"/>
              </a:ext>
            </a:extLst>
          </p:cNvPr>
          <p:cNvSpPr>
            <a:spLocks noGrp="1"/>
          </p:cNvSpPr>
          <p:nvPr>
            <p:ph type="sldNum" sz="quarter" idx="12"/>
          </p:nvPr>
        </p:nvSpPr>
        <p:spPr/>
        <p:txBody>
          <a:bodyPr/>
          <a:lstStyle/>
          <a:p>
            <a:fld id="{1A571E44-158B-46DA-9E8D-A342C4DD7917}" type="slidenum">
              <a:rPr lang="en-IN" smtClean="0"/>
              <a:t>‹#›</a:t>
            </a:fld>
            <a:endParaRPr lang="en-IN"/>
          </a:p>
        </p:txBody>
      </p:sp>
    </p:spTree>
    <p:extLst>
      <p:ext uri="{BB962C8B-B14F-4D97-AF65-F5344CB8AC3E}">
        <p14:creationId xmlns:p14="http://schemas.microsoft.com/office/powerpoint/2010/main" val="2035211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CE0B8-A6F5-4869-B0AC-8C3D019606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E8F495-E372-5E81-E865-F759277CC4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EAC399-A09E-A257-4310-CE2A9C0911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9E5772-276D-3D44-D21C-42BD37707C21}"/>
              </a:ext>
            </a:extLst>
          </p:cNvPr>
          <p:cNvSpPr>
            <a:spLocks noGrp="1"/>
          </p:cNvSpPr>
          <p:nvPr>
            <p:ph type="dt" sz="half" idx="10"/>
          </p:nvPr>
        </p:nvSpPr>
        <p:spPr/>
        <p:txBody>
          <a:bodyPr/>
          <a:lstStyle/>
          <a:p>
            <a:fld id="{3B837087-FA19-47A4-B426-7A2CD5892E06}" type="datetimeFigureOut">
              <a:rPr lang="en-IN" smtClean="0"/>
              <a:t>01-03-2025</a:t>
            </a:fld>
            <a:endParaRPr lang="en-IN"/>
          </a:p>
        </p:txBody>
      </p:sp>
      <p:sp>
        <p:nvSpPr>
          <p:cNvPr id="6" name="Footer Placeholder 5">
            <a:extLst>
              <a:ext uri="{FF2B5EF4-FFF2-40B4-BE49-F238E27FC236}">
                <a16:creationId xmlns:a16="http://schemas.microsoft.com/office/drawing/2014/main" id="{E401EA6D-EE71-5232-51A1-BE0F9163DD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2FAC1B-1F0D-943B-E225-80D0ADC00205}"/>
              </a:ext>
            </a:extLst>
          </p:cNvPr>
          <p:cNvSpPr>
            <a:spLocks noGrp="1"/>
          </p:cNvSpPr>
          <p:nvPr>
            <p:ph type="sldNum" sz="quarter" idx="12"/>
          </p:nvPr>
        </p:nvSpPr>
        <p:spPr/>
        <p:txBody>
          <a:bodyPr/>
          <a:lstStyle/>
          <a:p>
            <a:fld id="{1A571E44-158B-46DA-9E8D-A342C4DD7917}" type="slidenum">
              <a:rPr lang="en-IN" smtClean="0"/>
              <a:t>‹#›</a:t>
            </a:fld>
            <a:endParaRPr lang="en-IN"/>
          </a:p>
        </p:txBody>
      </p:sp>
    </p:spTree>
    <p:extLst>
      <p:ext uri="{BB962C8B-B14F-4D97-AF65-F5344CB8AC3E}">
        <p14:creationId xmlns:p14="http://schemas.microsoft.com/office/powerpoint/2010/main" val="426214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E77E5-BF3F-DA43-0BC7-823A5D8F4A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DABF13-0A38-87EE-589D-631F16F7D2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FF95B-079B-2B48-C578-ADDFAA6029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472ED4-7039-4C15-1D01-068EB9C55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A62F7C-0A29-35B6-92B4-C1064C75D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8202D1-5C57-5D5C-7603-89FC892C962B}"/>
              </a:ext>
            </a:extLst>
          </p:cNvPr>
          <p:cNvSpPr>
            <a:spLocks noGrp="1"/>
          </p:cNvSpPr>
          <p:nvPr>
            <p:ph type="dt" sz="half" idx="10"/>
          </p:nvPr>
        </p:nvSpPr>
        <p:spPr/>
        <p:txBody>
          <a:bodyPr/>
          <a:lstStyle/>
          <a:p>
            <a:fld id="{3B837087-FA19-47A4-B426-7A2CD5892E06}" type="datetimeFigureOut">
              <a:rPr lang="en-IN" smtClean="0"/>
              <a:t>01-03-2025</a:t>
            </a:fld>
            <a:endParaRPr lang="en-IN"/>
          </a:p>
        </p:txBody>
      </p:sp>
      <p:sp>
        <p:nvSpPr>
          <p:cNvPr id="8" name="Footer Placeholder 7">
            <a:extLst>
              <a:ext uri="{FF2B5EF4-FFF2-40B4-BE49-F238E27FC236}">
                <a16:creationId xmlns:a16="http://schemas.microsoft.com/office/drawing/2014/main" id="{AA85CF89-1FAF-75E9-E6A5-6E51A74F51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2CBA00-C8C3-FAFC-4F37-4B67236FB20B}"/>
              </a:ext>
            </a:extLst>
          </p:cNvPr>
          <p:cNvSpPr>
            <a:spLocks noGrp="1"/>
          </p:cNvSpPr>
          <p:nvPr>
            <p:ph type="sldNum" sz="quarter" idx="12"/>
          </p:nvPr>
        </p:nvSpPr>
        <p:spPr/>
        <p:txBody>
          <a:bodyPr/>
          <a:lstStyle/>
          <a:p>
            <a:fld id="{1A571E44-158B-46DA-9E8D-A342C4DD7917}" type="slidenum">
              <a:rPr lang="en-IN" smtClean="0"/>
              <a:t>‹#›</a:t>
            </a:fld>
            <a:endParaRPr lang="en-IN"/>
          </a:p>
        </p:txBody>
      </p:sp>
    </p:spTree>
    <p:extLst>
      <p:ext uri="{BB962C8B-B14F-4D97-AF65-F5344CB8AC3E}">
        <p14:creationId xmlns:p14="http://schemas.microsoft.com/office/powerpoint/2010/main" val="3358811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7BC47-02E5-C839-42E0-E7ECC9AFB0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16A861-921D-CC1D-10AE-20B8BDA39A57}"/>
              </a:ext>
            </a:extLst>
          </p:cNvPr>
          <p:cNvSpPr>
            <a:spLocks noGrp="1"/>
          </p:cNvSpPr>
          <p:nvPr>
            <p:ph type="dt" sz="half" idx="10"/>
          </p:nvPr>
        </p:nvSpPr>
        <p:spPr/>
        <p:txBody>
          <a:bodyPr/>
          <a:lstStyle/>
          <a:p>
            <a:fld id="{3B837087-FA19-47A4-B426-7A2CD5892E06}" type="datetimeFigureOut">
              <a:rPr lang="en-IN" smtClean="0"/>
              <a:t>01-03-2025</a:t>
            </a:fld>
            <a:endParaRPr lang="en-IN"/>
          </a:p>
        </p:txBody>
      </p:sp>
      <p:sp>
        <p:nvSpPr>
          <p:cNvPr id="4" name="Footer Placeholder 3">
            <a:extLst>
              <a:ext uri="{FF2B5EF4-FFF2-40B4-BE49-F238E27FC236}">
                <a16:creationId xmlns:a16="http://schemas.microsoft.com/office/drawing/2014/main" id="{029E107C-0DBA-EC3F-F17C-E184F41FBA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89B5F7-F861-CE3F-C8D2-567D4B42CEFC}"/>
              </a:ext>
            </a:extLst>
          </p:cNvPr>
          <p:cNvSpPr>
            <a:spLocks noGrp="1"/>
          </p:cNvSpPr>
          <p:nvPr>
            <p:ph type="sldNum" sz="quarter" idx="12"/>
          </p:nvPr>
        </p:nvSpPr>
        <p:spPr/>
        <p:txBody>
          <a:bodyPr/>
          <a:lstStyle/>
          <a:p>
            <a:fld id="{1A571E44-158B-46DA-9E8D-A342C4DD7917}" type="slidenum">
              <a:rPr lang="en-IN" smtClean="0"/>
              <a:t>‹#›</a:t>
            </a:fld>
            <a:endParaRPr lang="en-IN"/>
          </a:p>
        </p:txBody>
      </p:sp>
    </p:spTree>
    <p:extLst>
      <p:ext uri="{BB962C8B-B14F-4D97-AF65-F5344CB8AC3E}">
        <p14:creationId xmlns:p14="http://schemas.microsoft.com/office/powerpoint/2010/main" val="314849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D0DD3-199B-E7F5-ECB2-58DF167ECEE5}"/>
              </a:ext>
            </a:extLst>
          </p:cNvPr>
          <p:cNvSpPr>
            <a:spLocks noGrp="1"/>
          </p:cNvSpPr>
          <p:nvPr>
            <p:ph type="dt" sz="half" idx="10"/>
          </p:nvPr>
        </p:nvSpPr>
        <p:spPr/>
        <p:txBody>
          <a:bodyPr/>
          <a:lstStyle/>
          <a:p>
            <a:fld id="{3B837087-FA19-47A4-B426-7A2CD5892E06}" type="datetimeFigureOut">
              <a:rPr lang="en-IN" smtClean="0"/>
              <a:t>01-03-2025</a:t>
            </a:fld>
            <a:endParaRPr lang="en-IN"/>
          </a:p>
        </p:txBody>
      </p:sp>
      <p:sp>
        <p:nvSpPr>
          <p:cNvPr id="3" name="Footer Placeholder 2">
            <a:extLst>
              <a:ext uri="{FF2B5EF4-FFF2-40B4-BE49-F238E27FC236}">
                <a16:creationId xmlns:a16="http://schemas.microsoft.com/office/drawing/2014/main" id="{A383E42B-EA14-E54F-2810-E07213A102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9A60E9-3ECF-E032-858B-DB14A217A70F}"/>
              </a:ext>
            </a:extLst>
          </p:cNvPr>
          <p:cNvSpPr>
            <a:spLocks noGrp="1"/>
          </p:cNvSpPr>
          <p:nvPr>
            <p:ph type="sldNum" sz="quarter" idx="12"/>
          </p:nvPr>
        </p:nvSpPr>
        <p:spPr/>
        <p:txBody>
          <a:bodyPr/>
          <a:lstStyle/>
          <a:p>
            <a:fld id="{1A571E44-158B-46DA-9E8D-A342C4DD7917}" type="slidenum">
              <a:rPr lang="en-IN" smtClean="0"/>
              <a:t>‹#›</a:t>
            </a:fld>
            <a:endParaRPr lang="en-IN"/>
          </a:p>
        </p:txBody>
      </p:sp>
    </p:spTree>
    <p:extLst>
      <p:ext uri="{BB962C8B-B14F-4D97-AF65-F5344CB8AC3E}">
        <p14:creationId xmlns:p14="http://schemas.microsoft.com/office/powerpoint/2010/main" val="3254292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3FB5-B11A-3360-0D3E-967B1D23C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4F3761-5E4B-0957-7C8A-063AED465F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CE66A5-EBBA-90E6-ACC7-F49163DC2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29243-2869-3075-A4B7-E95AE7420DD9}"/>
              </a:ext>
            </a:extLst>
          </p:cNvPr>
          <p:cNvSpPr>
            <a:spLocks noGrp="1"/>
          </p:cNvSpPr>
          <p:nvPr>
            <p:ph type="dt" sz="half" idx="10"/>
          </p:nvPr>
        </p:nvSpPr>
        <p:spPr/>
        <p:txBody>
          <a:bodyPr/>
          <a:lstStyle/>
          <a:p>
            <a:fld id="{3B837087-FA19-47A4-B426-7A2CD5892E06}" type="datetimeFigureOut">
              <a:rPr lang="en-IN" smtClean="0"/>
              <a:t>01-03-2025</a:t>
            </a:fld>
            <a:endParaRPr lang="en-IN"/>
          </a:p>
        </p:txBody>
      </p:sp>
      <p:sp>
        <p:nvSpPr>
          <p:cNvPr id="6" name="Footer Placeholder 5">
            <a:extLst>
              <a:ext uri="{FF2B5EF4-FFF2-40B4-BE49-F238E27FC236}">
                <a16:creationId xmlns:a16="http://schemas.microsoft.com/office/drawing/2014/main" id="{77117411-532B-B805-37D3-EDE7EEE7C1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40CF65-9FAD-4B95-00AE-270B71D85EDF}"/>
              </a:ext>
            </a:extLst>
          </p:cNvPr>
          <p:cNvSpPr>
            <a:spLocks noGrp="1"/>
          </p:cNvSpPr>
          <p:nvPr>
            <p:ph type="sldNum" sz="quarter" idx="12"/>
          </p:nvPr>
        </p:nvSpPr>
        <p:spPr/>
        <p:txBody>
          <a:bodyPr/>
          <a:lstStyle/>
          <a:p>
            <a:fld id="{1A571E44-158B-46DA-9E8D-A342C4DD7917}" type="slidenum">
              <a:rPr lang="en-IN" smtClean="0"/>
              <a:t>‹#›</a:t>
            </a:fld>
            <a:endParaRPr lang="en-IN"/>
          </a:p>
        </p:txBody>
      </p:sp>
    </p:spTree>
    <p:extLst>
      <p:ext uri="{BB962C8B-B14F-4D97-AF65-F5344CB8AC3E}">
        <p14:creationId xmlns:p14="http://schemas.microsoft.com/office/powerpoint/2010/main" val="303823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B163-B7BC-1394-50BB-FF6778B1C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031641-33E4-7DE6-65B8-C04CA53A31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9FB471-D225-89AC-8685-49585E1C18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4157B-19F2-06E3-776B-D5D198B5A711}"/>
              </a:ext>
            </a:extLst>
          </p:cNvPr>
          <p:cNvSpPr>
            <a:spLocks noGrp="1"/>
          </p:cNvSpPr>
          <p:nvPr>
            <p:ph type="dt" sz="half" idx="10"/>
          </p:nvPr>
        </p:nvSpPr>
        <p:spPr/>
        <p:txBody>
          <a:bodyPr/>
          <a:lstStyle/>
          <a:p>
            <a:fld id="{3B837087-FA19-47A4-B426-7A2CD5892E06}" type="datetimeFigureOut">
              <a:rPr lang="en-IN" smtClean="0"/>
              <a:t>01-03-2025</a:t>
            </a:fld>
            <a:endParaRPr lang="en-IN"/>
          </a:p>
        </p:txBody>
      </p:sp>
      <p:sp>
        <p:nvSpPr>
          <p:cNvPr id="6" name="Footer Placeholder 5">
            <a:extLst>
              <a:ext uri="{FF2B5EF4-FFF2-40B4-BE49-F238E27FC236}">
                <a16:creationId xmlns:a16="http://schemas.microsoft.com/office/drawing/2014/main" id="{E6ED82DC-3B60-A8A4-59B3-A191DB237C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E1C7FA-A32F-71A2-4B96-3181DA815CE1}"/>
              </a:ext>
            </a:extLst>
          </p:cNvPr>
          <p:cNvSpPr>
            <a:spLocks noGrp="1"/>
          </p:cNvSpPr>
          <p:nvPr>
            <p:ph type="sldNum" sz="quarter" idx="12"/>
          </p:nvPr>
        </p:nvSpPr>
        <p:spPr/>
        <p:txBody>
          <a:bodyPr/>
          <a:lstStyle/>
          <a:p>
            <a:fld id="{1A571E44-158B-46DA-9E8D-A342C4DD7917}" type="slidenum">
              <a:rPr lang="en-IN" smtClean="0"/>
              <a:t>‹#›</a:t>
            </a:fld>
            <a:endParaRPr lang="en-IN"/>
          </a:p>
        </p:txBody>
      </p:sp>
    </p:spTree>
    <p:extLst>
      <p:ext uri="{BB962C8B-B14F-4D97-AF65-F5344CB8AC3E}">
        <p14:creationId xmlns:p14="http://schemas.microsoft.com/office/powerpoint/2010/main" val="45522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22BB75-EA40-9CB1-8C06-FEFD569D0D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BC106E-C5ED-817D-6909-5CF8D7FD6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D80FFB-9FB2-995F-23A9-ADFD9B098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37087-FA19-47A4-B426-7A2CD5892E06}" type="datetimeFigureOut">
              <a:rPr lang="en-IN" smtClean="0"/>
              <a:t>01-03-2025</a:t>
            </a:fld>
            <a:endParaRPr lang="en-IN"/>
          </a:p>
        </p:txBody>
      </p:sp>
      <p:sp>
        <p:nvSpPr>
          <p:cNvPr id="5" name="Footer Placeholder 4">
            <a:extLst>
              <a:ext uri="{FF2B5EF4-FFF2-40B4-BE49-F238E27FC236}">
                <a16:creationId xmlns:a16="http://schemas.microsoft.com/office/drawing/2014/main" id="{AC10F193-C7E3-7FFB-441D-B99C9CC67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D7A5A8-33DA-136E-3F82-84B85BE642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71E44-158B-46DA-9E8D-A342C4DD7917}" type="slidenum">
              <a:rPr lang="en-IN" smtClean="0"/>
              <a:t>‹#›</a:t>
            </a:fld>
            <a:endParaRPr lang="en-IN"/>
          </a:p>
        </p:txBody>
      </p:sp>
    </p:spTree>
    <p:extLst>
      <p:ext uri="{BB962C8B-B14F-4D97-AF65-F5344CB8AC3E}">
        <p14:creationId xmlns:p14="http://schemas.microsoft.com/office/powerpoint/2010/main" val="379426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EFFC-4E7D-4BD2-6E59-75E2E509C298}"/>
              </a:ext>
            </a:extLst>
          </p:cNvPr>
          <p:cNvSpPr>
            <a:spLocks noGrp="1"/>
          </p:cNvSpPr>
          <p:nvPr>
            <p:ph type="ctrTitle"/>
          </p:nvPr>
        </p:nvSpPr>
        <p:spPr>
          <a:xfrm>
            <a:off x="752475" y="558800"/>
            <a:ext cx="10839450" cy="881062"/>
          </a:xfrm>
        </p:spPr>
        <p:txBody>
          <a:bodyPr>
            <a:normAutofit/>
          </a:bodyPr>
          <a:lstStyle/>
          <a:p>
            <a:r>
              <a:rPr lang="en-US" sz="4000" dirty="0">
                <a:latin typeface="Arial Black" panose="020B0A04020102020204" pitchFamily="34" charset="0"/>
              </a:rPr>
              <a:t>ZOMATO RESTAURANTS EXPANSION</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3FFFA93D-A485-96AB-23EB-BFC1339D6C24}"/>
              </a:ext>
            </a:extLst>
          </p:cNvPr>
          <p:cNvSpPr>
            <a:spLocks noGrp="1"/>
          </p:cNvSpPr>
          <p:nvPr>
            <p:ph type="subTitle" idx="1"/>
          </p:nvPr>
        </p:nvSpPr>
        <p:spPr>
          <a:xfrm>
            <a:off x="6962775" y="5145088"/>
            <a:ext cx="4210049" cy="1455737"/>
          </a:xfrm>
        </p:spPr>
        <p:txBody>
          <a:bodyPr/>
          <a:lstStyle/>
          <a:p>
            <a:pPr algn="l"/>
            <a:r>
              <a:rPr lang="en-US" b="1" dirty="0"/>
              <a:t>By </a:t>
            </a:r>
          </a:p>
          <a:p>
            <a:pPr algn="l"/>
            <a:r>
              <a:rPr lang="en-US" b="1" dirty="0"/>
              <a:t>Meganathan Ramalingam</a:t>
            </a:r>
          </a:p>
          <a:p>
            <a:pPr algn="l"/>
            <a:r>
              <a:rPr lang="en-IN" b="1" dirty="0"/>
              <a:t>Batch Jan 2025</a:t>
            </a:r>
          </a:p>
        </p:txBody>
      </p:sp>
      <p:pic>
        <p:nvPicPr>
          <p:cNvPr id="4" name="Picture 3">
            <a:extLst>
              <a:ext uri="{FF2B5EF4-FFF2-40B4-BE49-F238E27FC236}">
                <a16:creationId xmlns:a16="http://schemas.microsoft.com/office/drawing/2014/main" id="{32A8A55B-B473-D0E5-3666-9D581D987F4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57251" y="2517971"/>
            <a:ext cx="3530404" cy="3530404"/>
          </a:xfrm>
          <a:prstGeom prst="rect">
            <a:avLst/>
          </a:prstGeom>
        </p:spPr>
      </p:pic>
      <p:sp>
        <p:nvSpPr>
          <p:cNvPr id="6" name="TextBox 5">
            <a:extLst>
              <a:ext uri="{FF2B5EF4-FFF2-40B4-BE49-F238E27FC236}">
                <a16:creationId xmlns:a16="http://schemas.microsoft.com/office/drawing/2014/main" id="{F83AD5A5-B0F4-D9E2-F51F-2A3BD79EEBDF}"/>
              </a:ext>
            </a:extLst>
          </p:cNvPr>
          <p:cNvSpPr txBox="1"/>
          <p:nvPr/>
        </p:nvSpPr>
        <p:spPr>
          <a:xfrm>
            <a:off x="5295899" y="3037770"/>
            <a:ext cx="4343401" cy="1200329"/>
          </a:xfrm>
          <a:prstGeom prst="rect">
            <a:avLst/>
          </a:prstGeom>
          <a:noFill/>
        </p:spPr>
        <p:txBody>
          <a:bodyPr wrap="square">
            <a:spAutoFit/>
          </a:bodyPr>
          <a:lstStyle/>
          <a:p>
            <a:r>
              <a:rPr lang="en-US" sz="3600" b="1" dirty="0"/>
              <a:t>Decision Making for Restaurant Expansion</a:t>
            </a:r>
            <a:endParaRPr lang="en-IN" sz="3600" b="1" dirty="0"/>
          </a:p>
        </p:txBody>
      </p:sp>
    </p:spTree>
    <p:extLst>
      <p:ext uri="{BB962C8B-B14F-4D97-AF65-F5344CB8AC3E}">
        <p14:creationId xmlns:p14="http://schemas.microsoft.com/office/powerpoint/2010/main" val="2571731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FE668-37BF-FA53-E96E-CD642EEE46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0A3EB00-3476-A687-AE26-2306D13A1DB1}"/>
              </a:ext>
            </a:extLst>
          </p:cNvPr>
          <p:cNvSpPr txBox="1"/>
          <p:nvPr/>
        </p:nvSpPr>
        <p:spPr>
          <a:xfrm>
            <a:off x="3248025" y="409545"/>
            <a:ext cx="6096000" cy="584775"/>
          </a:xfrm>
          <a:prstGeom prst="rect">
            <a:avLst/>
          </a:prstGeom>
          <a:noFill/>
        </p:spPr>
        <p:txBody>
          <a:bodyPr wrap="square">
            <a:spAutoFit/>
          </a:bodyPr>
          <a:lstStyle/>
          <a:p>
            <a:pPr marL="36900" indent="0" algn="ctr">
              <a:buNone/>
            </a:pPr>
            <a:r>
              <a:rPr lang="en-GB" sz="3200" b="1" u="sng" dirty="0">
                <a:latin typeface="Calibri" panose="020F0502020204030204" pitchFamily="34" charset="0"/>
                <a:ea typeface="Calibri" panose="020F0502020204030204" pitchFamily="34" charset="0"/>
                <a:cs typeface="Calibri" panose="020F0502020204030204" pitchFamily="34" charset="0"/>
              </a:rPr>
              <a:t>Country Wise Rating</a:t>
            </a:r>
          </a:p>
        </p:txBody>
      </p:sp>
      <p:sp>
        <p:nvSpPr>
          <p:cNvPr id="6" name="TextBox 5">
            <a:extLst>
              <a:ext uri="{FF2B5EF4-FFF2-40B4-BE49-F238E27FC236}">
                <a16:creationId xmlns:a16="http://schemas.microsoft.com/office/drawing/2014/main" id="{9F8B6340-64AA-128C-5113-858D9B3F4808}"/>
              </a:ext>
            </a:extLst>
          </p:cNvPr>
          <p:cNvSpPr txBox="1"/>
          <p:nvPr/>
        </p:nvSpPr>
        <p:spPr>
          <a:xfrm>
            <a:off x="6636204" y="1380813"/>
            <a:ext cx="5257800" cy="4524315"/>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India has the lowest average rating (2.8), indicating potential service quality issues.</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Philippines (4.5), Turkey (4.3), and Indonesia (4.3) lead in customer satisfaction with the highest ratings.</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UAE (4.2), New Zealand (4.3), and South Africa (4.21) also show high customer satisfaction.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Moderate ratings in Canada, Singapore, and Australia (around 3.6) suggest room for improvement.</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High-rated markets present opportunities for expansion, leveraging strong customer perceptions.</a:t>
            </a:r>
            <a:endParaRPr lang="en-IN" sz="1800" dirty="0">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CF61DB28-18C4-4F44-B17D-FBCADA0270D9}"/>
              </a:ext>
            </a:extLst>
          </p:cNvPr>
          <p:cNvGraphicFramePr>
            <a:graphicFrameLocks/>
          </p:cNvGraphicFramePr>
          <p:nvPr>
            <p:extLst>
              <p:ext uri="{D42A27DB-BD31-4B8C-83A1-F6EECF244321}">
                <p14:modId xmlns:p14="http://schemas.microsoft.com/office/powerpoint/2010/main" val="1310039328"/>
              </p:ext>
            </p:extLst>
          </p:nvPr>
        </p:nvGraphicFramePr>
        <p:xfrm>
          <a:off x="1025036" y="1380813"/>
          <a:ext cx="5070964"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0250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4080C9-15FC-C7EA-D074-79541480AC75}"/>
              </a:ext>
            </a:extLst>
          </p:cNvPr>
          <p:cNvSpPr txBox="1"/>
          <p:nvPr/>
        </p:nvSpPr>
        <p:spPr>
          <a:xfrm>
            <a:off x="3248025" y="409545"/>
            <a:ext cx="6096000" cy="584775"/>
          </a:xfrm>
          <a:prstGeom prst="rect">
            <a:avLst/>
          </a:prstGeom>
          <a:noFill/>
        </p:spPr>
        <p:txBody>
          <a:bodyPr wrap="square">
            <a:spAutoFit/>
          </a:bodyPr>
          <a:lstStyle/>
          <a:p>
            <a:pPr marL="36900" indent="0" algn="ctr">
              <a:buNone/>
            </a:pPr>
            <a:r>
              <a:rPr lang="en-GB" sz="3200" b="1" u="sng" dirty="0">
                <a:latin typeface="Calibri" panose="020F0502020204030204" pitchFamily="34" charset="0"/>
                <a:ea typeface="Calibri" panose="020F0502020204030204" pitchFamily="34" charset="0"/>
                <a:cs typeface="Calibri" panose="020F0502020204030204" pitchFamily="34" charset="0"/>
              </a:rPr>
              <a:t>Country Wise Average Cost of Two</a:t>
            </a:r>
          </a:p>
        </p:txBody>
      </p:sp>
      <p:sp>
        <p:nvSpPr>
          <p:cNvPr id="4" name="TextBox 3">
            <a:extLst>
              <a:ext uri="{FF2B5EF4-FFF2-40B4-BE49-F238E27FC236}">
                <a16:creationId xmlns:a16="http://schemas.microsoft.com/office/drawing/2014/main" id="{F92675E7-8EFD-983E-15E0-E56565362F96}"/>
              </a:ext>
            </a:extLst>
          </p:cNvPr>
          <p:cNvSpPr txBox="1"/>
          <p:nvPr/>
        </p:nvSpPr>
        <p:spPr>
          <a:xfrm>
            <a:off x="6900862" y="2035939"/>
            <a:ext cx="5057775" cy="3139321"/>
          </a:xfrm>
          <a:prstGeom prst="rect">
            <a:avLst/>
          </a:prstGeom>
          <a:noFill/>
        </p:spPr>
        <p:txBody>
          <a:bodyPr wrap="square">
            <a:spAutoFit/>
          </a:bodyPr>
          <a:lstStyle/>
          <a:p>
            <a:pPr marL="285750" indent="-285750">
              <a:buFont typeface="Wingdings" panose="05000000000000000000" pitchFamily="2" charset="2"/>
              <a:buChar char="ü"/>
            </a:pPr>
            <a:r>
              <a:rPr lang="en-GB" dirty="0">
                <a:latin typeface="Calibri" panose="020F0502020204030204" pitchFamily="34" charset="0"/>
                <a:ea typeface="Calibri" panose="020F0502020204030204" pitchFamily="34" charset="0"/>
                <a:cs typeface="Calibri" panose="020F0502020204030204" pitchFamily="34" charset="0"/>
              </a:rPr>
              <a:t>Singapore, the Philippines, and the United Kingdom have significantly higher expenditure management costs, making them more challenging for budget control.</a:t>
            </a:r>
          </a:p>
          <a:p>
            <a:pPr marL="285750" indent="-285750">
              <a:buFont typeface="Wingdings" panose="05000000000000000000" pitchFamily="2" charset="2"/>
              <a:buChar char="ü"/>
            </a:pPr>
            <a:endParaRPr lang="en-GB" dirty="0">
              <a:latin typeface="Calibri" panose="020F0502020204030204" pitchFamily="34" charset="0"/>
              <a:ea typeface="Calibri" panose="020F0502020204030204" pitchFamily="34" charset="0"/>
              <a:cs typeface="Calibri" panose="020F0502020204030204" pitchFamily="34" charset="0"/>
            </a:endParaRPr>
          </a:p>
          <a:p>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GB" dirty="0">
                <a:latin typeface="Calibri" panose="020F0502020204030204" pitchFamily="34" charset="0"/>
                <a:ea typeface="Calibri" panose="020F0502020204030204" pitchFamily="34" charset="0"/>
                <a:cs typeface="Calibri" panose="020F0502020204030204" pitchFamily="34" charset="0"/>
              </a:rPr>
              <a:t>In contrast, Sri Lanka, Turkey, India, Indonesia, and South Africa have much lower expenditure management costs. For our filtered countries, with an average expenditure below 30, we can effectively manage and control our budget.</a:t>
            </a:r>
            <a:endParaRPr lang="en-IN"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Chart 4">
            <a:extLst>
              <a:ext uri="{FF2B5EF4-FFF2-40B4-BE49-F238E27FC236}">
                <a16:creationId xmlns:a16="http://schemas.microsoft.com/office/drawing/2014/main" id="{1EEA7F92-FC40-6F6A-D76D-40CBC587316E}"/>
              </a:ext>
            </a:extLst>
          </p:cNvPr>
          <p:cNvGraphicFramePr>
            <a:graphicFrameLocks/>
          </p:cNvGraphicFramePr>
          <p:nvPr>
            <p:extLst>
              <p:ext uri="{D42A27DB-BD31-4B8C-83A1-F6EECF244321}">
                <p14:modId xmlns:p14="http://schemas.microsoft.com/office/powerpoint/2010/main" val="177773959"/>
              </p:ext>
            </p:extLst>
          </p:nvPr>
        </p:nvGraphicFramePr>
        <p:xfrm>
          <a:off x="933450" y="1407289"/>
          <a:ext cx="5388430" cy="44601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3821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A8ACC5F-3EE5-1B7E-C5C6-E4543585783B}"/>
              </a:ext>
            </a:extLst>
          </p:cNvPr>
          <p:cNvGraphicFramePr>
            <a:graphicFrameLocks/>
          </p:cNvGraphicFramePr>
          <p:nvPr>
            <p:extLst>
              <p:ext uri="{D42A27DB-BD31-4B8C-83A1-F6EECF244321}">
                <p14:modId xmlns:p14="http://schemas.microsoft.com/office/powerpoint/2010/main" val="147054919"/>
              </p:ext>
            </p:extLst>
          </p:nvPr>
        </p:nvGraphicFramePr>
        <p:xfrm>
          <a:off x="673553" y="1839683"/>
          <a:ext cx="4858567" cy="386579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5ED214C-6035-97E9-B4C1-8D8953830CC7}"/>
              </a:ext>
            </a:extLst>
          </p:cNvPr>
          <p:cNvSpPr txBox="1"/>
          <p:nvPr/>
        </p:nvSpPr>
        <p:spPr>
          <a:xfrm>
            <a:off x="3248025" y="409545"/>
            <a:ext cx="6096000" cy="584775"/>
          </a:xfrm>
          <a:prstGeom prst="rect">
            <a:avLst/>
          </a:prstGeom>
          <a:noFill/>
        </p:spPr>
        <p:txBody>
          <a:bodyPr wrap="square">
            <a:spAutoFit/>
          </a:bodyPr>
          <a:lstStyle/>
          <a:p>
            <a:pPr marL="36900" indent="0" algn="ctr">
              <a:buNone/>
            </a:pPr>
            <a:r>
              <a:rPr lang="en-GB" sz="3200" b="1" u="sng" dirty="0">
                <a:latin typeface="Calibri" panose="020F0502020204030204" pitchFamily="34" charset="0"/>
                <a:ea typeface="Calibri" panose="020F0502020204030204" pitchFamily="34" charset="0"/>
                <a:cs typeface="Calibri" panose="020F0502020204030204" pitchFamily="34" charset="0"/>
              </a:rPr>
              <a:t>Country Wise Average Voters</a:t>
            </a:r>
          </a:p>
        </p:txBody>
      </p:sp>
      <p:sp>
        <p:nvSpPr>
          <p:cNvPr id="5" name="TextBox 4">
            <a:extLst>
              <a:ext uri="{FF2B5EF4-FFF2-40B4-BE49-F238E27FC236}">
                <a16:creationId xmlns:a16="http://schemas.microsoft.com/office/drawing/2014/main" id="{157BB634-3CE4-2A95-BAE5-A42AA8FB7120}"/>
              </a:ext>
            </a:extLst>
          </p:cNvPr>
          <p:cNvSpPr txBox="1"/>
          <p:nvPr/>
        </p:nvSpPr>
        <p:spPr>
          <a:xfrm>
            <a:off x="6536872" y="2424459"/>
            <a:ext cx="4788353" cy="2585323"/>
          </a:xfrm>
          <a:prstGeom prst="rect">
            <a:avLst/>
          </a:prstGeom>
          <a:noFill/>
        </p:spPr>
        <p:txBody>
          <a:bodyPr wrap="square">
            <a:spAutoFit/>
          </a:bodyPr>
          <a:lstStyle/>
          <a:p>
            <a:pPr marL="285750" indent="-285750" algn="l">
              <a:buFont typeface="Wingdings" panose="05000000000000000000" pitchFamily="2" charset="2"/>
              <a:buChar char="v"/>
            </a:pPr>
            <a:r>
              <a:rPr lang="en-US" sz="1800" dirty="0"/>
              <a:t>Indonesia is having the highest number of voters in restaurants, followed by UAE, USA AND Philippines</a:t>
            </a:r>
            <a:r>
              <a:rPr lang="en-IN" sz="1800" dirty="0"/>
              <a:t>.</a:t>
            </a:r>
          </a:p>
          <a:p>
            <a:pPr marL="285750" indent="-285750" algn="l">
              <a:buFont typeface="Wingdings" panose="05000000000000000000" pitchFamily="2" charset="2"/>
              <a:buChar char="v"/>
            </a:pPr>
            <a:endParaRPr lang="en-IN" sz="1800" dirty="0"/>
          </a:p>
          <a:p>
            <a:pPr marL="285750" indent="-285750" algn="l">
              <a:buFont typeface="Wingdings" panose="05000000000000000000" pitchFamily="2" charset="2"/>
              <a:buChar char="v"/>
            </a:pPr>
            <a:r>
              <a:rPr lang="en-IN" sz="1800" dirty="0"/>
              <a:t>Brazil has a lowest number of voters in restaurants, followed by Singapore.</a:t>
            </a:r>
          </a:p>
          <a:p>
            <a:pPr marL="285750" indent="-285750" algn="l">
              <a:buFont typeface="Wingdings" panose="05000000000000000000" pitchFamily="2" charset="2"/>
              <a:buChar char="v"/>
            </a:pPr>
            <a:endParaRPr lang="en-IN" sz="1800" dirty="0"/>
          </a:p>
          <a:p>
            <a:pPr marL="285750" indent="-285750" algn="l">
              <a:buFont typeface="Wingdings" panose="05000000000000000000" pitchFamily="2" charset="2"/>
              <a:buChar char="v"/>
            </a:pPr>
            <a:r>
              <a:rPr lang="en-IN" sz="1800" dirty="0"/>
              <a:t>As compare to number of restaurants in India, the number of voters are very less.</a:t>
            </a:r>
          </a:p>
        </p:txBody>
      </p:sp>
    </p:spTree>
    <p:extLst>
      <p:ext uri="{BB962C8B-B14F-4D97-AF65-F5344CB8AC3E}">
        <p14:creationId xmlns:p14="http://schemas.microsoft.com/office/powerpoint/2010/main" val="178428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2B5A91-1FE0-3A1E-95A1-DCD2E5EB7AF4}"/>
              </a:ext>
            </a:extLst>
          </p:cNvPr>
          <p:cNvSpPr txBox="1"/>
          <p:nvPr/>
        </p:nvSpPr>
        <p:spPr>
          <a:xfrm>
            <a:off x="3228975" y="251899"/>
            <a:ext cx="6096000" cy="584775"/>
          </a:xfrm>
          <a:prstGeom prst="rect">
            <a:avLst/>
          </a:prstGeom>
          <a:noFill/>
        </p:spPr>
        <p:txBody>
          <a:bodyPr wrap="square">
            <a:spAutoFit/>
          </a:bodyPr>
          <a:lstStyle/>
          <a:p>
            <a:pPr marL="36900" indent="0" algn="ctr">
              <a:buNone/>
            </a:pPr>
            <a:r>
              <a:rPr lang="en-GB" sz="3200" b="1" u="sng" dirty="0">
                <a:latin typeface="Calibri" panose="020F0502020204030204" pitchFamily="34" charset="0"/>
                <a:ea typeface="Calibri" panose="020F0502020204030204" pitchFamily="34" charset="0"/>
                <a:cs typeface="Calibri" panose="020F0502020204030204" pitchFamily="34" charset="0"/>
              </a:rPr>
              <a:t>Online Delivery and Table Booking</a:t>
            </a:r>
          </a:p>
        </p:txBody>
      </p:sp>
      <p:graphicFrame>
        <p:nvGraphicFramePr>
          <p:cNvPr id="4" name="Chart 3">
            <a:extLst>
              <a:ext uri="{FF2B5EF4-FFF2-40B4-BE49-F238E27FC236}">
                <a16:creationId xmlns:a16="http://schemas.microsoft.com/office/drawing/2014/main" id="{A87FD1D8-30BD-4444-806D-708ADCAE47D5}"/>
              </a:ext>
            </a:extLst>
          </p:cNvPr>
          <p:cNvGraphicFramePr>
            <a:graphicFrameLocks/>
          </p:cNvGraphicFramePr>
          <p:nvPr>
            <p:extLst>
              <p:ext uri="{D42A27DB-BD31-4B8C-83A1-F6EECF244321}">
                <p14:modId xmlns:p14="http://schemas.microsoft.com/office/powerpoint/2010/main" val="1735873711"/>
              </p:ext>
            </p:extLst>
          </p:nvPr>
        </p:nvGraphicFramePr>
        <p:xfrm>
          <a:off x="1155929" y="4000815"/>
          <a:ext cx="1948543" cy="16789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2F97A86-931A-472D-AE7B-97E0293D244A}"/>
              </a:ext>
            </a:extLst>
          </p:cNvPr>
          <p:cNvGraphicFramePr>
            <a:graphicFrameLocks/>
          </p:cNvGraphicFramePr>
          <p:nvPr>
            <p:extLst>
              <p:ext uri="{D42A27DB-BD31-4B8C-83A1-F6EECF244321}">
                <p14:modId xmlns:p14="http://schemas.microsoft.com/office/powerpoint/2010/main" val="3482979037"/>
              </p:ext>
            </p:extLst>
          </p:nvPr>
        </p:nvGraphicFramePr>
        <p:xfrm>
          <a:off x="1155929" y="1238456"/>
          <a:ext cx="1948543" cy="1666039"/>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F4C50717-E4AF-7599-B026-C6151D15C680}"/>
              </a:ext>
            </a:extLst>
          </p:cNvPr>
          <p:cNvSpPr txBox="1"/>
          <p:nvPr/>
        </p:nvSpPr>
        <p:spPr>
          <a:xfrm>
            <a:off x="3838574" y="3848040"/>
            <a:ext cx="7934326" cy="2308324"/>
          </a:xfrm>
          <a:prstGeom prst="rect">
            <a:avLst/>
          </a:prstGeom>
          <a:noFill/>
        </p:spPr>
        <p:txBody>
          <a:bodyPr wrap="square">
            <a:spAutoFit/>
          </a:bodyPr>
          <a:lstStyle/>
          <a:p>
            <a:pPr marL="285750" indent="-285750">
              <a:buFont typeface="Wingdings" panose="05000000000000000000" pitchFamily="2" charset="2"/>
              <a:buChar char="ü"/>
            </a:pPr>
            <a:r>
              <a:rPr lang="en-GB" dirty="0">
                <a:latin typeface="Calibri" panose="020F0502020204030204" pitchFamily="34" charset="0"/>
                <a:ea typeface="Calibri" panose="020F0502020204030204" pitchFamily="34" charset="0"/>
                <a:cs typeface="Calibri" panose="020F0502020204030204" pitchFamily="34" charset="0"/>
              </a:rPr>
              <a:t>Among the records, 1,158 entries (12%) offer a table booking option, with limited adoption across countries.</a:t>
            </a:r>
          </a:p>
          <a:p>
            <a:pPr marL="285750" indent="-285750">
              <a:buFont typeface="Wingdings" panose="05000000000000000000" pitchFamily="2" charset="2"/>
              <a:buChar char="ü"/>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GB" dirty="0">
                <a:latin typeface="Calibri" panose="020F0502020204030204" pitchFamily="34" charset="0"/>
                <a:ea typeface="Calibri" panose="020F0502020204030204" pitchFamily="34" charset="0"/>
                <a:cs typeface="Calibri" panose="020F0502020204030204" pitchFamily="34" charset="0"/>
              </a:rPr>
              <a:t>Similar to online delivery, providing table booking services is associated with higher ratings, reflecting positive customer feedback.</a:t>
            </a:r>
          </a:p>
          <a:p>
            <a:pPr marL="285750" indent="-285750">
              <a:buFont typeface="Wingdings" panose="05000000000000000000" pitchFamily="2" charset="2"/>
              <a:buChar char="ü"/>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GB" dirty="0">
                <a:latin typeface="Calibri" panose="020F0502020204030204" pitchFamily="34" charset="0"/>
                <a:ea typeface="Calibri" panose="020F0502020204030204" pitchFamily="34" charset="0"/>
                <a:cs typeface="Calibri" panose="020F0502020204030204" pitchFamily="34" charset="0"/>
              </a:rPr>
              <a:t>Countries like Qatar, the United Arab Emirates, and South Africa have notable support for table booking, contributing to their strong ratings.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A1E603E-5DDF-D7E2-9D1F-A09FAFD4AC1A}"/>
              </a:ext>
            </a:extLst>
          </p:cNvPr>
          <p:cNvSpPr txBox="1"/>
          <p:nvPr/>
        </p:nvSpPr>
        <p:spPr>
          <a:xfrm>
            <a:off x="3943348" y="1120676"/>
            <a:ext cx="7829551" cy="2308324"/>
          </a:xfrm>
          <a:prstGeom prst="rect">
            <a:avLst/>
          </a:prstGeom>
          <a:noFill/>
        </p:spPr>
        <p:txBody>
          <a:bodyPr wrap="square">
            <a:spAutoFit/>
          </a:bodyPr>
          <a:lstStyle/>
          <a:p>
            <a:pPr marL="285750" indent="-285750">
              <a:buFont typeface="Wingdings" panose="05000000000000000000" pitchFamily="2" charset="2"/>
              <a:buChar char="ü"/>
            </a:pPr>
            <a:r>
              <a:rPr lang="en-GB" sz="1800" dirty="0"/>
              <a:t>Out of the total records, 2,451 entries (around 26%) offer an online booking option, with limited support across countries.</a:t>
            </a:r>
          </a:p>
          <a:p>
            <a:pPr marL="285750" indent="-285750">
              <a:buFont typeface="Wingdings" panose="05000000000000000000" pitchFamily="2" charset="2"/>
              <a:buChar char="ü"/>
            </a:pPr>
            <a:endParaRPr lang="en-GB" sz="1800" dirty="0"/>
          </a:p>
          <a:p>
            <a:pPr marL="285750" indent="-285750">
              <a:buFont typeface="Wingdings" panose="05000000000000000000" pitchFamily="2" charset="2"/>
              <a:buChar char="ü"/>
            </a:pPr>
            <a:r>
              <a:rPr lang="en-GB" sz="1800" dirty="0"/>
              <a:t>Implementing or enhancing online delivery services tends to result in higher ratings, indicating positive customer response to this feature.</a:t>
            </a:r>
          </a:p>
          <a:p>
            <a:pPr marL="285750" indent="-285750">
              <a:buFont typeface="Wingdings" panose="05000000000000000000" pitchFamily="2" charset="2"/>
              <a:buChar char="ü"/>
            </a:pPr>
            <a:endParaRPr lang="en-GB" sz="1800" dirty="0"/>
          </a:p>
          <a:p>
            <a:pPr marL="285750" indent="-285750">
              <a:buFont typeface="Wingdings" panose="05000000000000000000" pitchFamily="2" charset="2"/>
              <a:buChar char="ü"/>
            </a:pPr>
            <a:r>
              <a:rPr lang="en-GB" sz="1800" dirty="0"/>
              <a:t>Notably, in the United Arab Emirates, 47% of the entries (28 records) support online delivery, which correlates with good ratings.</a:t>
            </a:r>
            <a:endParaRPr lang="en-IN" sz="1800" dirty="0"/>
          </a:p>
        </p:txBody>
      </p:sp>
    </p:spTree>
    <p:extLst>
      <p:ext uri="{BB962C8B-B14F-4D97-AF65-F5344CB8AC3E}">
        <p14:creationId xmlns:p14="http://schemas.microsoft.com/office/powerpoint/2010/main" val="1620212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342DE09-B0B4-4E47-912E-22767DB3ACB9}"/>
              </a:ext>
            </a:extLst>
          </p:cNvPr>
          <p:cNvGraphicFramePr>
            <a:graphicFrameLocks/>
          </p:cNvGraphicFramePr>
          <p:nvPr>
            <p:extLst>
              <p:ext uri="{D42A27DB-BD31-4B8C-83A1-F6EECF244321}">
                <p14:modId xmlns:p14="http://schemas.microsoft.com/office/powerpoint/2010/main" val="1328236028"/>
              </p:ext>
            </p:extLst>
          </p:nvPr>
        </p:nvGraphicFramePr>
        <p:xfrm>
          <a:off x="1504950" y="1733192"/>
          <a:ext cx="3867433" cy="369605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AD6EFE4-767A-B9FA-9DEC-AF3B456AF720}"/>
              </a:ext>
            </a:extLst>
          </p:cNvPr>
          <p:cNvSpPr txBox="1"/>
          <p:nvPr/>
        </p:nvSpPr>
        <p:spPr>
          <a:xfrm>
            <a:off x="2152648" y="462260"/>
            <a:ext cx="8877301" cy="954107"/>
          </a:xfrm>
          <a:prstGeom prst="rect">
            <a:avLst/>
          </a:prstGeom>
          <a:noFill/>
        </p:spPr>
        <p:txBody>
          <a:bodyPr wrap="square">
            <a:spAutoFit/>
          </a:bodyPr>
          <a:lstStyle/>
          <a:p>
            <a:pPr algn="ctr"/>
            <a:r>
              <a:rPr lang="en-GB" sz="2800" b="1" u="sng" dirty="0">
                <a:effectLst/>
                <a:ea typeface="Arial" panose="020B0604020202020204" pitchFamily="34" charset="0"/>
              </a:rPr>
              <a:t>Distribution of Restaurant VS Price Ranges</a:t>
            </a:r>
            <a:br>
              <a:rPr lang="en-GB" sz="2800" b="1" u="sng" dirty="0">
                <a:effectLst/>
                <a:ea typeface="Arial" panose="020B0604020202020204" pitchFamily="34" charset="0"/>
              </a:rPr>
            </a:br>
            <a:endParaRPr lang="en-IN" sz="2800" u="sng" dirty="0"/>
          </a:p>
        </p:txBody>
      </p:sp>
      <p:sp>
        <p:nvSpPr>
          <p:cNvPr id="6" name="TextBox 5">
            <a:extLst>
              <a:ext uri="{FF2B5EF4-FFF2-40B4-BE49-F238E27FC236}">
                <a16:creationId xmlns:a16="http://schemas.microsoft.com/office/drawing/2014/main" id="{FBF0CBC9-3D9C-633D-FBC4-B9577013B6BE}"/>
              </a:ext>
            </a:extLst>
          </p:cNvPr>
          <p:cNvSpPr txBox="1"/>
          <p:nvPr/>
        </p:nvSpPr>
        <p:spPr>
          <a:xfrm>
            <a:off x="6096000" y="1733192"/>
            <a:ext cx="5610225" cy="4247317"/>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Price range 1 has the largest share with 4,444 restaurants, making it the most common price point.</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Price range 2 has a significant presence with 3,113 restaurants, indicating a notable portion of the market.</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Price range 3 includes 1,408 restaurants, showing a moderate representation.</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Price range 4, the least frequent, has 586 restaurants, reflecting a smaller, premium segment.</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Overall, there is a strong concentration in lower price ranges, highlighting affordability as a key market factor.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900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A1D308-78F8-EEC4-4DC0-3E10D93EAEE4}"/>
              </a:ext>
            </a:extLst>
          </p:cNvPr>
          <p:cNvSpPr txBox="1"/>
          <p:nvPr/>
        </p:nvSpPr>
        <p:spPr>
          <a:xfrm>
            <a:off x="3238500" y="234434"/>
            <a:ext cx="6096000" cy="523220"/>
          </a:xfrm>
          <a:prstGeom prst="rect">
            <a:avLst/>
          </a:prstGeom>
          <a:noFill/>
        </p:spPr>
        <p:txBody>
          <a:bodyPr wrap="square">
            <a:spAutoFit/>
          </a:bodyPr>
          <a:lstStyle/>
          <a:p>
            <a:pPr marL="36900" indent="0" algn="ctr">
              <a:buNone/>
            </a:pPr>
            <a:r>
              <a:rPr lang="en-GB" sz="2800" b="1" u="sng" dirty="0">
                <a:latin typeface="Calibri" panose="020F0502020204030204" pitchFamily="34" charset="0"/>
                <a:ea typeface="Calibri" panose="020F0502020204030204" pitchFamily="34" charset="0"/>
                <a:cs typeface="Calibri" panose="020F0502020204030204" pitchFamily="34" charset="0"/>
              </a:rPr>
              <a:t>Country Wise Average Price Range</a:t>
            </a:r>
          </a:p>
        </p:txBody>
      </p:sp>
      <p:graphicFrame>
        <p:nvGraphicFramePr>
          <p:cNvPr id="4" name="Chart 3">
            <a:extLst>
              <a:ext uri="{FF2B5EF4-FFF2-40B4-BE49-F238E27FC236}">
                <a16:creationId xmlns:a16="http://schemas.microsoft.com/office/drawing/2014/main" id="{8C1DA3DD-F126-451B-BC9C-413509CF17AB}"/>
              </a:ext>
            </a:extLst>
          </p:cNvPr>
          <p:cNvGraphicFramePr>
            <a:graphicFrameLocks/>
          </p:cNvGraphicFramePr>
          <p:nvPr>
            <p:extLst>
              <p:ext uri="{D42A27DB-BD31-4B8C-83A1-F6EECF244321}">
                <p14:modId xmlns:p14="http://schemas.microsoft.com/office/powerpoint/2010/main" val="3922622370"/>
              </p:ext>
            </p:extLst>
          </p:nvPr>
        </p:nvGraphicFramePr>
        <p:xfrm>
          <a:off x="985157" y="1654628"/>
          <a:ext cx="4506685" cy="370114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CADC78B-FBEE-1DD6-C938-7E9B4B0AF2A7}"/>
              </a:ext>
            </a:extLst>
          </p:cNvPr>
          <p:cNvSpPr txBox="1"/>
          <p:nvPr/>
        </p:nvSpPr>
        <p:spPr>
          <a:xfrm>
            <a:off x="6200775" y="1312039"/>
            <a:ext cx="5648325" cy="4247317"/>
          </a:xfrm>
          <a:prstGeom prst="rect">
            <a:avLst/>
          </a:prstGeom>
          <a:noFill/>
        </p:spPr>
        <p:txBody>
          <a:bodyPr wrap="square">
            <a:spAutoFit/>
          </a:bodyPr>
          <a:lstStyle/>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India has the lowest average price range at 1.72, indicating generally lower dining costs.</a:t>
            </a: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Qatar, Singapore, and South Africa have the highest price ranges, reflecting more expensive dining experiences.</a:t>
            </a: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Brazil, Philippines, and New Zealand also show higher-than-average dining costs.</a:t>
            </a: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United States, Australia, and Canada offer more affordable dining options with moderate price ranges.</a:t>
            </a: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Turkey, Indonesia, and UAE fall in the middle range, presenting balanced dining costs across these markets.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41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81B497A-69A0-4685-AD35-A06A75EFF31E}"/>
              </a:ext>
            </a:extLst>
          </p:cNvPr>
          <p:cNvGraphicFramePr>
            <a:graphicFrameLocks noGrp="1"/>
          </p:cNvGraphicFramePr>
          <p:nvPr>
            <p:extLst>
              <p:ext uri="{D42A27DB-BD31-4B8C-83A1-F6EECF244321}">
                <p14:modId xmlns:p14="http://schemas.microsoft.com/office/powerpoint/2010/main" val="2831105839"/>
              </p:ext>
            </p:extLst>
          </p:nvPr>
        </p:nvGraphicFramePr>
        <p:xfrm>
          <a:off x="504826" y="1943908"/>
          <a:ext cx="4686301" cy="2970183"/>
        </p:xfrm>
        <a:graphic>
          <a:graphicData uri="http://schemas.openxmlformats.org/drawingml/2006/table">
            <a:tbl>
              <a:tblPr>
                <a:tableStyleId>{5C22544A-7EE6-4342-B048-85BDC9FD1C3A}</a:tableStyleId>
              </a:tblPr>
              <a:tblGrid>
                <a:gridCol w="1776413">
                  <a:extLst>
                    <a:ext uri="{9D8B030D-6E8A-4147-A177-3AD203B41FA5}">
                      <a16:colId xmlns:a16="http://schemas.microsoft.com/office/drawing/2014/main" val="640491976"/>
                    </a:ext>
                  </a:extLst>
                </a:gridCol>
                <a:gridCol w="2909888">
                  <a:extLst>
                    <a:ext uri="{9D8B030D-6E8A-4147-A177-3AD203B41FA5}">
                      <a16:colId xmlns:a16="http://schemas.microsoft.com/office/drawing/2014/main" val="1356719972"/>
                    </a:ext>
                  </a:extLst>
                </a:gridCol>
              </a:tblGrid>
              <a:tr h="690279">
                <a:tc>
                  <a:txBody>
                    <a:bodyPr/>
                    <a:lstStyle/>
                    <a:p>
                      <a:pPr algn="ctr" fontAlgn="b"/>
                      <a:r>
                        <a:rPr lang="en-IN" sz="1400" u="none" strike="noStrike" dirty="0">
                          <a:solidFill>
                            <a:schemeClr val="tx1"/>
                          </a:solidFill>
                          <a:effectLst>
                            <a:glow>
                              <a:schemeClr val="tx1"/>
                            </a:glow>
                          </a:effectLst>
                        </a:rPr>
                        <a:t>Indonesia</a:t>
                      </a:r>
                      <a:endParaRPr lang="en-IN" sz="1400" b="0" i="0" u="none" strike="noStrike" dirty="0">
                        <a:solidFill>
                          <a:schemeClr val="tx1"/>
                        </a:solidFill>
                        <a:effectLst>
                          <a:glow>
                            <a:schemeClr val="tx1"/>
                          </a:glow>
                        </a:effectLst>
                        <a:latin typeface="Calibri" panose="020F0502020204030204" pitchFamily="34" charset="0"/>
                      </a:endParaRPr>
                    </a:p>
                  </a:txBody>
                  <a:tcPr marL="5460" marR="5460" marT="54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IN" sz="1400" u="none" strike="noStrike" dirty="0">
                          <a:solidFill>
                            <a:schemeClr val="tx1"/>
                          </a:solidFill>
                          <a:effectLst>
                            <a:glow>
                              <a:schemeClr val="tx1"/>
                            </a:glow>
                          </a:effectLst>
                        </a:rPr>
                        <a:t>Jakarta, Tangerang</a:t>
                      </a:r>
                      <a:endParaRPr lang="en-IN" sz="1400" b="0" i="0" u="none" strike="noStrike" dirty="0">
                        <a:solidFill>
                          <a:schemeClr val="tx1"/>
                        </a:solidFill>
                        <a:effectLst>
                          <a:glow>
                            <a:schemeClr val="tx1"/>
                          </a:glow>
                        </a:effectLst>
                        <a:latin typeface="Calibri" panose="020F0502020204030204" pitchFamily="34" charset="0"/>
                      </a:endParaRPr>
                    </a:p>
                  </a:txBody>
                  <a:tcPr marL="5460" marR="5460" marT="54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377584884"/>
                  </a:ext>
                </a:extLst>
              </a:tr>
              <a:tr h="609315">
                <a:tc>
                  <a:txBody>
                    <a:bodyPr/>
                    <a:lstStyle/>
                    <a:p>
                      <a:pPr algn="ctr" fontAlgn="b"/>
                      <a:r>
                        <a:rPr lang="en-IN" sz="1400" u="none" strike="noStrike" dirty="0">
                          <a:solidFill>
                            <a:schemeClr val="tx1"/>
                          </a:solidFill>
                          <a:effectLst>
                            <a:glow>
                              <a:schemeClr val="tx1"/>
                            </a:glow>
                          </a:effectLst>
                        </a:rPr>
                        <a:t>New Zealand</a:t>
                      </a:r>
                      <a:endParaRPr lang="en-IN" sz="1400" b="0" i="0" u="none" strike="noStrike" dirty="0">
                        <a:solidFill>
                          <a:schemeClr val="tx1"/>
                        </a:solidFill>
                        <a:effectLst>
                          <a:glow>
                            <a:schemeClr val="tx1"/>
                          </a:glow>
                        </a:effectLst>
                        <a:latin typeface="Calibri" panose="020F0502020204030204" pitchFamily="34" charset="0"/>
                      </a:endParaRPr>
                    </a:p>
                  </a:txBody>
                  <a:tcPr marL="5460" marR="5460" marT="54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IN" sz="1400" u="none" strike="noStrike" dirty="0">
                          <a:solidFill>
                            <a:schemeClr val="tx1"/>
                          </a:solidFill>
                          <a:effectLst>
                            <a:glow>
                              <a:schemeClr val="tx1"/>
                            </a:glow>
                          </a:effectLst>
                        </a:rPr>
                        <a:t>Auckland</a:t>
                      </a:r>
                      <a:endParaRPr lang="en-IN" sz="1400" b="0" i="0" u="none" strike="noStrike" dirty="0">
                        <a:solidFill>
                          <a:schemeClr val="tx1"/>
                        </a:solidFill>
                        <a:effectLst>
                          <a:glow>
                            <a:schemeClr val="tx1"/>
                          </a:glow>
                        </a:effectLst>
                        <a:latin typeface="Calibri" panose="020F0502020204030204" pitchFamily="34" charset="0"/>
                      </a:endParaRPr>
                    </a:p>
                  </a:txBody>
                  <a:tcPr marL="5460" marR="5460" marT="54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421037102"/>
                  </a:ext>
                </a:extLst>
              </a:tr>
              <a:tr h="591667">
                <a:tc>
                  <a:txBody>
                    <a:bodyPr/>
                    <a:lstStyle/>
                    <a:p>
                      <a:pPr algn="ctr" fontAlgn="b"/>
                      <a:r>
                        <a:rPr lang="en-IN" sz="1400" u="none" strike="noStrike" dirty="0">
                          <a:solidFill>
                            <a:schemeClr val="tx1"/>
                          </a:solidFill>
                          <a:effectLst>
                            <a:glow>
                              <a:schemeClr val="tx1"/>
                            </a:glow>
                          </a:effectLst>
                        </a:rPr>
                        <a:t>Philippines</a:t>
                      </a:r>
                      <a:endParaRPr lang="en-IN" sz="1400" b="0" i="0" u="none" strike="noStrike" dirty="0">
                        <a:solidFill>
                          <a:schemeClr val="tx1"/>
                        </a:solidFill>
                        <a:effectLst>
                          <a:glow>
                            <a:schemeClr val="tx1"/>
                          </a:glow>
                        </a:effectLst>
                        <a:latin typeface="Calibri" panose="020F0502020204030204" pitchFamily="34" charset="0"/>
                      </a:endParaRPr>
                    </a:p>
                  </a:txBody>
                  <a:tcPr marL="5460" marR="5460" marT="54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US" sz="1400" u="none" strike="noStrike" dirty="0">
                          <a:solidFill>
                            <a:schemeClr val="tx1"/>
                          </a:solidFill>
                          <a:effectLst>
                            <a:glow>
                              <a:schemeClr val="tx1"/>
                            </a:glow>
                          </a:effectLst>
                        </a:rPr>
                        <a:t>Pasig City, San Juan City</a:t>
                      </a:r>
                      <a:endParaRPr lang="en-US" sz="1400" b="0" i="0" u="none" strike="noStrike" dirty="0">
                        <a:solidFill>
                          <a:schemeClr val="tx1"/>
                        </a:solidFill>
                        <a:effectLst>
                          <a:glow>
                            <a:schemeClr val="tx1"/>
                          </a:glow>
                        </a:effectLst>
                        <a:latin typeface="Calibri" panose="020F0502020204030204" pitchFamily="34" charset="0"/>
                      </a:endParaRPr>
                    </a:p>
                  </a:txBody>
                  <a:tcPr marL="5460" marR="5460" marT="54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99145551"/>
                  </a:ext>
                </a:extLst>
              </a:tr>
              <a:tr h="556863">
                <a:tc>
                  <a:txBody>
                    <a:bodyPr/>
                    <a:lstStyle/>
                    <a:p>
                      <a:pPr algn="ctr" fontAlgn="b"/>
                      <a:r>
                        <a:rPr lang="en-IN" sz="1400" u="none" strike="noStrike" dirty="0">
                          <a:solidFill>
                            <a:schemeClr val="tx1"/>
                          </a:solidFill>
                          <a:effectLst>
                            <a:glow>
                              <a:schemeClr val="tx1"/>
                            </a:glow>
                          </a:effectLst>
                        </a:rPr>
                        <a:t>South Africa</a:t>
                      </a:r>
                      <a:endParaRPr lang="en-IN" sz="1400" b="0" i="0" u="none" strike="noStrike" dirty="0">
                        <a:solidFill>
                          <a:schemeClr val="tx1"/>
                        </a:solidFill>
                        <a:effectLst>
                          <a:glow>
                            <a:schemeClr val="tx1"/>
                          </a:glow>
                        </a:effectLst>
                        <a:latin typeface="Calibri" panose="020F0502020204030204" pitchFamily="34" charset="0"/>
                      </a:endParaRPr>
                    </a:p>
                  </a:txBody>
                  <a:tcPr marL="5460" marR="5460" marT="54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IN" sz="1400" u="none" strike="noStrike" dirty="0">
                          <a:solidFill>
                            <a:schemeClr val="tx1"/>
                          </a:solidFill>
                          <a:effectLst>
                            <a:glow>
                              <a:schemeClr val="tx1"/>
                            </a:glow>
                          </a:effectLst>
                        </a:rPr>
                        <a:t>Inner City, Johannesburg, </a:t>
                      </a:r>
                    </a:p>
                    <a:p>
                      <a:pPr algn="ctr" fontAlgn="b"/>
                      <a:r>
                        <a:rPr lang="en-IN" sz="1400" u="none" strike="noStrike" dirty="0">
                          <a:solidFill>
                            <a:schemeClr val="tx1"/>
                          </a:solidFill>
                          <a:effectLst>
                            <a:glow>
                              <a:schemeClr val="tx1"/>
                            </a:glow>
                          </a:effectLst>
                        </a:rPr>
                        <a:t>Randburg, Sandton</a:t>
                      </a:r>
                      <a:endParaRPr lang="en-IN" sz="1400" b="0" i="0" u="none" strike="noStrike" dirty="0">
                        <a:solidFill>
                          <a:schemeClr val="tx1"/>
                        </a:solidFill>
                        <a:effectLst>
                          <a:glow>
                            <a:schemeClr val="tx1"/>
                          </a:glow>
                        </a:effectLst>
                        <a:latin typeface="Calibri" panose="020F0502020204030204" pitchFamily="34" charset="0"/>
                      </a:endParaRPr>
                    </a:p>
                  </a:txBody>
                  <a:tcPr marL="5460" marR="5460" marT="54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705306055"/>
                  </a:ext>
                </a:extLst>
              </a:tr>
              <a:tr h="522059">
                <a:tc>
                  <a:txBody>
                    <a:bodyPr/>
                    <a:lstStyle/>
                    <a:p>
                      <a:pPr algn="ctr" fontAlgn="b"/>
                      <a:r>
                        <a:rPr lang="en-IN" sz="1400" u="none" strike="noStrike" dirty="0">
                          <a:solidFill>
                            <a:schemeClr val="tx1"/>
                          </a:solidFill>
                          <a:effectLst>
                            <a:glow>
                              <a:schemeClr val="tx1"/>
                            </a:glow>
                          </a:effectLst>
                        </a:rPr>
                        <a:t>United Arab Emirates</a:t>
                      </a:r>
                      <a:endParaRPr lang="en-IN" sz="1400" b="0" i="0" u="none" strike="noStrike" dirty="0">
                        <a:solidFill>
                          <a:schemeClr val="tx1"/>
                        </a:solidFill>
                        <a:effectLst>
                          <a:glow>
                            <a:schemeClr val="tx1"/>
                          </a:glow>
                        </a:effectLst>
                        <a:latin typeface="Calibri" panose="020F0502020204030204" pitchFamily="34" charset="0"/>
                      </a:endParaRPr>
                    </a:p>
                  </a:txBody>
                  <a:tcPr marL="5460" marR="5460" marT="54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r>
                        <a:rPr lang="en-IN" sz="1400" u="none" strike="noStrike" dirty="0">
                          <a:solidFill>
                            <a:schemeClr val="tx1"/>
                          </a:solidFill>
                          <a:effectLst>
                            <a:glow>
                              <a:schemeClr val="tx1"/>
                            </a:glow>
                          </a:effectLst>
                        </a:rPr>
                        <a:t>Dubai</a:t>
                      </a:r>
                      <a:endParaRPr lang="en-IN" sz="1400" b="0" i="0" u="none" strike="noStrike" dirty="0">
                        <a:solidFill>
                          <a:schemeClr val="tx1"/>
                        </a:solidFill>
                        <a:effectLst>
                          <a:glow>
                            <a:schemeClr val="tx1"/>
                          </a:glow>
                        </a:effectLst>
                        <a:latin typeface="Calibri" panose="020F0502020204030204" pitchFamily="34" charset="0"/>
                      </a:endParaRPr>
                    </a:p>
                  </a:txBody>
                  <a:tcPr marL="5460" marR="5460" marT="54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031823941"/>
                  </a:ext>
                </a:extLst>
              </a:tr>
            </a:tbl>
          </a:graphicData>
        </a:graphic>
      </p:graphicFrame>
      <p:sp>
        <p:nvSpPr>
          <p:cNvPr id="5" name="TextBox 4">
            <a:extLst>
              <a:ext uri="{FF2B5EF4-FFF2-40B4-BE49-F238E27FC236}">
                <a16:creationId xmlns:a16="http://schemas.microsoft.com/office/drawing/2014/main" id="{9048B6B9-AD5D-F119-8D22-750100EF727A}"/>
              </a:ext>
            </a:extLst>
          </p:cNvPr>
          <p:cNvSpPr txBox="1"/>
          <p:nvPr/>
        </p:nvSpPr>
        <p:spPr>
          <a:xfrm>
            <a:off x="3048000" y="501134"/>
            <a:ext cx="6096000" cy="646331"/>
          </a:xfrm>
          <a:prstGeom prst="rect">
            <a:avLst/>
          </a:prstGeom>
          <a:noFill/>
        </p:spPr>
        <p:txBody>
          <a:bodyPr wrap="square">
            <a:spAutoFit/>
          </a:bodyPr>
          <a:lstStyle/>
          <a:p>
            <a:pPr marL="36900" indent="0" algn="ctr">
              <a:buNone/>
            </a:pPr>
            <a:r>
              <a:rPr lang="en-GB" sz="3600" b="1" u="sng" dirty="0">
                <a:latin typeface="Calibri" panose="020F0502020204030204" pitchFamily="34" charset="0"/>
                <a:ea typeface="Calibri" panose="020F0502020204030204" pitchFamily="34" charset="0"/>
                <a:cs typeface="Calibri" panose="020F0502020204030204" pitchFamily="34" charset="0"/>
              </a:rPr>
              <a:t>Suggested Cities</a:t>
            </a:r>
          </a:p>
        </p:txBody>
      </p:sp>
      <p:sp>
        <p:nvSpPr>
          <p:cNvPr id="8" name="TextBox 7">
            <a:extLst>
              <a:ext uri="{FF2B5EF4-FFF2-40B4-BE49-F238E27FC236}">
                <a16:creationId xmlns:a16="http://schemas.microsoft.com/office/drawing/2014/main" id="{839FF5C9-68A3-7879-C40E-DD75CD69D124}"/>
              </a:ext>
            </a:extLst>
          </p:cNvPr>
          <p:cNvSpPr txBox="1"/>
          <p:nvPr/>
        </p:nvSpPr>
        <p:spPr>
          <a:xfrm>
            <a:off x="6029325" y="1457740"/>
            <a:ext cx="5657849" cy="4524315"/>
          </a:xfrm>
          <a:prstGeom prst="rect">
            <a:avLst/>
          </a:prstGeom>
          <a:noFill/>
        </p:spPr>
        <p:txBody>
          <a:bodyPr wrap="square">
            <a:spAutoFit/>
          </a:bodyPr>
          <a:lstStyle/>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Analysed Raw Data and pivots, and suggested few cities that meets certain categories in the respective countries,</a:t>
            </a:r>
          </a:p>
          <a:p>
            <a:r>
              <a:rPr lang="en-IN" sz="1800" b="1" u="sng" dirty="0">
                <a:latin typeface="Times New Roman" panose="02020603050405020304" pitchFamily="18" charset="0"/>
                <a:cs typeface="Times New Roman" panose="02020603050405020304" pitchFamily="18" charset="0"/>
              </a:rPr>
              <a:t>Selection Criteria:</a:t>
            </a:r>
          </a:p>
          <a:p>
            <a:endParaRPr lang="en-IN"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cs typeface="Times New Roman" panose="02020603050405020304" pitchFamily="18" charset="0"/>
              </a:rPr>
              <a:t>Customer engagement is key factors for restaurant so </a:t>
            </a:r>
            <a:r>
              <a:rPr lang="en-IN" dirty="0">
                <a:cs typeface="Times New Roman" panose="02020603050405020304" pitchFamily="18" charset="0"/>
              </a:rPr>
              <a:t>considered restaurants with 300 and above </a:t>
            </a:r>
            <a:r>
              <a:rPr lang="en-IN" sz="1800" dirty="0">
                <a:cs typeface="Times New Roman" panose="02020603050405020304" pitchFamily="18" charset="0"/>
              </a:rPr>
              <a:t>voter.</a:t>
            </a:r>
          </a:p>
          <a:p>
            <a:pPr marL="285750" indent="-285750">
              <a:buFont typeface="Wingdings" panose="05000000000000000000" pitchFamily="2" charset="2"/>
              <a:buChar char="§"/>
            </a:pPr>
            <a:r>
              <a:rPr lang="en-IN" dirty="0">
                <a:cs typeface="Times New Roman" panose="02020603050405020304" pitchFamily="18" charset="0"/>
              </a:rPr>
              <a:t>Quality is key factor for customer engagement </a:t>
            </a:r>
            <a:r>
              <a:rPr lang="en-IN" sz="1800" dirty="0">
                <a:cs typeface="Times New Roman" panose="02020603050405020304" pitchFamily="18" charset="0"/>
              </a:rPr>
              <a:t>so </a:t>
            </a:r>
            <a:r>
              <a:rPr lang="en-IN" dirty="0">
                <a:cs typeface="Times New Roman" panose="02020603050405020304" pitchFamily="18" charset="0"/>
              </a:rPr>
              <a:t>considered restaurants with average rating 4.2 and above.</a:t>
            </a:r>
          </a:p>
          <a:p>
            <a:pPr marL="285750" indent="-285750">
              <a:buFont typeface="Wingdings" panose="05000000000000000000" pitchFamily="2" charset="2"/>
              <a:buChar char="§"/>
            </a:pPr>
            <a:r>
              <a:rPr lang="en-IN" dirty="0">
                <a:cs typeface="Times New Roman" panose="02020603050405020304" pitchFamily="18" charset="0"/>
              </a:rPr>
              <a:t>Price is key another factor for profit margins </a:t>
            </a:r>
            <a:r>
              <a:rPr lang="en-IN" sz="1800" dirty="0">
                <a:cs typeface="Times New Roman" panose="02020603050405020304" pitchFamily="18" charset="0"/>
              </a:rPr>
              <a:t>so </a:t>
            </a:r>
            <a:r>
              <a:rPr lang="en-IN" dirty="0">
                <a:cs typeface="Times New Roman" panose="02020603050405020304" pitchFamily="18" charset="0"/>
              </a:rPr>
              <a:t>considered restaurants with average price range 2.9 and above.</a:t>
            </a:r>
          </a:p>
          <a:p>
            <a:pPr marL="285750" indent="-285750">
              <a:buFont typeface="Wingdings" panose="05000000000000000000" pitchFamily="2" charset="2"/>
              <a:buChar char="§"/>
            </a:pPr>
            <a:r>
              <a:rPr lang="en-US" dirty="0">
                <a:cs typeface="Times New Roman" panose="02020603050405020304" pitchFamily="18" charset="0"/>
              </a:rPr>
              <a:t>Affordability is another key factor </a:t>
            </a:r>
            <a:r>
              <a:rPr lang="en-IN" dirty="0">
                <a:cs typeface="Times New Roman" panose="02020603050405020304" pitchFamily="18" charset="0"/>
              </a:rPr>
              <a:t>considered restaurants with</a:t>
            </a:r>
            <a:r>
              <a:rPr lang="en-US" dirty="0">
                <a:cs typeface="Times New Roman" panose="02020603050405020304" pitchFamily="18" charset="0"/>
              </a:rPr>
              <a:t> pricing between 900 and 7000 INR, </a:t>
            </a:r>
          </a:p>
          <a:p>
            <a:pPr marL="285750" indent="-285750">
              <a:buFont typeface="Wingdings" panose="05000000000000000000" pitchFamily="2" charset="2"/>
              <a:buChar char="§"/>
            </a:pPr>
            <a:r>
              <a:rPr lang="en-US" dirty="0">
                <a:cs typeface="Times New Roman" panose="02020603050405020304" pitchFamily="18" charset="0"/>
              </a:rPr>
              <a:t>Competition should be lesser ,</a:t>
            </a:r>
            <a:r>
              <a:rPr lang="en-IN" dirty="0">
                <a:cs typeface="Times New Roman" panose="02020603050405020304" pitchFamily="18" charset="0"/>
              </a:rPr>
              <a:t> considered cities with restaurants count</a:t>
            </a:r>
            <a:r>
              <a:rPr lang="en-US" dirty="0">
                <a:cs typeface="Times New Roman" panose="02020603050405020304" pitchFamily="18" charset="0"/>
              </a:rPr>
              <a:t> below#10.</a:t>
            </a:r>
            <a:r>
              <a:rPr lang="en-IN" sz="1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86224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A6C50E-248C-1B9E-F3BA-E4A5E39A6AF5}"/>
              </a:ext>
            </a:extLst>
          </p:cNvPr>
          <p:cNvSpPr txBox="1"/>
          <p:nvPr/>
        </p:nvSpPr>
        <p:spPr>
          <a:xfrm>
            <a:off x="3143250" y="386834"/>
            <a:ext cx="6096000" cy="584775"/>
          </a:xfrm>
          <a:prstGeom prst="rect">
            <a:avLst/>
          </a:prstGeom>
          <a:noFill/>
        </p:spPr>
        <p:txBody>
          <a:bodyPr wrap="square">
            <a:spAutoFit/>
          </a:bodyPr>
          <a:lstStyle/>
          <a:p>
            <a:pPr marL="36900" indent="0" algn="ctr">
              <a:buNone/>
            </a:pPr>
            <a:r>
              <a:rPr lang="en-GB" sz="3200" b="1" u="sng" dirty="0">
                <a:latin typeface="Calibri" panose="020F0502020204030204" pitchFamily="34" charset="0"/>
                <a:ea typeface="Calibri" panose="020F0502020204030204" pitchFamily="34" charset="0"/>
                <a:cs typeface="Calibri" panose="020F0502020204030204" pitchFamily="34" charset="0"/>
              </a:rPr>
              <a:t>TOP 10 CUISINES</a:t>
            </a:r>
          </a:p>
        </p:txBody>
      </p:sp>
      <p:graphicFrame>
        <p:nvGraphicFramePr>
          <p:cNvPr id="4" name="Chart 3">
            <a:extLst>
              <a:ext uri="{FF2B5EF4-FFF2-40B4-BE49-F238E27FC236}">
                <a16:creationId xmlns:a16="http://schemas.microsoft.com/office/drawing/2014/main" id="{DEA73862-1669-429A-952B-2952C3ABB844}"/>
              </a:ext>
            </a:extLst>
          </p:cNvPr>
          <p:cNvGraphicFramePr>
            <a:graphicFrameLocks/>
          </p:cNvGraphicFramePr>
          <p:nvPr>
            <p:extLst>
              <p:ext uri="{D42A27DB-BD31-4B8C-83A1-F6EECF244321}">
                <p14:modId xmlns:p14="http://schemas.microsoft.com/office/powerpoint/2010/main" val="1944017515"/>
              </p:ext>
            </p:extLst>
          </p:nvPr>
        </p:nvGraphicFramePr>
        <p:xfrm>
          <a:off x="455838" y="1373258"/>
          <a:ext cx="4773387" cy="46274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588D9E95-4B4F-9A30-2547-E0A078C22AAC}"/>
              </a:ext>
            </a:extLst>
          </p:cNvPr>
          <p:cNvGraphicFramePr>
            <a:graphicFrameLocks noGrp="1"/>
          </p:cNvGraphicFramePr>
          <p:nvPr>
            <p:extLst>
              <p:ext uri="{D42A27DB-BD31-4B8C-83A1-F6EECF244321}">
                <p14:modId xmlns:p14="http://schemas.microsoft.com/office/powerpoint/2010/main" val="3671723694"/>
              </p:ext>
            </p:extLst>
          </p:nvPr>
        </p:nvGraphicFramePr>
        <p:xfrm>
          <a:off x="5591175" y="2097880"/>
          <a:ext cx="6348187" cy="3521870"/>
        </p:xfrm>
        <a:graphic>
          <a:graphicData uri="http://schemas.openxmlformats.org/drawingml/2006/table">
            <a:tbl>
              <a:tblPr>
                <a:tableStyleId>{5C22544A-7EE6-4342-B048-85BDC9FD1C3A}</a:tableStyleId>
              </a:tblPr>
              <a:tblGrid>
                <a:gridCol w="914620">
                  <a:extLst>
                    <a:ext uri="{9D8B030D-6E8A-4147-A177-3AD203B41FA5}">
                      <a16:colId xmlns:a16="http://schemas.microsoft.com/office/drawing/2014/main" val="2215203102"/>
                    </a:ext>
                  </a:extLst>
                </a:gridCol>
                <a:gridCol w="5433567">
                  <a:extLst>
                    <a:ext uri="{9D8B030D-6E8A-4147-A177-3AD203B41FA5}">
                      <a16:colId xmlns:a16="http://schemas.microsoft.com/office/drawing/2014/main" val="3583956696"/>
                    </a:ext>
                  </a:extLst>
                </a:gridCol>
              </a:tblGrid>
              <a:tr h="301120">
                <a:tc>
                  <a:txBody>
                    <a:bodyPr/>
                    <a:lstStyle/>
                    <a:p>
                      <a:pPr algn="ctr" fontAlgn="b"/>
                      <a:r>
                        <a:rPr lang="en-IN" sz="1800" u="none" strike="noStrike" dirty="0">
                          <a:effectLst/>
                        </a:rPr>
                        <a:t>City</a:t>
                      </a:r>
                      <a:endParaRPr lang="en-IN"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l" fontAlgn="b"/>
                      <a:r>
                        <a:rPr lang="en-IN" sz="1800" u="none" strike="noStrike" dirty="0">
                          <a:effectLst/>
                        </a:rPr>
                        <a:t>Suggested Cuisines</a:t>
                      </a:r>
                      <a:endParaRPr lang="en-IN"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179969201"/>
                  </a:ext>
                </a:extLst>
              </a:tr>
              <a:tr h="301120">
                <a:tc>
                  <a:txBody>
                    <a:bodyPr/>
                    <a:lstStyle/>
                    <a:p>
                      <a:pPr algn="ctr" fontAlgn="b"/>
                      <a:r>
                        <a:rPr lang="en-IN" sz="1200" u="none" strike="noStrike" dirty="0">
                          <a:effectLst/>
                        </a:rPr>
                        <a:t>Pasig City</a:t>
                      </a:r>
                      <a:endParaRPr lang="en-IN"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IN" sz="1200" u="none" strike="noStrike" dirty="0">
                          <a:effectLst/>
                        </a:rPr>
                        <a:t>Filipino, Mexican, Ice Cream, Desserts, American</a:t>
                      </a:r>
                      <a:endParaRPr lang="en-IN"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21291471"/>
                  </a:ext>
                </a:extLst>
              </a:tr>
              <a:tr h="301120">
                <a:tc>
                  <a:txBody>
                    <a:bodyPr/>
                    <a:lstStyle/>
                    <a:p>
                      <a:pPr algn="ctr" fontAlgn="b"/>
                      <a:r>
                        <a:rPr lang="en-IN" sz="1200" u="none" strike="noStrike" dirty="0">
                          <a:effectLst/>
                        </a:rPr>
                        <a:t>Tangerang</a:t>
                      </a:r>
                      <a:endParaRPr lang="en-IN"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IN" sz="1200" u="none" strike="noStrike" dirty="0">
                          <a:effectLst/>
                        </a:rPr>
                        <a:t> Indonesian, Sunda, Indonesian, Sunda</a:t>
                      </a:r>
                      <a:endParaRPr lang="en-IN"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123343380"/>
                  </a:ext>
                </a:extLst>
              </a:tr>
              <a:tr h="301120">
                <a:tc>
                  <a:txBody>
                    <a:bodyPr/>
                    <a:lstStyle/>
                    <a:p>
                      <a:pPr algn="ctr" fontAlgn="b"/>
                      <a:r>
                        <a:rPr lang="en-IN" sz="1200" u="none" strike="noStrike" dirty="0">
                          <a:effectLst/>
                        </a:rPr>
                        <a:t>Randburg</a:t>
                      </a:r>
                      <a:endParaRPr lang="en-IN"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ctr"/>
                      <a:r>
                        <a:rPr lang="en-US" sz="1200" u="none" strike="noStrike" dirty="0">
                          <a:effectLst/>
                        </a:rPr>
                        <a:t> Café, Contemporary, South  African, European, Grill</a:t>
                      </a:r>
                      <a:endParaRPr lang="en-US"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420394004"/>
                  </a:ext>
                </a:extLst>
              </a:tr>
              <a:tr h="301120">
                <a:tc>
                  <a:txBody>
                    <a:bodyPr/>
                    <a:lstStyle/>
                    <a:p>
                      <a:pPr algn="ctr" fontAlgn="b"/>
                      <a:r>
                        <a:rPr lang="en-IN" sz="1200" u="none" strike="noStrike" dirty="0">
                          <a:effectLst/>
                        </a:rPr>
                        <a:t>San Juan City</a:t>
                      </a:r>
                      <a:endParaRPr lang="en-IN"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IN" sz="1200" u="none" strike="noStrike" dirty="0">
                          <a:effectLst/>
                        </a:rPr>
                        <a:t> Korean, Filipino</a:t>
                      </a:r>
                      <a:endParaRPr lang="en-IN"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8178811"/>
                  </a:ext>
                </a:extLst>
              </a:tr>
              <a:tr h="301120">
                <a:tc>
                  <a:txBody>
                    <a:bodyPr/>
                    <a:lstStyle/>
                    <a:p>
                      <a:pPr algn="ctr" fontAlgn="b"/>
                      <a:r>
                        <a:rPr lang="en-IN" sz="1200" u="none" strike="noStrike" dirty="0">
                          <a:effectLst/>
                        </a:rPr>
                        <a:t>Inner City</a:t>
                      </a:r>
                      <a:endParaRPr lang="en-IN"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IN" sz="1200" u="none" strike="noStrike" dirty="0">
                          <a:effectLst/>
                        </a:rPr>
                        <a:t> Contemporary, Tapas, European</a:t>
                      </a:r>
                      <a:endParaRPr lang="en-IN"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860074775"/>
                  </a:ext>
                </a:extLst>
              </a:tr>
              <a:tr h="301120">
                <a:tc>
                  <a:txBody>
                    <a:bodyPr/>
                    <a:lstStyle/>
                    <a:p>
                      <a:pPr algn="ctr" fontAlgn="b"/>
                      <a:r>
                        <a:rPr lang="en-IN" sz="1200" u="none" strike="noStrike" dirty="0">
                          <a:effectLst/>
                        </a:rPr>
                        <a:t>Johannesburg</a:t>
                      </a:r>
                      <a:endParaRPr lang="en-IN"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US" sz="1200" u="none" strike="noStrike" dirty="0">
                          <a:effectLst/>
                        </a:rPr>
                        <a:t>American, International, Seafood, Continental, Ice Cream, Desserts, Beverages, South  African, Grill</a:t>
                      </a:r>
                      <a:endParaRPr lang="en-US"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12078545"/>
                  </a:ext>
                </a:extLst>
              </a:tr>
              <a:tr h="301120">
                <a:tc>
                  <a:txBody>
                    <a:bodyPr/>
                    <a:lstStyle/>
                    <a:p>
                      <a:pPr algn="ctr" fontAlgn="b"/>
                      <a:r>
                        <a:rPr lang="en-IN" sz="1200" u="none" strike="noStrike" dirty="0">
                          <a:effectLst/>
                        </a:rPr>
                        <a:t>Jakarta</a:t>
                      </a:r>
                      <a:endParaRPr lang="en-IN"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IN" sz="1200" u="none" strike="noStrike" dirty="0">
                          <a:effectLst/>
                        </a:rPr>
                        <a:t>Western, Indonesian, Japanese, Cafe, Sunda, Sushi, Asian, Italian, Bakery, Desserts, Coffee and Tea</a:t>
                      </a:r>
                      <a:endParaRPr lang="en-IN"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974494573"/>
                  </a:ext>
                </a:extLst>
              </a:tr>
              <a:tr h="301120">
                <a:tc>
                  <a:txBody>
                    <a:bodyPr/>
                    <a:lstStyle/>
                    <a:p>
                      <a:pPr algn="ctr" fontAlgn="b"/>
                      <a:r>
                        <a:rPr lang="en-IN" sz="1200" u="none" strike="noStrike" dirty="0">
                          <a:effectLst/>
                        </a:rPr>
                        <a:t>Auckland</a:t>
                      </a:r>
                      <a:endParaRPr lang="en-IN"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US" sz="1200" u="none" strike="noStrike" dirty="0">
                          <a:effectLst/>
                        </a:rPr>
                        <a:t> Cafe, Desserts, Asian, American, Kiwi, Seafood, Sushi, Ice Cream, Italian</a:t>
                      </a:r>
                      <a:endParaRPr lang="en-US"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970680015"/>
                  </a:ext>
                </a:extLst>
              </a:tr>
              <a:tr h="305320">
                <a:tc>
                  <a:txBody>
                    <a:bodyPr/>
                    <a:lstStyle/>
                    <a:p>
                      <a:pPr algn="ctr" fontAlgn="b"/>
                      <a:r>
                        <a:rPr lang="en-IN" sz="1200" u="none" strike="noStrike" dirty="0">
                          <a:effectLst/>
                        </a:rPr>
                        <a:t>Dubai</a:t>
                      </a:r>
                      <a:endParaRPr lang="en-IN"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US" sz="1200" u="none" strike="noStrike" dirty="0">
                          <a:effectLst/>
                        </a:rPr>
                        <a:t>Indian, Burger, American, North Indian, Continental, Cafe, Desserts, International</a:t>
                      </a:r>
                      <a:endParaRPr lang="en-US"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314641"/>
                  </a:ext>
                </a:extLst>
              </a:tr>
              <a:tr h="361950">
                <a:tc>
                  <a:txBody>
                    <a:bodyPr/>
                    <a:lstStyle/>
                    <a:p>
                      <a:pPr algn="ctr" fontAlgn="b"/>
                      <a:r>
                        <a:rPr lang="en-IN" sz="1200" u="none" strike="noStrike" dirty="0">
                          <a:effectLst/>
                        </a:rPr>
                        <a:t>Sandton</a:t>
                      </a:r>
                      <a:endParaRPr lang="en-IN"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fontAlgn="b"/>
                      <a:r>
                        <a:rPr lang="en-IN" sz="1200" u="none" strike="noStrike" dirty="0">
                          <a:effectLst/>
                        </a:rPr>
                        <a:t>Italian, Contemporary, Pizza, European, Grill, Desserts, South African</a:t>
                      </a:r>
                      <a:endParaRPr lang="en-IN"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244912575"/>
                  </a:ext>
                </a:extLst>
              </a:tr>
            </a:tbl>
          </a:graphicData>
        </a:graphic>
      </p:graphicFrame>
      <p:sp>
        <p:nvSpPr>
          <p:cNvPr id="8" name="TextBox 7">
            <a:extLst>
              <a:ext uri="{FF2B5EF4-FFF2-40B4-BE49-F238E27FC236}">
                <a16:creationId xmlns:a16="http://schemas.microsoft.com/office/drawing/2014/main" id="{80DE8BBA-56DE-0FFF-A5FA-D0AB924E2170}"/>
              </a:ext>
            </a:extLst>
          </p:cNvPr>
          <p:cNvSpPr txBox="1"/>
          <p:nvPr/>
        </p:nvSpPr>
        <p:spPr>
          <a:xfrm>
            <a:off x="5591175" y="1556299"/>
            <a:ext cx="3448050" cy="369332"/>
          </a:xfrm>
          <a:prstGeom prst="rect">
            <a:avLst/>
          </a:prstGeom>
          <a:noFill/>
        </p:spPr>
        <p:txBody>
          <a:bodyPr wrap="square">
            <a:spAutoFit/>
          </a:bodyPr>
          <a:lstStyle/>
          <a:p>
            <a:pPr marL="36900" indent="0">
              <a:buNone/>
            </a:pPr>
            <a:r>
              <a:rPr lang="en-GB" sz="1800" b="1" u="sng" dirty="0">
                <a:latin typeface="Calibri" panose="020F0502020204030204" pitchFamily="34" charset="0"/>
                <a:ea typeface="Calibri" panose="020F0502020204030204" pitchFamily="34" charset="0"/>
                <a:cs typeface="Calibri" panose="020F0502020204030204" pitchFamily="34" charset="0"/>
              </a:rPr>
              <a:t>Top Cuisines in </a:t>
            </a:r>
            <a:r>
              <a:rPr lang="en-GB" b="1" u="sng" dirty="0">
                <a:latin typeface="Calibri" panose="020F0502020204030204" pitchFamily="34" charset="0"/>
                <a:ea typeface="Calibri" panose="020F0502020204030204" pitchFamily="34" charset="0"/>
                <a:cs typeface="Calibri" panose="020F0502020204030204" pitchFamily="34" charset="0"/>
              </a:rPr>
              <a:t>S</a:t>
            </a:r>
            <a:r>
              <a:rPr lang="en-GB" sz="1800" b="1" u="sng" dirty="0">
                <a:latin typeface="Calibri" panose="020F0502020204030204" pitchFamily="34" charset="0"/>
                <a:ea typeface="Calibri" panose="020F0502020204030204" pitchFamily="34" charset="0"/>
                <a:cs typeface="Calibri" panose="020F0502020204030204" pitchFamily="34" charset="0"/>
              </a:rPr>
              <a:t>uggested Cities</a:t>
            </a:r>
          </a:p>
        </p:txBody>
      </p:sp>
    </p:spTree>
    <p:extLst>
      <p:ext uri="{BB962C8B-B14F-4D97-AF65-F5344CB8AC3E}">
        <p14:creationId xmlns:p14="http://schemas.microsoft.com/office/powerpoint/2010/main" val="3280503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DF76F1-7D4B-5213-E154-C198637B42B3}"/>
              </a:ext>
            </a:extLst>
          </p:cNvPr>
          <p:cNvSpPr txBox="1"/>
          <p:nvPr/>
        </p:nvSpPr>
        <p:spPr>
          <a:xfrm>
            <a:off x="4581525" y="234434"/>
            <a:ext cx="3400425" cy="707886"/>
          </a:xfrm>
          <a:prstGeom prst="rect">
            <a:avLst/>
          </a:prstGeom>
          <a:noFill/>
        </p:spPr>
        <p:txBody>
          <a:bodyPr wrap="square">
            <a:spAutoFit/>
          </a:bodyPr>
          <a:lstStyle/>
          <a:p>
            <a:pPr marL="36900" indent="0" algn="ctr">
              <a:buNone/>
            </a:pPr>
            <a:r>
              <a:rPr lang="en-GB" sz="4000" b="1" u="sng" dirty="0">
                <a:latin typeface="Calibri" panose="020F0502020204030204" pitchFamily="34" charset="0"/>
                <a:ea typeface="Calibri" panose="020F0502020204030204" pitchFamily="34" charset="0"/>
                <a:cs typeface="Calibri" panose="020F0502020204030204" pitchFamily="34" charset="0"/>
              </a:rPr>
              <a:t>DASHBOARD</a:t>
            </a:r>
          </a:p>
        </p:txBody>
      </p:sp>
      <p:pic>
        <p:nvPicPr>
          <p:cNvPr id="7" name="Picture 6">
            <a:extLst>
              <a:ext uri="{FF2B5EF4-FFF2-40B4-BE49-F238E27FC236}">
                <a16:creationId xmlns:a16="http://schemas.microsoft.com/office/drawing/2014/main" id="{42F6B26B-1E40-2531-66A0-A18A1C8EA9E5}"/>
              </a:ext>
            </a:extLst>
          </p:cNvPr>
          <p:cNvPicPr>
            <a:picLocks noChangeAspect="1"/>
          </p:cNvPicPr>
          <p:nvPr/>
        </p:nvPicPr>
        <p:blipFill>
          <a:blip r:embed="rId2"/>
          <a:stretch>
            <a:fillRect/>
          </a:stretch>
        </p:blipFill>
        <p:spPr>
          <a:xfrm>
            <a:off x="409575" y="1071156"/>
            <a:ext cx="11372850" cy="5358438"/>
          </a:xfrm>
          <a:prstGeom prst="rect">
            <a:avLst/>
          </a:prstGeom>
          <a:ln w="15875">
            <a:solidFill>
              <a:schemeClr val="tx1"/>
            </a:solidFill>
          </a:ln>
        </p:spPr>
      </p:pic>
    </p:spTree>
    <p:extLst>
      <p:ext uri="{BB962C8B-B14F-4D97-AF65-F5344CB8AC3E}">
        <p14:creationId xmlns:p14="http://schemas.microsoft.com/office/powerpoint/2010/main" val="190699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A63129-E862-B1CB-F187-DC4CCF343461}"/>
              </a:ext>
            </a:extLst>
          </p:cNvPr>
          <p:cNvSpPr txBox="1"/>
          <p:nvPr/>
        </p:nvSpPr>
        <p:spPr>
          <a:xfrm>
            <a:off x="1295400" y="1177409"/>
            <a:ext cx="2543175" cy="584775"/>
          </a:xfrm>
          <a:prstGeom prst="rect">
            <a:avLst/>
          </a:prstGeom>
          <a:noFill/>
        </p:spPr>
        <p:txBody>
          <a:bodyPr wrap="square">
            <a:spAutoFit/>
          </a:bodyPr>
          <a:lstStyle/>
          <a:p>
            <a:pPr marL="36900" indent="0" algn="ctr">
              <a:buNone/>
            </a:pPr>
            <a:r>
              <a:rPr lang="en-GB" sz="3200" b="1" u="sng"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5" name="TextBox 4">
            <a:extLst>
              <a:ext uri="{FF2B5EF4-FFF2-40B4-BE49-F238E27FC236}">
                <a16:creationId xmlns:a16="http://schemas.microsoft.com/office/drawing/2014/main" id="{47B5BCC5-7C9C-05C3-C31B-81E3DF357FD7}"/>
              </a:ext>
            </a:extLst>
          </p:cNvPr>
          <p:cNvSpPr txBox="1"/>
          <p:nvPr/>
        </p:nvSpPr>
        <p:spPr>
          <a:xfrm>
            <a:off x="1219200" y="2581275"/>
            <a:ext cx="9496425" cy="2031325"/>
          </a:xfrm>
          <a:prstGeom prst="rect">
            <a:avLst/>
          </a:prstGeom>
          <a:noFill/>
        </p:spPr>
        <p:txBody>
          <a:bodyPr wrap="square">
            <a:spAutoFit/>
          </a:bodyPr>
          <a:lstStyle/>
          <a:p>
            <a:r>
              <a:rPr lang="en-US" sz="1800" dirty="0"/>
              <a:t>In conclusion, our analysis of Zomato restaurant data reveals promising opportunities for strategic expansion across the globe. By targeting regions with high demand, catering to specific demographic preferences, and capitalizing on competitive advantages, we can confidently recommend the opening of new restaurants. This initiative not only enhances market presence but also delivers exceptional dining experiences, driving sustainable growth for Zomato and enriching the global culinary landscape.</a:t>
            </a:r>
            <a:endParaRPr lang="en-IN" sz="1800" dirty="0"/>
          </a:p>
          <a:p>
            <a:endParaRPr lang="en-IN" dirty="0"/>
          </a:p>
        </p:txBody>
      </p:sp>
    </p:spTree>
    <p:extLst>
      <p:ext uri="{BB962C8B-B14F-4D97-AF65-F5344CB8AC3E}">
        <p14:creationId xmlns:p14="http://schemas.microsoft.com/office/powerpoint/2010/main" val="4127287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D599-55F8-696D-FBF7-9637643500B0}"/>
              </a:ext>
            </a:extLst>
          </p:cNvPr>
          <p:cNvSpPr>
            <a:spLocks noGrp="1"/>
          </p:cNvSpPr>
          <p:nvPr>
            <p:ph type="title"/>
          </p:nvPr>
        </p:nvSpPr>
        <p:spPr>
          <a:xfrm>
            <a:off x="528637" y="31750"/>
            <a:ext cx="10515600" cy="1325563"/>
          </a:xfrm>
        </p:spPr>
        <p:txBody>
          <a:bodyPr>
            <a:normAutofit/>
          </a:bodyPr>
          <a:lstStyle/>
          <a:p>
            <a:pPr algn="ctr"/>
            <a:r>
              <a:rPr lang="en-IN" sz="5400" b="1" u="sng" dirty="0">
                <a:latin typeface="+mn-lt"/>
              </a:rPr>
              <a:t>INTRODUCTION TO ZOMATO</a:t>
            </a:r>
          </a:p>
        </p:txBody>
      </p:sp>
      <p:graphicFrame>
        <p:nvGraphicFramePr>
          <p:cNvPr id="9" name="Content Placeholder 2">
            <a:extLst>
              <a:ext uri="{FF2B5EF4-FFF2-40B4-BE49-F238E27FC236}">
                <a16:creationId xmlns:a16="http://schemas.microsoft.com/office/drawing/2014/main" id="{9C80F87E-8F99-3061-1027-ABA25016AEA0}"/>
              </a:ext>
            </a:extLst>
          </p:cNvPr>
          <p:cNvGraphicFramePr>
            <a:graphicFrameLocks noGrp="1"/>
          </p:cNvGraphicFramePr>
          <p:nvPr>
            <p:ph sz="half" idx="4294967295"/>
            <p:extLst>
              <p:ext uri="{D42A27DB-BD31-4B8C-83A1-F6EECF244321}">
                <p14:modId xmlns:p14="http://schemas.microsoft.com/office/powerpoint/2010/main" val="1108723480"/>
              </p:ext>
            </p:extLst>
          </p:nvPr>
        </p:nvGraphicFramePr>
        <p:xfrm>
          <a:off x="528637" y="1524001"/>
          <a:ext cx="11134725" cy="4895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326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9DA4-F385-7F5F-FD2E-3CAD2ACAC254}"/>
              </a:ext>
            </a:extLst>
          </p:cNvPr>
          <p:cNvSpPr>
            <a:spLocks noGrp="1"/>
          </p:cNvSpPr>
          <p:nvPr>
            <p:ph type="title"/>
          </p:nvPr>
        </p:nvSpPr>
        <p:spPr>
          <a:xfrm>
            <a:off x="4133850" y="212725"/>
            <a:ext cx="3924300" cy="1325563"/>
          </a:xfrm>
        </p:spPr>
        <p:txBody>
          <a:bodyPr>
            <a:normAutofit/>
          </a:bodyPr>
          <a:lstStyle/>
          <a:p>
            <a:r>
              <a:rPr lang="en-US" sz="5400" b="1" u="sng" dirty="0">
                <a:latin typeface="+mn-lt"/>
              </a:rPr>
              <a:t>Project Aim</a:t>
            </a:r>
            <a:endParaRPr lang="en-IN" sz="5400" b="1" u="sng" dirty="0">
              <a:latin typeface="+mn-lt"/>
            </a:endParaRPr>
          </a:p>
        </p:txBody>
      </p:sp>
      <p:sp>
        <p:nvSpPr>
          <p:cNvPr id="9" name="Content Placeholder 2">
            <a:extLst>
              <a:ext uri="{FF2B5EF4-FFF2-40B4-BE49-F238E27FC236}">
                <a16:creationId xmlns:a16="http://schemas.microsoft.com/office/drawing/2014/main" id="{D01DCD75-739E-2D56-017F-20F21664C307}"/>
              </a:ext>
            </a:extLst>
          </p:cNvPr>
          <p:cNvSpPr txBox="1">
            <a:spLocks/>
          </p:cNvSpPr>
          <p:nvPr/>
        </p:nvSpPr>
        <p:spPr>
          <a:xfrm>
            <a:off x="913795" y="2076450"/>
            <a:ext cx="10744805" cy="330517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t>Business Problem -&gt;</a:t>
            </a:r>
            <a:r>
              <a:rPr lang="en-US" sz="2800" dirty="0"/>
              <a:t> </a:t>
            </a:r>
            <a:r>
              <a:rPr lang="en-GB" sz="2400" dirty="0"/>
              <a:t>To identify optimal countries and cities for opening new restaurants</a:t>
            </a:r>
            <a:r>
              <a:rPr lang="en-GB" sz="2400" dirty="0">
                <a:effectLst>
                  <a:outerShdw blurRad="38100" dist="38100" dir="2700000" algn="tl">
                    <a:srgbClr val="000000">
                      <a:alpha val="43137"/>
                    </a:srgbClr>
                  </a:outerShdw>
                </a:effectLst>
              </a:rPr>
              <a:t> </a:t>
            </a:r>
            <a:r>
              <a:rPr lang="en-US" sz="2400" dirty="0"/>
              <a:t>to expand our business. We need to find cities and countries with high potential based on several criteria, including customer preferences, cost efficiency, and competition analysis.</a:t>
            </a:r>
          </a:p>
          <a:p>
            <a:pPr marL="0" indent="0">
              <a:buNone/>
            </a:pPr>
            <a:endParaRPr lang="en-US" sz="2400" dirty="0"/>
          </a:p>
          <a:p>
            <a:r>
              <a:rPr lang="en-US" sz="2800" b="1" dirty="0"/>
              <a:t>Objective -&gt;</a:t>
            </a:r>
            <a:r>
              <a:rPr lang="en-US" sz="2800" dirty="0"/>
              <a:t> </a:t>
            </a:r>
            <a:r>
              <a:rPr lang="en-US" sz="2400" dirty="0"/>
              <a:t>Leverage data analytics to uncover insights that guide our decision-making for choosing the most promising locations</a:t>
            </a:r>
            <a:r>
              <a:rPr lang="en-GB" sz="2400" dirty="0"/>
              <a:t>by analysing existing restaurant performance, market demand, and economic factors, ensuring profitable and strategic expansion.</a:t>
            </a:r>
          </a:p>
          <a:p>
            <a:endParaRPr lang="en-US" sz="2800" dirty="0"/>
          </a:p>
        </p:txBody>
      </p:sp>
    </p:spTree>
    <p:extLst>
      <p:ext uri="{BB962C8B-B14F-4D97-AF65-F5344CB8AC3E}">
        <p14:creationId xmlns:p14="http://schemas.microsoft.com/office/powerpoint/2010/main" val="201562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2A8038-112F-10D1-E74B-56B8C5945B40}"/>
              </a:ext>
            </a:extLst>
          </p:cNvPr>
          <p:cNvSpPr>
            <a:spLocks noGrp="1"/>
          </p:cNvSpPr>
          <p:nvPr>
            <p:ph type="title"/>
          </p:nvPr>
        </p:nvSpPr>
        <p:spPr>
          <a:xfrm>
            <a:off x="838200" y="365126"/>
            <a:ext cx="4972050" cy="901700"/>
          </a:xfrm>
        </p:spPr>
        <p:txBody>
          <a:bodyPr/>
          <a:lstStyle/>
          <a:p>
            <a:r>
              <a:rPr lang="en-US" b="1" u="sng" dirty="0">
                <a:latin typeface="Calibri" panose="020F0502020204030204" pitchFamily="34" charset="0"/>
                <a:ea typeface="Calibri" panose="020F0502020204030204" pitchFamily="34" charset="0"/>
                <a:cs typeface="Calibri" panose="020F0502020204030204" pitchFamily="34" charset="0"/>
              </a:rPr>
              <a:t>Data Overview</a:t>
            </a:r>
            <a:endParaRPr lang="en-IN" u="sng"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FDF3AE56-B64F-E550-6BF5-775925BB493C}"/>
              </a:ext>
            </a:extLst>
          </p:cNvPr>
          <p:cNvSpPr>
            <a:spLocks noGrp="1"/>
          </p:cNvSpPr>
          <p:nvPr>
            <p:ph sz="half" idx="1"/>
          </p:nvPr>
        </p:nvSpPr>
        <p:spPr>
          <a:xfrm>
            <a:off x="304801" y="1509715"/>
            <a:ext cx="5353049" cy="4667248"/>
          </a:xfrm>
        </p:spPr>
        <p:txBody>
          <a:bodyPr>
            <a:normAutofit fontScale="55000" lnSpcReduction="20000"/>
          </a:bodyPr>
          <a:lstStyle/>
          <a:p>
            <a:pPr marL="488950" marR="0" lvl="0" indent="-342900" algn="l" rtl="0">
              <a:lnSpc>
                <a:spcPct val="120000"/>
              </a:lnSpc>
              <a:spcBef>
                <a:spcPts val="0"/>
              </a:spcBef>
              <a:spcAft>
                <a:spcPts val="0"/>
              </a:spcAft>
              <a:buClr>
                <a:schemeClr val="tx1"/>
              </a:buClr>
              <a:buSzPts val="1300"/>
              <a:buFont typeface="Arial" panose="020B0604020202020204" pitchFamily="34" charset="0"/>
              <a:buChar char="•"/>
            </a:pPr>
            <a:endParaRPr lang="en-US" b="1" i="0" u="none" strike="noStrike" cap="none" dirty="0">
              <a:solidFill>
                <a:schemeClr val="tx1"/>
              </a:solidFill>
              <a:latin typeface="Lato"/>
              <a:ea typeface="Lato"/>
              <a:cs typeface="Lato"/>
              <a:sym typeface="Lato"/>
            </a:endParaRPr>
          </a:p>
          <a:p>
            <a:pPr marL="488950" marR="0" lvl="0" indent="-342900" algn="l" rtl="0">
              <a:lnSpc>
                <a:spcPct val="120000"/>
              </a:lnSpc>
              <a:spcBef>
                <a:spcPts val="0"/>
              </a:spcBef>
              <a:spcAft>
                <a:spcPts val="0"/>
              </a:spcAft>
              <a:buClr>
                <a:schemeClr val="tx1"/>
              </a:buClr>
              <a:buSzPts val="1300"/>
              <a:buFont typeface="Arial" panose="020B0604020202020204" pitchFamily="34" charset="0"/>
              <a:buChar char="•"/>
            </a:pPr>
            <a:r>
              <a:rPr lang="en-US"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Restaurant ID: </a:t>
            </a:r>
            <a:r>
              <a:rPr lang="en-US"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Unique identifier for each restaurant.</a:t>
            </a:r>
          </a:p>
          <a:p>
            <a:pPr marL="488950" marR="0" lvl="0" indent="-342900" algn="l" rtl="0">
              <a:lnSpc>
                <a:spcPct val="120000"/>
              </a:lnSpc>
              <a:spcBef>
                <a:spcPts val="0"/>
              </a:spcBef>
              <a:spcAft>
                <a:spcPts val="0"/>
              </a:spcAft>
              <a:buClr>
                <a:schemeClr val="tx1"/>
              </a:buClr>
              <a:buSzPts val="1300"/>
              <a:buFont typeface="Arial" panose="020B0604020202020204" pitchFamily="34" charset="0"/>
              <a:buChar char="•"/>
            </a:pPr>
            <a:r>
              <a:rPr lang="en-US"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Restaurant Name: </a:t>
            </a:r>
            <a:r>
              <a:rPr lang="en-US"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The name of the restaurant.</a:t>
            </a:r>
          </a:p>
          <a:p>
            <a:pPr marL="488950" marR="0" lvl="0" indent="-342900" algn="l" rtl="0">
              <a:lnSpc>
                <a:spcPct val="120000"/>
              </a:lnSpc>
              <a:spcBef>
                <a:spcPts val="0"/>
              </a:spcBef>
              <a:spcAft>
                <a:spcPts val="0"/>
              </a:spcAft>
              <a:buClr>
                <a:schemeClr val="tx1"/>
              </a:buClr>
              <a:buSzPts val="1300"/>
              <a:buFont typeface="Arial" panose="020B0604020202020204" pitchFamily="34" charset="0"/>
              <a:buChar char="•"/>
            </a:pPr>
            <a:r>
              <a:rPr lang="en-US" b="1" i="0" u="none" strike="noStrike"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CountryCode</a:t>
            </a:r>
            <a:r>
              <a:rPr lang="en-US"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 </a:t>
            </a:r>
            <a:r>
              <a:rPr lang="en-US"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Country code of the location where the restaurant is situated.</a:t>
            </a:r>
          </a:p>
          <a:p>
            <a:pPr marL="488950" indent="-342900">
              <a:lnSpc>
                <a:spcPct val="120000"/>
              </a:lnSpc>
              <a:spcBef>
                <a:spcPts val="0"/>
              </a:spcBef>
              <a:spcAft>
                <a:spcPts val="0"/>
              </a:spcAft>
              <a:buClr>
                <a:schemeClr val="tx1"/>
              </a:buClr>
              <a:buSzPts val="1300"/>
              <a:buFont typeface="Arial" panose="020B0604020202020204" pitchFamily="34" charset="0"/>
              <a:buChar char="•"/>
            </a:pPr>
            <a:r>
              <a:rPr lang="en-US"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Country: </a:t>
            </a:r>
            <a:r>
              <a:rPr lang="en-US"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The country of restaurant located.</a:t>
            </a:r>
            <a:endParaRPr lang="en-US"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488950" marR="0" lvl="0" indent="-342900" algn="l" rtl="0">
              <a:lnSpc>
                <a:spcPct val="120000"/>
              </a:lnSpc>
              <a:spcBef>
                <a:spcPts val="0"/>
              </a:spcBef>
              <a:spcAft>
                <a:spcPts val="0"/>
              </a:spcAft>
              <a:buClr>
                <a:schemeClr val="tx1"/>
              </a:buClr>
              <a:buSzPts val="1300"/>
              <a:buFont typeface="Arial" panose="020B0604020202020204" pitchFamily="34" charset="0"/>
              <a:buChar char="•"/>
            </a:pPr>
            <a:r>
              <a:rPr lang="en-US"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City: </a:t>
            </a:r>
            <a:r>
              <a:rPr lang="en-US"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The city where the restaurant is located.</a:t>
            </a:r>
          </a:p>
          <a:p>
            <a:pPr marL="488950" marR="0" lvl="0" indent="-342900" algn="l" rtl="0">
              <a:lnSpc>
                <a:spcPct val="120000"/>
              </a:lnSpc>
              <a:spcBef>
                <a:spcPts val="0"/>
              </a:spcBef>
              <a:spcAft>
                <a:spcPts val="0"/>
              </a:spcAft>
              <a:buClr>
                <a:schemeClr val="tx1"/>
              </a:buClr>
              <a:buSzPts val="1300"/>
              <a:buFont typeface="Arial" panose="020B0604020202020204" pitchFamily="34" charset="0"/>
              <a:buChar char="•"/>
            </a:pPr>
            <a:r>
              <a:rPr lang="en-US"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Address: </a:t>
            </a:r>
            <a:r>
              <a:rPr lang="en-US"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The specific address of the restaurant.</a:t>
            </a:r>
          </a:p>
          <a:p>
            <a:pPr marL="488950" marR="0" lvl="0" indent="-342900" algn="l" rtl="0">
              <a:lnSpc>
                <a:spcPct val="120000"/>
              </a:lnSpc>
              <a:spcBef>
                <a:spcPts val="0"/>
              </a:spcBef>
              <a:spcAft>
                <a:spcPts val="0"/>
              </a:spcAft>
              <a:buClr>
                <a:schemeClr val="tx1"/>
              </a:buClr>
              <a:buSzPts val="1300"/>
              <a:buFont typeface="Arial" panose="020B0604020202020204" pitchFamily="34" charset="0"/>
              <a:buChar char="•"/>
            </a:pPr>
            <a:r>
              <a:rPr lang="en-US"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Locality: </a:t>
            </a:r>
            <a:r>
              <a:rPr lang="en-US"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The locality or neighborhood where the restaurant is situated.</a:t>
            </a:r>
          </a:p>
          <a:p>
            <a:pPr marL="488950" marR="0" lvl="0" indent="-342900" algn="l" rtl="0">
              <a:lnSpc>
                <a:spcPct val="120000"/>
              </a:lnSpc>
              <a:spcBef>
                <a:spcPts val="0"/>
              </a:spcBef>
              <a:spcAft>
                <a:spcPts val="0"/>
              </a:spcAft>
              <a:buClr>
                <a:schemeClr val="tx1"/>
              </a:buClr>
              <a:buSzPts val="1300"/>
              <a:buFont typeface="Arial" panose="020B0604020202020204" pitchFamily="34" charset="0"/>
              <a:buChar char="•"/>
            </a:pPr>
            <a:r>
              <a:rPr lang="en-US"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Locality Verbose: </a:t>
            </a:r>
            <a:r>
              <a:rPr lang="en-US"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Detailed information about the locality.</a:t>
            </a:r>
          </a:p>
          <a:p>
            <a:pPr marL="488950" marR="0" lvl="0" indent="-342900" algn="l" rtl="0">
              <a:lnSpc>
                <a:spcPct val="120000"/>
              </a:lnSpc>
              <a:spcBef>
                <a:spcPts val="0"/>
              </a:spcBef>
              <a:spcAft>
                <a:spcPts val="0"/>
              </a:spcAft>
              <a:buClr>
                <a:schemeClr val="tx1"/>
              </a:buClr>
              <a:buSzPts val="1300"/>
              <a:buFont typeface="Arial" panose="020B0604020202020204" pitchFamily="34" charset="0"/>
              <a:buChar char="•"/>
            </a:pPr>
            <a:r>
              <a:rPr lang="en-US"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Longitude: </a:t>
            </a:r>
            <a:r>
              <a:rPr lang="en-US"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The geographical longitude coordinate of the restaurant.</a:t>
            </a:r>
          </a:p>
          <a:p>
            <a:pPr marL="488950" marR="0" lvl="0" indent="-342900" algn="l" rtl="0">
              <a:lnSpc>
                <a:spcPct val="120000"/>
              </a:lnSpc>
              <a:spcBef>
                <a:spcPts val="0"/>
              </a:spcBef>
              <a:spcAft>
                <a:spcPts val="0"/>
              </a:spcAft>
              <a:buClr>
                <a:schemeClr val="tx1"/>
              </a:buClr>
              <a:buSzPts val="1300"/>
              <a:buFont typeface="Arial" panose="020B0604020202020204" pitchFamily="34" charset="0"/>
              <a:buChar char="•"/>
            </a:pPr>
            <a:r>
              <a:rPr lang="en-US"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Latitude: </a:t>
            </a:r>
            <a:r>
              <a:rPr lang="en-US"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The geographical latitude coordinate of the restaurant.</a:t>
            </a:r>
          </a:p>
          <a:p>
            <a:pPr marL="488950" marR="0" lvl="0" indent="-342900" algn="l" rtl="0">
              <a:lnSpc>
                <a:spcPct val="120000"/>
              </a:lnSpc>
              <a:spcBef>
                <a:spcPts val="0"/>
              </a:spcBef>
              <a:spcAft>
                <a:spcPts val="0"/>
              </a:spcAft>
              <a:buClr>
                <a:schemeClr val="tx1"/>
              </a:buClr>
              <a:buSzPts val="1300"/>
              <a:buFont typeface="Arial" panose="020B0604020202020204" pitchFamily="34" charset="0"/>
              <a:buChar char="•"/>
            </a:pPr>
            <a:r>
              <a:rPr lang="en-US"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Currency: </a:t>
            </a:r>
            <a:r>
              <a:rPr lang="en-US"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The currency used for transactions in the restaurant.</a:t>
            </a:r>
            <a:endParaRPr lang="en-IN" b="0"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488950" marR="0" lvl="0" indent="-342900" algn="l" rtl="0">
              <a:lnSpc>
                <a:spcPct val="120000"/>
              </a:lnSpc>
              <a:spcBef>
                <a:spcPts val="0"/>
              </a:spcBef>
              <a:spcAft>
                <a:spcPts val="0"/>
              </a:spcAft>
              <a:buClr>
                <a:schemeClr val="tx1"/>
              </a:buClr>
              <a:buSzPts val="1300"/>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Price: </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rPr>
              <a:t>The cost of two people dining with respective currency symbol.</a:t>
            </a:r>
          </a:p>
          <a:p>
            <a:pPr marL="488950" indent="-342900">
              <a:lnSpc>
                <a:spcPct val="120000"/>
              </a:lnSpc>
              <a:spcBef>
                <a:spcPts val="0"/>
              </a:spcBef>
              <a:buClr>
                <a:schemeClr val="tx1"/>
              </a:buClr>
              <a:buSzPts val="1300"/>
            </a:pPr>
            <a:r>
              <a:rPr lang="en-US"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Year</a:t>
            </a:r>
            <a:r>
              <a:rPr lang="en-US" b="1" dirty="0">
                <a:latin typeface="Calibri" panose="020F0502020204030204" pitchFamily="34" charset="0"/>
                <a:ea typeface="Calibri" panose="020F0502020204030204" pitchFamily="34" charset="0"/>
                <a:cs typeface="Calibri" panose="020F0502020204030204" pitchFamily="34" charset="0"/>
                <a:sym typeface="Lato"/>
              </a:rPr>
              <a:t>s: </a:t>
            </a:r>
            <a:r>
              <a:rPr lang="en-US" dirty="0">
                <a:latin typeface="Calibri" panose="020F0502020204030204" pitchFamily="34" charset="0"/>
                <a:ea typeface="Calibri" panose="020F0502020204030204" pitchFamily="34" charset="0"/>
                <a:cs typeface="Calibri" panose="020F0502020204030204" pitchFamily="34" charset="0"/>
                <a:sym typeface="Lato"/>
              </a:rPr>
              <a:t>The year of restaurant opened.</a:t>
            </a:r>
            <a:endParaRPr lang="en-US" b="1" dirty="0">
              <a:latin typeface="Calibri" panose="020F0502020204030204" pitchFamily="34" charset="0"/>
              <a:ea typeface="Calibri" panose="020F0502020204030204" pitchFamily="34" charset="0"/>
              <a:cs typeface="Calibri" panose="020F0502020204030204" pitchFamily="34" charset="0"/>
              <a:sym typeface="Lato"/>
            </a:endParaRPr>
          </a:p>
          <a:p>
            <a:pPr marL="146050" marR="0" lvl="0" indent="0" algn="l" rtl="0">
              <a:lnSpc>
                <a:spcPct val="120000"/>
              </a:lnSpc>
              <a:spcBef>
                <a:spcPts val="0"/>
              </a:spcBef>
              <a:spcAft>
                <a:spcPts val="0"/>
              </a:spcAft>
              <a:buClr>
                <a:schemeClr val="tx1"/>
              </a:buClr>
              <a:buSzPts val="1300"/>
              <a:buNone/>
            </a:pP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488950" marR="0" lvl="0" indent="-342900" algn="l" rtl="0">
              <a:lnSpc>
                <a:spcPct val="120000"/>
              </a:lnSpc>
              <a:spcBef>
                <a:spcPts val="0"/>
              </a:spcBef>
              <a:spcAft>
                <a:spcPts val="0"/>
              </a:spcAft>
              <a:buClr>
                <a:schemeClr val="tx1"/>
              </a:buClr>
              <a:buSzPts val="1300"/>
              <a:buFont typeface="Arial" panose="020B0604020202020204" pitchFamily="34" charset="0"/>
              <a:buChar char="•"/>
            </a:pP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sym typeface="Lato"/>
            </a:endParaRPr>
          </a:p>
          <a:p>
            <a:pPr marL="0" indent="0">
              <a:buNone/>
            </a:pPr>
            <a:endParaRPr lang="en-IN" dirty="0"/>
          </a:p>
        </p:txBody>
      </p:sp>
      <p:sp>
        <p:nvSpPr>
          <p:cNvPr id="5" name="Content Placeholder 4">
            <a:extLst>
              <a:ext uri="{FF2B5EF4-FFF2-40B4-BE49-F238E27FC236}">
                <a16:creationId xmlns:a16="http://schemas.microsoft.com/office/drawing/2014/main" id="{F557A55B-4206-9FEF-E742-6B5DFDA2C96E}"/>
              </a:ext>
            </a:extLst>
          </p:cNvPr>
          <p:cNvSpPr>
            <a:spLocks noGrp="1"/>
          </p:cNvSpPr>
          <p:nvPr>
            <p:ph sz="half" idx="2"/>
          </p:nvPr>
        </p:nvSpPr>
        <p:spPr>
          <a:xfrm>
            <a:off x="6229350" y="1509715"/>
            <a:ext cx="5476875" cy="4891086"/>
          </a:xfrm>
        </p:spPr>
        <p:txBody>
          <a:bodyPr>
            <a:normAutofit fontScale="55000" lnSpcReduction="20000"/>
          </a:bodyPr>
          <a:lstStyle/>
          <a:p>
            <a:pPr marL="488950" indent="-342900">
              <a:lnSpc>
                <a:spcPct val="115000"/>
              </a:lnSpc>
              <a:spcBef>
                <a:spcPts val="0"/>
              </a:spcBef>
              <a:spcAft>
                <a:spcPts val="0"/>
              </a:spcAft>
              <a:buClr>
                <a:schemeClr val="tx1"/>
              </a:buClr>
              <a:buSzPts val="1300"/>
              <a:buFont typeface="Arial" panose="020B0604020202020204" pitchFamily="34" charset="0"/>
              <a:buChar char="•"/>
            </a:pPr>
            <a:endParaRPr lang="en-US" sz="2800" b="1" i="0" u="none" strike="noStrike" cap="none" dirty="0">
              <a:solidFill>
                <a:schemeClr val="tx1"/>
              </a:solidFill>
              <a:latin typeface="Lato"/>
              <a:ea typeface="Lato"/>
              <a:cs typeface="Lato"/>
              <a:sym typeface="Lato"/>
            </a:endParaRPr>
          </a:p>
          <a:p>
            <a:pPr marL="488950" indent="-342900">
              <a:lnSpc>
                <a:spcPct val="120000"/>
              </a:lnSpc>
              <a:spcBef>
                <a:spcPts val="0"/>
              </a:spcBef>
              <a:spcAft>
                <a:spcPts val="0"/>
              </a:spcAft>
              <a:buClr>
                <a:schemeClr val="tx1"/>
              </a:buClr>
              <a:buSzPts val="1300"/>
              <a:buFont typeface="Arial" panose="020B0604020202020204" pitchFamily="34" charset="0"/>
              <a:buChar char="•"/>
            </a:pPr>
            <a:r>
              <a:rPr lang="en-US" sz="2800"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Has_Table_booking</a:t>
            </a:r>
            <a:r>
              <a:rPr lang="en-US" sz="2800"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 </a:t>
            </a:r>
            <a:r>
              <a:rPr lang="en-US" sz="2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Indicates whether the restaurant has a table booking option (Yes/No).</a:t>
            </a:r>
          </a:p>
          <a:p>
            <a:pPr marL="488950" indent="-342900">
              <a:lnSpc>
                <a:spcPct val="120000"/>
              </a:lnSpc>
              <a:spcBef>
                <a:spcPts val="0"/>
              </a:spcBef>
              <a:spcAft>
                <a:spcPts val="0"/>
              </a:spcAft>
              <a:buClr>
                <a:schemeClr val="tx1"/>
              </a:buClr>
              <a:buSzPts val="1300"/>
              <a:buFont typeface="Arial" panose="020B0604020202020204" pitchFamily="34" charset="0"/>
              <a:buChar char="•"/>
            </a:pPr>
            <a:r>
              <a:rPr lang="en-US" sz="2800"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Has_Online_delivery</a:t>
            </a:r>
            <a:r>
              <a:rPr lang="en-US" sz="2800"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 </a:t>
            </a:r>
            <a:r>
              <a:rPr lang="en-US" sz="2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Indicates whether the restaurant offers online delivery (Yes/No).</a:t>
            </a:r>
          </a:p>
          <a:p>
            <a:pPr marL="488950" indent="-342900">
              <a:lnSpc>
                <a:spcPct val="120000"/>
              </a:lnSpc>
              <a:spcBef>
                <a:spcPts val="0"/>
              </a:spcBef>
              <a:spcAft>
                <a:spcPts val="0"/>
              </a:spcAft>
              <a:buClr>
                <a:schemeClr val="tx1"/>
              </a:buClr>
              <a:buSzPts val="1300"/>
              <a:buFont typeface="Arial" panose="020B0604020202020204" pitchFamily="34" charset="0"/>
              <a:buChar char="•"/>
            </a:pPr>
            <a:r>
              <a:rPr lang="en-US" sz="2800"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Is_delivering_now</a:t>
            </a:r>
            <a:r>
              <a:rPr lang="en-US" sz="2800"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 </a:t>
            </a:r>
            <a:r>
              <a:rPr lang="en-US" sz="2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Indicates whether the restaurant is currently delivering (Yes/No).</a:t>
            </a:r>
          </a:p>
          <a:p>
            <a:pPr marL="488950" indent="-342900">
              <a:lnSpc>
                <a:spcPct val="120000"/>
              </a:lnSpc>
              <a:spcBef>
                <a:spcPts val="0"/>
              </a:spcBef>
              <a:spcAft>
                <a:spcPts val="0"/>
              </a:spcAft>
              <a:buClr>
                <a:schemeClr val="tx1"/>
              </a:buClr>
              <a:buSzPts val="1300"/>
              <a:buFont typeface="Arial" panose="020B0604020202020204" pitchFamily="34" charset="0"/>
              <a:buChar char="•"/>
            </a:pPr>
            <a:r>
              <a:rPr lang="en-US" sz="2800"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Switch_to_order_menu</a:t>
            </a:r>
            <a:r>
              <a:rPr lang="en-US" sz="2800"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 </a:t>
            </a:r>
            <a:r>
              <a:rPr lang="en-US" sz="2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Indicates whether users can switch to the order menu (Yes/No).</a:t>
            </a:r>
          </a:p>
          <a:p>
            <a:pPr marL="488950" indent="-342900">
              <a:lnSpc>
                <a:spcPct val="120000"/>
              </a:lnSpc>
              <a:spcBef>
                <a:spcPts val="0"/>
              </a:spcBef>
              <a:spcAft>
                <a:spcPts val="0"/>
              </a:spcAft>
              <a:buClr>
                <a:schemeClr val="tx1"/>
              </a:buClr>
              <a:buSzPts val="1300"/>
              <a:buFont typeface="Arial" panose="020B0604020202020204" pitchFamily="34" charset="0"/>
              <a:buChar char="•"/>
            </a:pPr>
            <a:r>
              <a:rPr lang="en-US" sz="2800"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Price_range</a:t>
            </a:r>
            <a:r>
              <a:rPr lang="en-US" sz="2800"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 </a:t>
            </a:r>
            <a:r>
              <a:rPr lang="en-US" sz="2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A numeric value indicating the price range category of the restaurant.</a:t>
            </a:r>
          </a:p>
          <a:p>
            <a:pPr marL="488950" indent="-342900">
              <a:lnSpc>
                <a:spcPct val="120000"/>
              </a:lnSpc>
              <a:spcBef>
                <a:spcPts val="0"/>
              </a:spcBef>
              <a:spcAft>
                <a:spcPts val="0"/>
              </a:spcAft>
              <a:buClr>
                <a:schemeClr val="tx1"/>
              </a:buClr>
              <a:buSzPts val="1300"/>
              <a:buFont typeface="Arial" panose="020B0604020202020204" pitchFamily="34" charset="0"/>
              <a:buChar char="•"/>
            </a:pPr>
            <a:r>
              <a:rPr lang="en-US" sz="2800"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Votes: </a:t>
            </a:r>
            <a:r>
              <a:rPr lang="en-US" sz="2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The number of votes or ratings/(feedback) received by the restaurant.</a:t>
            </a:r>
          </a:p>
          <a:p>
            <a:pPr marL="488950" indent="-342900">
              <a:lnSpc>
                <a:spcPct val="120000"/>
              </a:lnSpc>
              <a:spcBef>
                <a:spcPts val="0"/>
              </a:spcBef>
              <a:spcAft>
                <a:spcPts val="0"/>
              </a:spcAft>
              <a:buClr>
                <a:schemeClr val="tx1"/>
              </a:buClr>
              <a:buSzPts val="1300"/>
              <a:buFont typeface="Arial" panose="020B0604020202020204" pitchFamily="34" charset="0"/>
              <a:buChar char="•"/>
            </a:pPr>
            <a:r>
              <a:rPr lang="en-US" sz="2800"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Average_Cost_for_two</a:t>
            </a:r>
            <a:r>
              <a:rPr lang="en-US" sz="2800"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 </a:t>
            </a:r>
            <a:r>
              <a:rPr lang="en-US" sz="2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The average cost for two people dining at the restaurant.</a:t>
            </a:r>
          </a:p>
          <a:p>
            <a:pPr marL="488950" indent="-342900">
              <a:lnSpc>
                <a:spcPct val="120000"/>
              </a:lnSpc>
              <a:spcBef>
                <a:spcPts val="0"/>
              </a:spcBef>
              <a:spcAft>
                <a:spcPts val="0"/>
              </a:spcAft>
              <a:buClr>
                <a:schemeClr val="tx1"/>
              </a:buClr>
              <a:buSzPts val="1300"/>
              <a:buFont typeface="Arial" panose="020B0604020202020204" pitchFamily="34" charset="0"/>
              <a:buChar char="•"/>
            </a:pPr>
            <a:r>
              <a:rPr lang="en-US" sz="2800"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INR_Average_Cost_for_two</a:t>
            </a:r>
            <a:r>
              <a:rPr lang="en-US" sz="2800"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 </a:t>
            </a:r>
            <a:r>
              <a:rPr lang="en-US" sz="28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The average cost for two people dining at the restaurant in INR.</a:t>
            </a:r>
          </a:p>
          <a:p>
            <a:pPr marL="495300" indent="-342900">
              <a:lnSpc>
                <a:spcPct val="120000"/>
              </a:lnSpc>
              <a:spcBef>
                <a:spcPts val="0"/>
              </a:spcBef>
              <a:spcAft>
                <a:spcPts val="0"/>
              </a:spcAft>
              <a:buClr>
                <a:schemeClr val="tx1"/>
              </a:buClr>
              <a:buSzPts val="1200"/>
              <a:buFont typeface="Arial" panose="020B0604020202020204" pitchFamily="34" charset="0"/>
              <a:buChar char="•"/>
            </a:pPr>
            <a:r>
              <a:rPr lang="en-US" sz="2800"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Rating</a:t>
            </a:r>
            <a:r>
              <a:rPr lang="en-US" sz="2400"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The overall rating of the restaurant is based on user reviews.</a:t>
            </a:r>
          </a:p>
          <a:p>
            <a:pPr marL="495300" indent="-342900">
              <a:lnSpc>
                <a:spcPct val="120000"/>
              </a:lnSpc>
              <a:spcBef>
                <a:spcPts val="0"/>
              </a:spcBef>
              <a:spcAft>
                <a:spcPts val="0"/>
              </a:spcAft>
              <a:buClr>
                <a:schemeClr val="tx1"/>
              </a:buClr>
              <a:buSzPts val="1200"/>
              <a:buFont typeface="Arial" panose="020B0604020202020204" pitchFamily="34" charset="0"/>
              <a:buChar char="•"/>
            </a:pPr>
            <a:r>
              <a:rPr lang="en-US" sz="2800"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Updated_Datekey</a:t>
            </a:r>
            <a:r>
              <a:rPr lang="en-US" sz="2400"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_</a:t>
            </a:r>
            <a:r>
              <a:rPr lang="en-US" sz="2800" b="1" i="0" u="none" strike="noStrike" cap="none" dirty="0" err="1">
                <a:latin typeface="Calibri" panose="020F0502020204030204" pitchFamily="34" charset="0"/>
                <a:ea typeface="Calibri" panose="020F0502020204030204" pitchFamily="34" charset="0"/>
                <a:cs typeface="Calibri" panose="020F0502020204030204" pitchFamily="34" charset="0"/>
                <a:sym typeface="Lato"/>
              </a:rPr>
              <a:t>opening</a:t>
            </a:r>
            <a:r>
              <a:rPr lang="en-US" sz="2400" b="1" i="0" u="none" strike="noStrike" cap="none" dirty="0">
                <a:latin typeface="Calibri" panose="020F0502020204030204" pitchFamily="34" charset="0"/>
                <a:ea typeface="Calibri" panose="020F0502020204030204" pitchFamily="34" charset="0"/>
                <a:cs typeface="Calibri" panose="020F0502020204030204" pitchFamily="34" charset="0"/>
                <a:sym typeface="Lato"/>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Lato"/>
              </a:rPr>
              <a:t>The date when the restaurant was opened.</a:t>
            </a:r>
          </a:p>
          <a:p>
            <a:endParaRPr lang="en-IN" dirty="0"/>
          </a:p>
        </p:txBody>
      </p:sp>
    </p:spTree>
    <p:extLst>
      <p:ext uri="{BB962C8B-B14F-4D97-AF65-F5344CB8AC3E}">
        <p14:creationId xmlns:p14="http://schemas.microsoft.com/office/powerpoint/2010/main" val="270982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9CA7-2214-3C37-66FA-B230D4F24EFA}"/>
              </a:ext>
            </a:extLst>
          </p:cNvPr>
          <p:cNvSpPr>
            <a:spLocks noGrp="1"/>
          </p:cNvSpPr>
          <p:nvPr>
            <p:ph type="title"/>
          </p:nvPr>
        </p:nvSpPr>
        <p:spPr/>
        <p:txBody>
          <a:bodyPr>
            <a:normAutofit/>
          </a:bodyPr>
          <a:lstStyle/>
          <a:p>
            <a:r>
              <a:rPr lang="en-US" sz="4800" b="1" u="sng" dirty="0">
                <a:latin typeface="Calibri" panose="020F0502020204030204" pitchFamily="34" charset="0"/>
                <a:ea typeface="Calibri" panose="020F0502020204030204" pitchFamily="34" charset="0"/>
                <a:cs typeface="Calibri" panose="020F0502020204030204" pitchFamily="34" charset="0"/>
              </a:rPr>
              <a:t>Data Cleaning</a:t>
            </a:r>
            <a:endParaRPr lang="en-IN" sz="4800" b="1" u="sng"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Placeholder 9">
            <a:extLst>
              <a:ext uri="{FF2B5EF4-FFF2-40B4-BE49-F238E27FC236}">
                <a16:creationId xmlns:a16="http://schemas.microsoft.com/office/drawing/2014/main" id="{F084B7B3-EE7F-23F8-72A3-104355AE83AA}"/>
              </a:ext>
            </a:extLst>
          </p:cNvPr>
          <p:cNvPicPr>
            <a:picLocks noChangeAspect="1"/>
          </p:cNvPicPr>
          <p:nvPr/>
        </p:nvPicPr>
        <p:blipFill>
          <a:blip r:embed="rId2">
            <a:extLst>
              <a:ext uri="{28A0092B-C50C-407E-A947-70E740481C1C}">
                <a14:useLocalDpi xmlns:a14="http://schemas.microsoft.com/office/drawing/2010/main" val="0"/>
              </a:ext>
            </a:extLst>
          </a:blip>
          <a:srcRect l="26972" r="26972"/>
          <a:stretch>
            <a:fillRect/>
          </a:stretch>
        </p:blipFill>
        <p:spPr>
          <a:xfrm>
            <a:off x="7954224" y="1382164"/>
            <a:ext cx="3275751" cy="4912822"/>
          </a:xfrm>
          <a:prstGeom prst="roundRect">
            <a:avLst>
              <a:gd name="adj" fmla="val 4167"/>
            </a:avLst>
          </a:prstGeom>
          <a:solidFill>
            <a:srgbClr val="FFFFFF"/>
          </a:solidFill>
          <a:ln w="76200" cap="sq">
            <a:solidFill>
              <a:schemeClr val="bg2">
                <a:lumMod val="50000"/>
              </a:schemeClr>
            </a:solidFill>
            <a:miter lim="800000"/>
          </a:ln>
          <a:effectLst/>
          <a:scene3d>
            <a:camera prst="orthographicFront"/>
            <a:lightRig rig="threePt" dir="t">
              <a:rot lat="0" lon="0" rev="2700000"/>
            </a:lightRig>
          </a:scene3d>
          <a:sp3d contourW="6350">
            <a:bevelT h="38100"/>
            <a:contourClr>
              <a:srgbClr val="C0C0C0"/>
            </a:contourClr>
          </a:sp3d>
        </p:spPr>
      </p:pic>
      <p:sp>
        <p:nvSpPr>
          <p:cNvPr id="6" name="TextBox 5">
            <a:extLst>
              <a:ext uri="{FF2B5EF4-FFF2-40B4-BE49-F238E27FC236}">
                <a16:creationId xmlns:a16="http://schemas.microsoft.com/office/drawing/2014/main" id="{4D76D4DE-4CDB-FD9A-4426-B8DC9FBEEA4A}"/>
              </a:ext>
            </a:extLst>
          </p:cNvPr>
          <p:cNvSpPr txBox="1"/>
          <p:nvPr/>
        </p:nvSpPr>
        <p:spPr>
          <a:xfrm>
            <a:off x="704850" y="1690688"/>
            <a:ext cx="6096000" cy="4247317"/>
          </a:xfrm>
          <a:prstGeom prst="rect">
            <a:avLst/>
          </a:prstGeom>
          <a:noFill/>
        </p:spPr>
        <p:txBody>
          <a:bodyPr wrap="square">
            <a:spAutoFit/>
          </a:bodyPr>
          <a:lstStyle/>
          <a:p>
            <a:pPr marL="285750" indent="-285750" algn="l">
              <a:buFont typeface="Arial" panose="020B0604020202020204" pitchFamily="34" charset="0"/>
              <a:buChar char="•"/>
            </a:pPr>
            <a:endParaRPr lang="en-GB" sz="1800"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Treated the missing values in the 'Cuisines' column for the USA.</a:t>
            </a:r>
          </a:p>
          <a:p>
            <a:pPr marL="285750" indent="-28575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Treated the missing values in the ' Longitude  &amp; Latitude ' column</a:t>
            </a:r>
          </a:p>
          <a:p>
            <a:pPr marL="285750" indent="-28575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Standardized the date to a uniformed format.</a:t>
            </a:r>
          </a:p>
          <a:p>
            <a:pPr marL="285750" indent="-28575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Processed various currencies and converted them into INR for better comparison.</a:t>
            </a:r>
          </a:p>
          <a:p>
            <a:pPr marL="285750" indent="-28575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Created new columns for year, quarter from the date for better visualization.</a:t>
            </a:r>
          </a:p>
          <a:p>
            <a:pPr marL="285750" indent="-28575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Merged the respective currency with its associated cost using string operations.</a:t>
            </a:r>
          </a:p>
          <a:p>
            <a:pPr marL="285750" indent="-28575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Used LOOKUP functions to fetch the appropriate country codes.</a:t>
            </a:r>
          </a:p>
          <a:p>
            <a:pPr marL="285750" indent="-285750" algn="l">
              <a:buFont typeface="Arial" panose="020B0604020202020204" pitchFamily="34" charset="0"/>
              <a:buChar char="•"/>
            </a:pPr>
            <a:endParaRPr lang="en-IN" sz="1800" dirty="0"/>
          </a:p>
        </p:txBody>
      </p:sp>
    </p:spTree>
    <p:extLst>
      <p:ext uri="{BB962C8B-B14F-4D97-AF65-F5344CB8AC3E}">
        <p14:creationId xmlns:p14="http://schemas.microsoft.com/office/powerpoint/2010/main" val="168017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AF57-58DD-FF9A-8040-DEDA5656A17B}"/>
              </a:ext>
            </a:extLst>
          </p:cNvPr>
          <p:cNvSpPr>
            <a:spLocks noGrp="1"/>
          </p:cNvSpPr>
          <p:nvPr>
            <p:ph type="title"/>
          </p:nvPr>
        </p:nvSpPr>
        <p:spPr/>
        <p:txBody>
          <a:bodyPr>
            <a:normAutofit/>
          </a:bodyPr>
          <a:lstStyle/>
          <a:p>
            <a:r>
              <a:rPr lang="en-US" sz="6000" b="1" u="sng" dirty="0">
                <a:latin typeface="Calibri" panose="020F0502020204030204" pitchFamily="34" charset="0"/>
                <a:ea typeface="Calibri" panose="020F0502020204030204" pitchFamily="34" charset="0"/>
                <a:cs typeface="Calibri" panose="020F0502020204030204" pitchFamily="34" charset="0"/>
              </a:rPr>
              <a:t>Implementation</a:t>
            </a:r>
            <a:endParaRPr lang="en-IN" sz="6000" b="1" u="sng"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4A4F1330-612C-5053-BBA0-4F66653EEE4A}"/>
              </a:ext>
            </a:extLst>
          </p:cNvPr>
          <p:cNvSpPr txBox="1"/>
          <p:nvPr/>
        </p:nvSpPr>
        <p:spPr>
          <a:xfrm>
            <a:off x="457199" y="2165449"/>
            <a:ext cx="11115675" cy="3293209"/>
          </a:xfrm>
          <a:prstGeom prst="rect">
            <a:avLst/>
          </a:prstGeom>
          <a:noFill/>
        </p:spPr>
        <p:txBody>
          <a:bodyPr wrap="square">
            <a:spAutoFit/>
          </a:bodyPr>
          <a:lstStyle/>
          <a:p>
            <a:pPr marL="285750" indent="-285750" algn="l">
              <a:buFont typeface="Wingdings" panose="05000000000000000000" pitchFamily="2" charset="2"/>
              <a:buChar char="ü"/>
            </a:pPr>
            <a:r>
              <a:rPr lang="en-US" sz="2000" b="1" dirty="0"/>
              <a:t>Missing value treatment</a:t>
            </a:r>
            <a:r>
              <a:rPr lang="en-US" sz="1800" b="1" dirty="0"/>
              <a:t>:- </a:t>
            </a:r>
            <a:r>
              <a:rPr lang="en-US" sz="1800" dirty="0"/>
              <a:t>Us</a:t>
            </a:r>
            <a:r>
              <a:rPr lang="en-US" dirty="0"/>
              <a:t>ed</a:t>
            </a:r>
            <a:r>
              <a:rPr lang="en-US" sz="1800" dirty="0"/>
              <a:t> pivot table, Sorting in Descending order, ISBLANK function, IF function, Average of city wise and applied and took Median, Mode, Mean and applied to missing values respectively.</a:t>
            </a:r>
          </a:p>
          <a:p>
            <a:pPr marL="285750" indent="-285750" algn="l">
              <a:buFont typeface="Wingdings" panose="05000000000000000000" pitchFamily="2" charset="2"/>
              <a:buChar char="ü"/>
            </a:pPr>
            <a:r>
              <a:rPr lang="en-US" sz="2000" b="1" dirty="0"/>
              <a:t>Data Enrichment</a:t>
            </a:r>
            <a:r>
              <a:rPr lang="en-US" sz="1800" b="1" dirty="0"/>
              <a:t>:- </a:t>
            </a:r>
            <a:r>
              <a:rPr lang="en-US" b="1" dirty="0"/>
              <a:t>F</a:t>
            </a:r>
            <a:r>
              <a:rPr lang="en-US" dirty="0"/>
              <a:t>or better analyzation implemented additional column which helped in better categorization of data and used </a:t>
            </a:r>
            <a:r>
              <a:rPr lang="en-US" sz="1800" dirty="0"/>
              <a:t>LOOKUP,XLOOKUP, MID, SEARCH, CONCATENATE, TEXT, DATEVALUE, SUBSTITUTE, YEAR, MONTH,GET PIVOTDATA </a:t>
            </a:r>
            <a:r>
              <a:rPr lang="en-US" dirty="0"/>
              <a:t> </a:t>
            </a:r>
            <a:r>
              <a:rPr lang="en-US" sz="1800" dirty="0"/>
              <a:t>and connecting tables to cross reference with original data source.</a:t>
            </a:r>
          </a:p>
          <a:p>
            <a:pPr marL="285750" indent="-285750" algn="l">
              <a:buFont typeface="Wingdings" panose="05000000000000000000" pitchFamily="2" charset="2"/>
              <a:buChar char="ü"/>
            </a:pPr>
            <a:r>
              <a:rPr lang="en-US" sz="2000" b="1" dirty="0"/>
              <a:t>Descriptive Analysis</a:t>
            </a:r>
            <a:r>
              <a:rPr lang="en-US" sz="1800" b="1" dirty="0"/>
              <a:t>:- </a:t>
            </a:r>
            <a:r>
              <a:rPr lang="en-US" sz="1800" dirty="0"/>
              <a:t>Employed Pivot tables for summarizing key metrices, conditional aggregational functions and normal excel functions (count, if, etc.) for analyzing objective questions.</a:t>
            </a:r>
          </a:p>
          <a:p>
            <a:pPr marL="285750" indent="-285750" algn="l">
              <a:buFont typeface="Wingdings" panose="05000000000000000000" pitchFamily="2" charset="2"/>
              <a:buChar char="ü"/>
            </a:pPr>
            <a:r>
              <a:rPr lang="en-IN" sz="2000" b="1" dirty="0"/>
              <a:t>Executive Segmentations</a:t>
            </a:r>
            <a:r>
              <a:rPr lang="en-IN" sz="1800" b="1" dirty="0"/>
              <a:t>:- </a:t>
            </a:r>
            <a:r>
              <a:rPr lang="en-IN" sz="1800" dirty="0"/>
              <a:t>Applied country and year wise slicers to analyse the various outcomes of used engagements, ratings, prices etc. for different countries at a different timeline.</a:t>
            </a:r>
          </a:p>
          <a:p>
            <a:pPr marL="285750" indent="-285750" algn="l">
              <a:buFont typeface="Wingdings" panose="05000000000000000000" pitchFamily="2" charset="2"/>
              <a:buChar char="ü"/>
            </a:pPr>
            <a:r>
              <a:rPr lang="en-IN" sz="2000" b="1" dirty="0"/>
              <a:t>Data Visualization</a:t>
            </a:r>
            <a:r>
              <a:rPr lang="en-IN" sz="1800" b="1" dirty="0"/>
              <a:t>:- </a:t>
            </a:r>
            <a:r>
              <a:rPr lang="en-IN" sz="1800" dirty="0"/>
              <a:t>Created dynamic charts and Dashboard for data representation, enabling interactive data exploration.</a:t>
            </a:r>
            <a:endParaRPr lang="en-IN" sz="1800" b="1" dirty="0"/>
          </a:p>
        </p:txBody>
      </p:sp>
    </p:spTree>
    <p:extLst>
      <p:ext uri="{BB962C8B-B14F-4D97-AF65-F5344CB8AC3E}">
        <p14:creationId xmlns:p14="http://schemas.microsoft.com/office/powerpoint/2010/main" val="103666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A145-0C5C-360F-4A6F-07C996681E7D}"/>
              </a:ext>
            </a:extLst>
          </p:cNvPr>
          <p:cNvSpPr>
            <a:spLocks noGrp="1"/>
          </p:cNvSpPr>
          <p:nvPr>
            <p:ph type="title"/>
          </p:nvPr>
        </p:nvSpPr>
        <p:spPr/>
        <p:txBody>
          <a:bodyPr>
            <a:normAutofit/>
          </a:bodyPr>
          <a:lstStyle/>
          <a:p>
            <a:r>
              <a:rPr lang="en-GB" b="1" u="sng" dirty="0">
                <a:latin typeface="Calibri" panose="020F0502020204030204" pitchFamily="34" charset="0"/>
                <a:ea typeface="Calibri" panose="020F0502020204030204" pitchFamily="34" charset="0"/>
                <a:cs typeface="Calibri" panose="020F0502020204030204" pitchFamily="34" charset="0"/>
              </a:rPr>
              <a:t>Key Statistics of Zomato Data</a:t>
            </a:r>
            <a:endParaRPr lang="en-IN" u="sng"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World Map &amp; Globes PowerPoint Templates">
            <a:extLst>
              <a:ext uri="{FF2B5EF4-FFF2-40B4-BE49-F238E27FC236}">
                <a16:creationId xmlns:a16="http://schemas.microsoft.com/office/drawing/2014/main" id="{C105EBD4-3F8D-9E1B-4E68-2413E6C2A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5" y="2346323"/>
            <a:ext cx="5172075" cy="3302002"/>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32A5A0-BD88-B4C3-DAD3-F3DA28ECAB3B}"/>
              </a:ext>
            </a:extLst>
          </p:cNvPr>
          <p:cNvSpPr txBox="1"/>
          <p:nvPr/>
        </p:nvSpPr>
        <p:spPr>
          <a:xfrm>
            <a:off x="285750" y="2274966"/>
            <a:ext cx="5448300" cy="3373359"/>
          </a:xfrm>
          <a:prstGeom prst="rect">
            <a:avLst/>
          </a:prstGeom>
          <a:noFill/>
        </p:spPr>
        <p:txBody>
          <a:bodyPr wrap="square">
            <a:spAutoFit/>
          </a:bodyPr>
          <a:lstStyle/>
          <a:p>
            <a:pPr marL="285750" indent="-285750" algn="l">
              <a:lnSpc>
                <a:spcPct val="150000"/>
              </a:lnSpc>
              <a:buFont typeface="Wingdings" panose="05000000000000000000" pitchFamily="2" charset="2"/>
              <a:buChar char="v"/>
            </a:pPr>
            <a:r>
              <a:rPr lang="en-GB" sz="1800" dirty="0"/>
              <a:t>Total Number of Restaurants: 9,551 restaurants from various countries around the world.</a:t>
            </a:r>
          </a:p>
          <a:p>
            <a:pPr marL="285750" indent="-285750" algn="l">
              <a:lnSpc>
                <a:spcPct val="150000"/>
              </a:lnSpc>
              <a:buFont typeface="Wingdings" panose="05000000000000000000" pitchFamily="2" charset="2"/>
              <a:buChar char="v"/>
            </a:pPr>
            <a:r>
              <a:rPr lang="en-GB" sz="1800" dirty="0"/>
              <a:t>Total Number of Cuisines: 1,825 cuisines from various restaurants across different countries and states.</a:t>
            </a:r>
          </a:p>
          <a:p>
            <a:pPr marL="285750" indent="-285750" algn="l">
              <a:lnSpc>
                <a:spcPct val="150000"/>
              </a:lnSpc>
              <a:buFont typeface="Wingdings" panose="05000000000000000000" pitchFamily="2" charset="2"/>
              <a:buChar char="v"/>
            </a:pPr>
            <a:r>
              <a:rPr lang="en-GB" sz="1800" dirty="0"/>
              <a:t>Total Number of Cities: 141 cities have been analysed from 15 countries.</a:t>
            </a:r>
          </a:p>
          <a:p>
            <a:pPr marL="285750" indent="-285750" algn="l">
              <a:lnSpc>
                <a:spcPct val="150000"/>
              </a:lnSpc>
              <a:buFont typeface="Wingdings" panose="05000000000000000000" pitchFamily="2" charset="2"/>
              <a:buChar char="v"/>
            </a:pPr>
            <a:r>
              <a:rPr lang="en-GB" sz="1800" dirty="0"/>
              <a:t>Total Number of Votes: 1,498,645 votes were cast in the review system to generate feedback.</a:t>
            </a:r>
            <a:endParaRPr lang="en-IN" sz="1800" dirty="0"/>
          </a:p>
        </p:txBody>
      </p:sp>
    </p:spTree>
    <p:extLst>
      <p:ext uri="{BB962C8B-B14F-4D97-AF65-F5344CB8AC3E}">
        <p14:creationId xmlns:p14="http://schemas.microsoft.com/office/powerpoint/2010/main" val="212142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CC41E5-C829-43E3-9BC7-42BDBBFEBFB8}"/>
              </a:ext>
            </a:extLst>
          </p:cNvPr>
          <p:cNvSpPr txBox="1"/>
          <p:nvPr/>
        </p:nvSpPr>
        <p:spPr>
          <a:xfrm>
            <a:off x="2867025" y="364837"/>
            <a:ext cx="6096000" cy="584775"/>
          </a:xfrm>
          <a:prstGeom prst="rect">
            <a:avLst/>
          </a:prstGeom>
          <a:noFill/>
        </p:spPr>
        <p:txBody>
          <a:bodyPr wrap="square">
            <a:spAutoFit/>
          </a:bodyPr>
          <a:lstStyle/>
          <a:p>
            <a:pPr algn="ctr"/>
            <a:r>
              <a:rPr lang="en-GB" sz="3200" b="1" u="sng" dirty="0"/>
              <a:t>Year wise Restaurant Openings</a:t>
            </a:r>
            <a:endParaRPr lang="en-IN" sz="3200" u="sng" dirty="0"/>
          </a:p>
        </p:txBody>
      </p:sp>
      <p:graphicFrame>
        <p:nvGraphicFramePr>
          <p:cNvPr id="4" name="Chart 3">
            <a:extLst>
              <a:ext uri="{FF2B5EF4-FFF2-40B4-BE49-F238E27FC236}">
                <a16:creationId xmlns:a16="http://schemas.microsoft.com/office/drawing/2014/main" id="{0619A019-5B29-4A75-AEF1-0F3A5931F6BD}"/>
              </a:ext>
            </a:extLst>
          </p:cNvPr>
          <p:cNvGraphicFramePr>
            <a:graphicFrameLocks/>
          </p:cNvGraphicFramePr>
          <p:nvPr>
            <p:extLst>
              <p:ext uri="{D42A27DB-BD31-4B8C-83A1-F6EECF244321}">
                <p14:modId xmlns:p14="http://schemas.microsoft.com/office/powerpoint/2010/main" val="518300553"/>
              </p:ext>
            </p:extLst>
          </p:nvPr>
        </p:nvGraphicFramePr>
        <p:xfrm>
          <a:off x="536121" y="1626052"/>
          <a:ext cx="5788479" cy="457472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0E9BE8B1-118C-D2AC-740D-D6D8AB69630C}"/>
              </a:ext>
            </a:extLst>
          </p:cNvPr>
          <p:cNvSpPr txBox="1"/>
          <p:nvPr/>
        </p:nvSpPr>
        <p:spPr>
          <a:xfrm>
            <a:off x="6540954" y="2235652"/>
            <a:ext cx="5257800" cy="2862322"/>
          </a:xfrm>
          <a:prstGeom prst="rect">
            <a:avLst/>
          </a:prstGeom>
          <a:noFill/>
        </p:spPr>
        <p:txBody>
          <a:bodyPr wrap="square">
            <a:spAutoFit/>
          </a:bodyPr>
          <a:lstStyle/>
          <a:p>
            <a:pPr marL="285750" indent="-285750" algn="just">
              <a:buFont typeface="Arial" panose="020B0604020202020204" pitchFamily="34" charset="0"/>
              <a:buChar char="•"/>
            </a:pPr>
            <a:r>
              <a:rPr lang="en-US" dirty="0">
                <a:cs typeface="Times New Roman" panose="02020603050405020304" pitchFamily="18" charset="0"/>
              </a:rPr>
              <a:t>The number of restaurants from 2010 to 2018 shows a generally positive trend with some fluctuations, indicates growth in the sector.</a:t>
            </a:r>
          </a:p>
          <a:p>
            <a:pPr algn="just"/>
            <a:endParaRPr lang="en-US" dirty="0">
              <a:cs typeface="Times New Roman" panose="02020603050405020304" pitchFamily="18" charset="0"/>
            </a:endParaRPr>
          </a:p>
          <a:p>
            <a:pPr marL="285750" indent="-285750" algn="just">
              <a:buFont typeface="Arial" panose="020B0604020202020204" pitchFamily="34" charset="0"/>
              <a:buChar char="•"/>
            </a:pPr>
            <a:r>
              <a:rPr lang="en-GB" dirty="0"/>
              <a:t>The highest number of restaurants opened in the year 2018, followed by 2011 and 2017. </a:t>
            </a:r>
          </a:p>
          <a:p>
            <a:pPr algn="just"/>
            <a:endParaRPr lang="en-GB" dirty="0"/>
          </a:p>
          <a:p>
            <a:pPr marL="285750" indent="-285750" algn="just">
              <a:buFont typeface="Arial" panose="020B0604020202020204" pitchFamily="34" charset="0"/>
              <a:buChar char="•"/>
            </a:pPr>
            <a:r>
              <a:rPr lang="en-GB" dirty="0"/>
              <a:t>After 2011, there was a drop in the number of openings, followed by another drop in 2015, after which the number began to rise consistently.</a:t>
            </a:r>
            <a:endParaRPr lang="en-IN" dirty="0"/>
          </a:p>
        </p:txBody>
      </p:sp>
    </p:spTree>
    <p:extLst>
      <p:ext uri="{BB962C8B-B14F-4D97-AF65-F5344CB8AC3E}">
        <p14:creationId xmlns:p14="http://schemas.microsoft.com/office/powerpoint/2010/main" val="1887852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1C5462-FCDD-3842-BA92-29BBD0158773}"/>
              </a:ext>
            </a:extLst>
          </p:cNvPr>
          <p:cNvSpPr txBox="1"/>
          <p:nvPr/>
        </p:nvSpPr>
        <p:spPr>
          <a:xfrm>
            <a:off x="3048000" y="465484"/>
            <a:ext cx="6096000" cy="584775"/>
          </a:xfrm>
          <a:prstGeom prst="rect">
            <a:avLst/>
          </a:prstGeom>
          <a:noFill/>
        </p:spPr>
        <p:txBody>
          <a:bodyPr wrap="square">
            <a:spAutoFit/>
          </a:bodyPr>
          <a:lstStyle/>
          <a:p>
            <a:pPr marL="36900" indent="0" algn="ctr">
              <a:buNone/>
            </a:pPr>
            <a:r>
              <a:rPr lang="en-GB" sz="3200" b="1" u="sng" dirty="0">
                <a:latin typeface="Calibri" panose="020F0502020204030204" pitchFamily="34" charset="0"/>
                <a:ea typeface="Calibri" panose="020F0502020204030204" pitchFamily="34" charset="0"/>
                <a:cs typeface="Calibri" panose="020F0502020204030204" pitchFamily="34" charset="0"/>
              </a:rPr>
              <a:t>Country Wise Restaurant Opening</a:t>
            </a:r>
          </a:p>
        </p:txBody>
      </p:sp>
      <p:graphicFrame>
        <p:nvGraphicFramePr>
          <p:cNvPr id="6" name="Chart 5">
            <a:extLst>
              <a:ext uri="{FF2B5EF4-FFF2-40B4-BE49-F238E27FC236}">
                <a16:creationId xmlns:a16="http://schemas.microsoft.com/office/drawing/2014/main" id="{110B8BAF-5515-4DFA-B851-6C57401E887A}"/>
              </a:ext>
            </a:extLst>
          </p:cNvPr>
          <p:cNvGraphicFramePr>
            <a:graphicFrameLocks/>
          </p:cNvGraphicFramePr>
          <p:nvPr>
            <p:extLst>
              <p:ext uri="{D42A27DB-BD31-4B8C-83A1-F6EECF244321}">
                <p14:modId xmlns:p14="http://schemas.microsoft.com/office/powerpoint/2010/main" val="4121021183"/>
              </p:ext>
            </p:extLst>
          </p:nvPr>
        </p:nvGraphicFramePr>
        <p:xfrm>
          <a:off x="621705" y="1837423"/>
          <a:ext cx="5331419" cy="4106177"/>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FE8127F9-7515-D708-D7E8-570DAA167158}"/>
              </a:ext>
            </a:extLst>
          </p:cNvPr>
          <p:cNvSpPr txBox="1"/>
          <p:nvPr/>
        </p:nvSpPr>
        <p:spPr>
          <a:xfrm>
            <a:off x="6657975" y="1837423"/>
            <a:ext cx="5105400" cy="3970318"/>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India leads the market with 8,652 restaurants, accounting for ~90.6% of the total.</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Mature markets like the U.S. (434) and U.K. (80) show established competition.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Emerging markets such as Brazil, South Africa, and UAE (60 each) offer growth potential.</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Smaller markets like New Zealand, Turkey, and Australia present limited but valuable expansion opportunities.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Underdeveloped markets like the Philippines, Indonesia, and Sri Lanka have low competition, making them attractive for new ventures.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Untapped markets like Canada (4) offer high potential but come with greater risks</a:t>
            </a:r>
            <a:endParaRPr lang="en-IN" dirty="0"/>
          </a:p>
        </p:txBody>
      </p:sp>
    </p:spTree>
    <p:extLst>
      <p:ext uri="{BB962C8B-B14F-4D97-AF65-F5344CB8AC3E}">
        <p14:creationId xmlns:p14="http://schemas.microsoft.com/office/powerpoint/2010/main" val="860377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2001</Words>
  <Application>Microsoft Office PowerPoint</Application>
  <PresentationFormat>Widescreen</PresentationFormat>
  <Paragraphs>200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Calibri Light</vt:lpstr>
      <vt:lpstr>Lato</vt:lpstr>
      <vt:lpstr>Times New Roman</vt:lpstr>
      <vt:lpstr>Wingdings</vt:lpstr>
      <vt:lpstr>Office Theme</vt:lpstr>
      <vt:lpstr>ZOMATO RESTAURANTS EXPANSION</vt:lpstr>
      <vt:lpstr>INTRODUCTION TO ZOMATO</vt:lpstr>
      <vt:lpstr>Project Aim</vt:lpstr>
      <vt:lpstr>Data Overview</vt:lpstr>
      <vt:lpstr>Data Cleaning</vt:lpstr>
      <vt:lpstr>Implementation</vt:lpstr>
      <vt:lpstr>Key Statistics of Zomato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Meganathan Ramalingam</dc:creator>
  <cp:lastModifiedBy>Meganathan Ramalingam</cp:lastModifiedBy>
  <cp:revision>48</cp:revision>
  <dcterms:created xsi:type="dcterms:W3CDTF">2025-03-01T07:15:17Z</dcterms:created>
  <dcterms:modified xsi:type="dcterms:W3CDTF">2025-03-01T11:51:02Z</dcterms:modified>
</cp:coreProperties>
</file>