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303" r:id="rId4"/>
    <p:sldId id="262" r:id="rId5"/>
    <p:sldId id="260" r:id="rId6"/>
    <p:sldId id="305" r:id="rId7"/>
    <p:sldId id="265" r:id="rId8"/>
    <p:sldId id="272" r:id="rId9"/>
    <p:sldId id="306" r:id="rId10"/>
    <p:sldId id="264" r:id="rId11"/>
    <p:sldId id="269" r:id="rId12"/>
    <p:sldId id="304" r:id="rId13"/>
    <p:sldId id="271" r:id="rId14"/>
    <p:sldId id="274" r:id="rId15"/>
    <p:sldId id="302" r:id="rId16"/>
    <p:sldId id="278" r:id="rId17"/>
    <p:sldId id="279" r:id="rId18"/>
  </p:sldIdLst>
  <p:sldSz cx="9144000" cy="5143500" type="screen16x9"/>
  <p:notesSz cx="6858000" cy="9144000"/>
  <p:embeddedFontLst>
    <p:embeddedFont>
      <p:font typeface="Anton" pitchFamily="2" charset="77"/>
      <p:regular r:id="rId20"/>
    </p:embeddedFont>
    <p:embeddedFont>
      <p:font typeface="Cambria Math" panose="02040503050406030204" pitchFamily="18" charset="0"/>
      <p:regular r:id="rId21"/>
    </p:embeddedFont>
    <p:embeddedFont>
      <p:font typeface="Impact" panose="020B0806030902050204" pitchFamily="34" charset="0"/>
      <p:regular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Nunito" pitchFamily="2" charset="77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B7E762-14A8-4945-9B77-4B3D8737363C}">
  <a:tblStyle styleId="{D0B7E762-14A8-4945-9B77-4B3D873736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6"/>
    <p:restoredTop sz="94662"/>
  </p:normalViewPr>
  <p:slideViewPr>
    <p:cSldViewPr snapToGrid="0" snapToObjects="1">
      <p:cViewPr varScale="1">
        <p:scale>
          <a:sx n="139" d="100"/>
          <a:sy n="139" d="100"/>
        </p:scale>
        <p:origin x="11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54534f80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54534f80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bd7ecb2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bd7ecb2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15866b04c_1_9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15866b04c_1_9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24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70a67f94_9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70a67f94_9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760a3cf719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760a3cf719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53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760a3cf719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760a3cf719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760a3cf719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760a3cf719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97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60a3cf7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60a3cf7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41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715866b04c_1_7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715866b04c_1_7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715866b04c_1_7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715866b04c_1_7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34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6575" y="19065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6400" y="32484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44686" cy="2856586"/>
            <a:chOff x="0" y="0"/>
            <a:chExt cx="9142857" cy="2856586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2088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1399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494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55428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55428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519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9444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2519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69444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25231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71400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2799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620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18801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735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69444" y="1144251"/>
              <a:ext cx="569835" cy="569835"/>
            </a:xfrm>
            <a:custGeom>
              <a:avLst/>
              <a:gdLst/>
              <a:ahLst/>
              <a:cxnLst/>
              <a:rect l="l" t="t" r="r" b="b"/>
              <a:pathLst>
                <a:path w="8040" h="8040" extrusionOk="0">
                  <a:moveTo>
                    <a:pt x="1" y="0"/>
                  </a:moveTo>
                  <a:lnTo>
                    <a:pt x="1" y="8039"/>
                  </a:lnTo>
                  <a:lnTo>
                    <a:pt x="8040" y="8039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583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82" y="1715215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46383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336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70683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4183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9735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0007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2569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8494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996225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subTitle" idx="1"/>
          </p:nvPr>
        </p:nvSpPr>
        <p:spPr>
          <a:xfrm>
            <a:off x="941600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4" name="Google Shape;334;p18"/>
          <p:cNvSpPr txBox="1">
            <a:spLocks noGrp="1"/>
          </p:cNvSpPr>
          <p:nvPr>
            <p:ph type="title" idx="2"/>
          </p:nvPr>
        </p:nvSpPr>
        <p:spPr>
          <a:xfrm>
            <a:off x="3681746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subTitle" idx="3"/>
          </p:nvPr>
        </p:nvSpPr>
        <p:spPr>
          <a:xfrm>
            <a:off x="3627044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title" idx="4"/>
          </p:nvPr>
        </p:nvSpPr>
        <p:spPr>
          <a:xfrm>
            <a:off x="6367175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5"/>
          </p:nvPr>
        </p:nvSpPr>
        <p:spPr>
          <a:xfrm>
            <a:off x="6312499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6"/>
          </p:nvPr>
        </p:nvSpPr>
        <p:spPr>
          <a:xfrm>
            <a:off x="2855850" y="0"/>
            <a:ext cx="34326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743128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8575529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8001865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2291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57219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171332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114277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6863583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8"/>
          <p:cNvSpPr/>
          <p:nvPr/>
        </p:nvSpPr>
        <p:spPr>
          <a:xfrm rot="-5400000">
            <a:off x="2285847" y="-115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8"/>
          <p:cNvSpPr/>
          <p:nvPr/>
        </p:nvSpPr>
        <p:spPr>
          <a:xfrm rot="-5400000">
            <a:off x="2285847" y="569399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"/>
          <p:cNvSpPr/>
          <p:nvPr/>
        </p:nvSpPr>
        <p:spPr>
          <a:xfrm rot="-5400000">
            <a:off x="6291995" y="-115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8"/>
          <p:cNvSpPr/>
          <p:nvPr/>
        </p:nvSpPr>
        <p:spPr>
          <a:xfrm rot="-5400000">
            <a:off x="6291995" y="569399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3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 txBox="1">
            <a:spLocks noGrp="1"/>
          </p:cNvSpPr>
          <p:nvPr>
            <p:ph type="title"/>
          </p:nvPr>
        </p:nvSpPr>
        <p:spPr>
          <a:xfrm>
            <a:off x="725800" y="3489652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3" name="Google Shape;353;p19"/>
          <p:cNvSpPr txBox="1">
            <a:spLocks noGrp="1"/>
          </p:cNvSpPr>
          <p:nvPr>
            <p:ph type="subTitle" idx="1"/>
          </p:nvPr>
        </p:nvSpPr>
        <p:spPr>
          <a:xfrm>
            <a:off x="725800" y="3881846"/>
            <a:ext cx="1408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2"/>
          </p:nvPr>
        </p:nvSpPr>
        <p:spPr>
          <a:xfrm>
            <a:off x="2818102" y="3489652"/>
            <a:ext cx="1419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3"/>
          </p:nvPr>
        </p:nvSpPr>
        <p:spPr>
          <a:xfrm>
            <a:off x="2821700" y="3881846"/>
            <a:ext cx="1408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title" idx="4"/>
          </p:nvPr>
        </p:nvSpPr>
        <p:spPr>
          <a:xfrm>
            <a:off x="4921203" y="3489652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subTitle" idx="5"/>
          </p:nvPr>
        </p:nvSpPr>
        <p:spPr>
          <a:xfrm>
            <a:off x="4917601" y="3881846"/>
            <a:ext cx="1408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 idx="6"/>
          </p:nvPr>
        </p:nvSpPr>
        <p:spPr>
          <a:xfrm>
            <a:off x="7013505" y="3489652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7"/>
          </p:nvPr>
        </p:nvSpPr>
        <p:spPr>
          <a:xfrm>
            <a:off x="7013501" y="3881846"/>
            <a:ext cx="1408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title" idx="8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9"/>
          <p:cNvGrpSpPr/>
          <p:nvPr/>
        </p:nvGrpSpPr>
        <p:grpSpPr>
          <a:xfrm>
            <a:off x="0" y="-35"/>
            <a:ext cx="9144007" cy="1144345"/>
            <a:chOff x="0" y="-35"/>
            <a:chExt cx="9144007" cy="1144345"/>
          </a:xfrm>
        </p:grpSpPr>
        <p:sp>
          <p:nvSpPr>
            <p:cNvPr id="362" name="Google Shape;362;p19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 rot="10800000">
              <a:off x="8002013" y="5720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 rot="10800000">
              <a:off x="572088" y="5721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144075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7427638" y="-35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571762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rot="10800000">
              <a:off x="8002013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9"/>
          <p:cNvGrpSpPr/>
          <p:nvPr/>
        </p:nvGrpSpPr>
        <p:grpSpPr>
          <a:xfrm>
            <a:off x="1716313" y="0"/>
            <a:ext cx="572245" cy="1144274"/>
            <a:chOff x="572088" y="0"/>
            <a:chExt cx="572245" cy="1144274"/>
          </a:xfrm>
        </p:grpSpPr>
        <p:sp>
          <p:nvSpPr>
            <p:cNvPr id="371" name="Google Shape;371;p19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572088" y="5721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9"/>
          <p:cNvGrpSpPr/>
          <p:nvPr/>
        </p:nvGrpSpPr>
        <p:grpSpPr>
          <a:xfrm>
            <a:off x="6853188" y="-35"/>
            <a:ext cx="572245" cy="1144345"/>
            <a:chOff x="8002013" y="-35"/>
            <a:chExt cx="572245" cy="1144345"/>
          </a:xfrm>
        </p:grpSpPr>
        <p:sp>
          <p:nvSpPr>
            <p:cNvPr id="374" name="Google Shape;374;p19"/>
            <p:cNvSpPr/>
            <p:nvPr/>
          </p:nvSpPr>
          <p:spPr>
            <a:xfrm>
              <a:off x="8002013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8002013" y="5720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ONLY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>
            <a:spLocks noGrp="1"/>
          </p:cNvSpPr>
          <p:nvPr>
            <p:ph type="subTitle" idx="1"/>
          </p:nvPr>
        </p:nvSpPr>
        <p:spPr>
          <a:xfrm>
            <a:off x="2207950" y="1567574"/>
            <a:ext cx="47280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8" name="Google Shape;378;p20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75000" cy="1144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20"/>
          <p:cNvGrpSpPr/>
          <p:nvPr/>
        </p:nvGrpSpPr>
        <p:grpSpPr>
          <a:xfrm>
            <a:off x="-138" y="2352"/>
            <a:ext cx="9144145" cy="2286298"/>
            <a:chOff x="-138" y="2352"/>
            <a:chExt cx="9144145" cy="2286298"/>
          </a:xfrm>
        </p:grpSpPr>
        <p:sp>
          <p:nvSpPr>
            <p:cNvPr id="380" name="Google Shape;380;p20"/>
            <p:cNvSpPr/>
            <p:nvPr/>
          </p:nvSpPr>
          <p:spPr>
            <a:xfrm>
              <a:off x="0" y="2388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8002013" y="2352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572088" y="238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1144100" y="35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8571788" y="1716477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-138" y="171643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7432485" y="3478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8571788" y="11442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0" y="574477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8571762" y="2352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20"/>
          <p:cNvSpPr/>
          <p:nvPr/>
        </p:nvSpPr>
        <p:spPr>
          <a:xfrm>
            <a:off x="1715963" y="2388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863220" y="2352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TITLE_ONLY_1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>
            <a:spLocks noGrp="1"/>
          </p:cNvSpPr>
          <p:nvPr>
            <p:ph type="subTitle" idx="1"/>
          </p:nvPr>
        </p:nvSpPr>
        <p:spPr>
          <a:xfrm>
            <a:off x="1161250" y="3176675"/>
            <a:ext cx="6822000" cy="53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720000" tIns="91425" rIns="72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subTitle" idx="2"/>
          </p:nvPr>
        </p:nvSpPr>
        <p:spPr>
          <a:xfrm>
            <a:off x="2363525" y="2032475"/>
            <a:ext cx="4417200" cy="1144200"/>
          </a:xfrm>
          <a:prstGeom prst="rect">
            <a:avLst/>
          </a:prstGeom>
          <a:noFill/>
        </p:spPr>
        <p:txBody>
          <a:bodyPr spcFirstLastPara="1" wrap="square" lIns="360000" tIns="91425" rIns="36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 flipH="1">
            <a:off x="1144450" y="0"/>
            <a:ext cx="68550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1116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1633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2313" y="114432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857214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8572147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8569554" y="11442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8570561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1136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573858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7999925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/>
        </p:nvSpPr>
        <p:spPr>
          <a:xfrm>
            <a:off x="2594849" y="3716375"/>
            <a:ext cx="39543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/>
          </p:nvPr>
        </p:nvSpPr>
        <p:spPr>
          <a:xfrm>
            <a:off x="1939075" y="430436"/>
            <a:ext cx="5265600" cy="1144200"/>
          </a:xfrm>
          <a:prstGeom prst="rect">
            <a:avLst/>
          </a:prstGeom>
          <a:noFill/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"/>
          </p:nvPr>
        </p:nvSpPr>
        <p:spPr>
          <a:xfrm>
            <a:off x="2725600" y="1631388"/>
            <a:ext cx="3727200" cy="13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>
            <a:off x="0" y="-225"/>
            <a:ext cx="1144393" cy="5143726"/>
            <a:chOff x="-4" y="1849"/>
            <a:chExt cx="1144393" cy="5140642"/>
          </a:xfrm>
        </p:grpSpPr>
        <p:sp>
          <p:nvSpPr>
            <p:cNvPr id="411" name="Google Shape;411;p22"/>
            <p:cNvSpPr/>
            <p:nvPr/>
          </p:nvSpPr>
          <p:spPr>
            <a:xfrm rot="-5400000">
              <a:off x="54" y="171207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 rot="-5400000">
              <a:off x="18" y="113995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 rot="-5400000">
              <a:off x="1223" y="679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 rot="-5400000">
              <a:off x="572144" y="171202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 rot="-5400000">
              <a:off x="573349" y="644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 rot="-5400000">
              <a:off x="573361" y="2282997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 rot="-5400000">
              <a:off x="572179" y="571562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 rot="-5400000">
              <a:off x="1937" y="399815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 rot="-5400000">
              <a:off x="54" y="285630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 rot="5400000">
              <a:off x="-4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 rot="5400000">
              <a:off x="572139" y="3998597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 rot="-5400000">
              <a:off x="54" y="571598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 rot="-5400000">
              <a:off x="18" y="3426032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 rot="5400000">
              <a:off x="572133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7999355" y="-1344"/>
            <a:ext cx="1144351" cy="5143717"/>
            <a:chOff x="7999488" y="-6715"/>
            <a:chExt cx="1144351" cy="5137038"/>
          </a:xfrm>
        </p:grpSpPr>
        <p:sp>
          <p:nvSpPr>
            <p:cNvPr id="426" name="Google Shape;426;p22"/>
            <p:cNvSpPr/>
            <p:nvPr/>
          </p:nvSpPr>
          <p:spPr>
            <a:xfrm rot="-5400000">
              <a:off x="7999493" y="56346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 rot="5400000">
              <a:off x="8571649" y="-6715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 rot="5400000">
              <a:off x="7999523" y="-675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 rot="5400000">
              <a:off x="8571613" y="56540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 rot="5400000">
              <a:off x="8571649" y="170163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 rot="5400000">
              <a:off x="8571613" y="28444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 rot="5400000">
              <a:off x="8571613" y="113515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 rot="5400000">
              <a:off x="8571613" y="3414147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 rot="5400000">
              <a:off x="8003997" y="1704761"/>
              <a:ext cx="566997" cy="57222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 rot="-5400000">
              <a:off x="8571665" y="227372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 rot="5400000">
              <a:off x="7999588" y="398719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 rot="5400000">
              <a:off x="8571613" y="455694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 rot="5400000">
              <a:off x="7999488" y="4558079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6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>
            <a:spLocks noGrp="1"/>
          </p:cNvSpPr>
          <p:nvPr>
            <p:ph type="title"/>
          </p:nvPr>
        </p:nvSpPr>
        <p:spPr>
          <a:xfrm>
            <a:off x="2279175" y="0"/>
            <a:ext cx="4585500" cy="1144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8571820" y="5721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57735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3"/>
          <p:cNvSpPr/>
          <p:nvPr/>
        </p:nvSpPr>
        <p:spPr>
          <a:xfrm>
            <a:off x="5174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857535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800318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3"/>
          <p:cNvSpPr/>
          <p:nvPr/>
        </p:nvSpPr>
        <p:spPr>
          <a:xfrm>
            <a:off x="5174" y="5721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1147181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32407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577356" y="5721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8004343" y="5721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3"/>
          <p:cNvSpPr/>
          <p:nvPr/>
        </p:nvSpPr>
        <p:spPr>
          <a:xfrm>
            <a:off x="8577007" y="114435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6343" y="114435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8571827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2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6864668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1717031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8571351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8570177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1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7999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8570170" y="57210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676" y="5721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1176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570995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0" y="0"/>
            <a:ext cx="9150649" cy="2286311"/>
            <a:chOff x="0" y="0"/>
            <a:chExt cx="9150649" cy="2286311"/>
          </a:xfrm>
        </p:grpSpPr>
        <p:sp>
          <p:nvSpPr>
            <p:cNvPr id="47" name="Google Shape;47;p3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441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578475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27550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84929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723250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2150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002987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-1600" y="4568875"/>
            <a:ext cx="2422721" cy="574627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284398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570395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856393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257050" y="4568875"/>
            <a:ext cx="1985499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66" name="Google Shape;66;p3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8000450" y="791"/>
            <a:ext cx="572255" cy="572255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618625" y="1409050"/>
            <a:ext cx="6917400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571775" y="-950"/>
            <a:ext cx="569835" cy="574071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8571763" y="57303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001558" y="1144259"/>
            <a:ext cx="572174" cy="569835"/>
          </a:xfrm>
          <a:custGeom>
            <a:avLst/>
            <a:gdLst/>
            <a:ahLst/>
            <a:cxnLst/>
            <a:rect l="l" t="t" r="r" b="b"/>
            <a:pathLst>
              <a:path w="8073" h="8040" extrusionOk="0">
                <a:moveTo>
                  <a:pt x="0" y="0"/>
                </a:moveTo>
                <a:lnTo>
                  <a:pt x="0" y="8039"/>
                </a:lnTo>
                <a:lnTo>
                  <a:pt x="8073" y="8039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8000625" y="572092"/>
            <a:ext cx="572255" cy="57232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571763" y="1143642"/>
            <a:ext cx="569835" cy="569835"/>
          </a:xfrm>
          <a:custGeom>
            <a:avLst/>
            <a:gdLst/>
            <a:ahLst/>
            <a:cxnLst/>
            <a:rect l="l" t="t" r="r" b="b"/>
            <a:pathLst>
              <a:path w="8040" h="8040" extrusionOk="0">
                <a:moveTo>
                  <a:pt x="1" y="0"/>
                </a:moveTo>
                <a:lnTo>
                  <a:pt x="1" y="8039"/>
                </a:lnTo>
                <a:lnTo>
                  <a:pt x="8040" y="8039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572705" y="342590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 rot="10800000">
            <a:off x="8571773" y="456872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8572892" y="2856407"/>
            <a:ext cx="570000" cy="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7999671" y="456875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8571763" y="171363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1375625" y="3458072"/>
            <a:ext cx="2751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1277900" y="3891971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2"/>
          </p:nvPr>
        </p:nvSpPr>
        <p:spPr>
          <a:xfrm>
            <a:off x="5016931" y="3458072"/>
            <a:ext cx="2772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3"/>
          </p:nvPr>
        </p:nvSpPr>
        <p:spPr>
          <a:xfrm>
            <a:off x="4929775" y="3889814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 idx="4"/>
          </p:nvPr>
        </p:nvSpPr>
        <p:spPr>
          <a:xfrm>
            <a:off x="1712700" y="0"/>
            <a:ext cx="5723400" cy="1144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0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8000130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572088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8571687" y="572125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1094" y="4574041"/>
            <a:ext cx="570000" cy="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571788" y="4574818"/>
            <a:ext cx="572174" cy="57224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0" y="572090"/>
            <a:ext cx="572174" cy="57224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8571762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114397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7429563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708825" y="2210825"/>
            <a:ext cx="3409800" cy="18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7427516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429045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8571763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6860250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71875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6290082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6861178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8000300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5718752" y="572125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-12" y="456886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62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684000" tIns="27000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7"/>
          <p:cNvGrpSpPr/>
          <p:nvPr/>
        </p:nvGrpSpPr>
        <p:grpSpPr>
          <a:xfrm>
            <a:off x="5146790" y="0"/>
            <a:ext cx="572245" cy="1144299"/>
            <a:chOff x="5714986" y="0"/>
            <a:chExt cx="572245" cy="1144299"/>
          </a:xfrm>
        </p:grpSpPr>
        <p:sp>
          <p:nvSpPr>
            <p:cNvPr id="126" name="Google Shape;126;p7"/>
            <p:cNvSpPr/>
            <p:nvPr/>
          </p:nvSpPr>
          <p:spPr>
            <a:xfrm>
              <a:off x="571498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714986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4576098" y="0"/>
            <a:ext cx="572245" cy="1144299"/>
            <a:chOff x="5716869" y="0"/>
            <a:chExt cx="572245" cy="1144299"/>
          </a:xfrm>
        </p:grpSpPr>
        <p:sp>
          <p:nvSpPr>
            <p:cNvPr id="129" name="Google Shape;129;p7"/>
            <p:cNvSpPr/>
            <p:nvPr/>
          </p:nvSpPr>
          <p:spPr>
            <a:xfrm>
              <a:off x="5716869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716869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2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2288200" y="1999650"/>
            <a:ext cx="45675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">
  <p:cSld name="TITLE_AND_BODY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061435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1"/>
          </p:nvPr>
        </p:nvSpPr>
        <p:spPr>
          <a:xfrm>
            <a:off x="1007775" y="2471975"/>
            <a:ext cx="18876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 idx="2"/>
          </p:nvPr>
        </p:nvSpPr>
        <p:spPr>
          <a:xfrm>
            <a:off x="3683758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3"/>
          </p:nvPr>
        </p:nvSpPr>
        <p:spPr>
          <a:xfrm>
            <a:off x="3634508" y="2471975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4"/>
          </p:nvPr>
        </p:nvSpPr>
        <p:spPr>
          <a:xfrm>
            <a:off x="6306263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5"/>
          </p:nvPr>
        </p:nvSpPr>
        <p:spPr>
          <a:xfrm>
            <a:off x="6257000" y="2471975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6"/>
          </p:nvPr>
        </p:nvSpPr>
        <p:spPr>
          <a:xfrm>
            <a:off x="1061435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7"/>
          </p:nvPr>
        </p:nvSpPr>
        <p:spPr>
          <a:xfrm>
            <a:off x="1007775" y="4103564"/>
            <a:ext cx="18876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8"/>
          </p:nvPr>
        </p:nvSpPr>
        <p:spPr>
          <a:xfrm>
            <a:off x="3683758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9"/>
          </p:nvPr>
        </p:nvSpPr>
        <p:spPr>
          <a:xfrm>
            <a:off x="3634508" y="4103564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13"/>
          </p:nvPr>
        </p:nvSpPr>
        <p:spPr>
          <a:xfrm>
            <a:off x="6306413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14"/>
          </p:nvPr>
        </p:nvSpPr>
        <p:spPr>
          <a:xfrm>
            <a:off x="6257000" y="4103564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15"/>
          </p:nvPr>
        </p:nvSpPr>
        <p:spPr>
          <a:xfrm>
            <a:off x="2282825" y="0"/>
            <a:ext cx="45780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-109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-1475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57219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114277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743128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8571763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8001865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8571763" y="114431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1088" y="114431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685903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1713350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1836575" y="19827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/>
              <a:t>Game Implementation- </a:t>
            </a:r>
            <a:r>
              <a:rPr lang="en" sz="5000" b="0" dirty="0" err="1"/>
              <a:t>ZapperMine</a:t>
            </a:r>
            <a:endParaRPr dirty="0"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3116400" y="34008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Mégane</a:t>
            </a:r>
            <a:r>
              <a:rPr lang="en-CA" dirty="0"/>
              <a:t> </a:t>
            </a:r>
            <a:r>
              <a:rPr lang="en-CA" dirty="0" err="1"/>
              <a:t>Kickoama</a:t>
            </a:r>
            <a:r>
              <a:rPr lang="en-CA" dirty="0"/>
              <a:t> and Samuel Gallo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8"/>
          <p:cNvSpPr txBox="1">
            <a:spLocks noGrp="1"/>
          </p:cNvSpPr>
          <p:nvPr>
            <p:ph type="title" idx="15"/>
          </p:nvPr>
        </p:nvSpPr>
        <p:spPr>
          <a:xfrm>
            <a:off x="2282825" y="-65322"/>
            <a:ext cx="45780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669" name="Google Shape;669;p38"/>
          <p:cNvSpPr txBox="1">
            <a:spLocks noGrp="1"/>
          </p:cNvSpPr>
          <p:nvPr>
            <p:ph type="title"/>
          </p:nvPr>
        </p:nvSpPr>
        <p:spPr>
          <a:xfrm>
            <a:off x="1061435" y="1563022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ZAPPER</a:t>
            </a:r>
            <a:endParaRPr dirty="0"/>
          </a:p>
        </p:txBody>
      </p:sp>
      <p:sp>
        <p:nvSpPr>
          <p:cNvPr id="670" name="Google Shape;670;p38"/>
          <p:cNvSpPr txBox="1">
            <a:spLocks noGrp="1"/>
          </p:cNvSpPr>
          <p:nvPr>
            <p:ph type="subTitle" idx="1"/>
          </p:nvPr>
        </p:nvSpPr>
        <p:spPr>
          <a:xfrm>
            <a:off x="832757" y="1949446"/>
            <a:ext cx="2062618" cy="939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eatSilverCoin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eatCoin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Commands()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Static int(s) </a:t>
            </a:r>
            <a:r>
              <a:rPr lang="en-CA" dirty="0" err="1"/>
              <a:t>coinsEaten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8"/>
          <p:cNvSpPr txBox="1">
            <a:spLocks noGrp="1"/>
          </p:cNvSpPr>
          <p:nvPr>
            <p:ph type="title" idx="2"/>
          </p:nvPr>
        </p:nvSpPr>
        <p:spPr>
          <a:xfrm>
            <a:off x="3683758" y="1563022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Fang</a:t>
            </a:r>
            <a:endParaRPr dirty="0"/>
          </a:p>
        </p:txBody>
      </p:sp>
      <p:sp>
        <p:nvSpPr>
          <p:cNvPr id="672" name="Google Shape;672;p38"/>
          <p:cNvSpPr txBox="1">
            <a:spLocks noGrp="1"/>
          </p:cNvSpPr>
          <p:nvPr>
            <p:ph type="subTitle" idx="3"/>
          </p:nvPr>
        </p:nvSpPr>
        <p:spPr>
          <a:xfrm>
            <a:off x="3634508" y="1949447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eatCoin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touchBlock</a:t>
            </a:r>
            <a:r>
              <a:rPr lang="en-CA" dirty="0"/>
              <a:t>()</a:t>
            </a:r>
            <a:endParaRPr dirty="0"/>
          </a:p>
        </p:txBody>
      </p:sp>
      <p:sp>
        <p:nvSpPr>
          <p:cNvPr id="673" name="Google Shape;673;p38"/>
          <p:cNvSpPr txBox="1">
            <a:spLocks noGrp="1"/>
          </p:cNvSpPr>
          <p:nvPr>
            <p:ph type="title" idx="4"/>
          </p:nvPr>
        </p:nvSpPr>
        <p:spPr>
          <a:xfrm>
            <a:off x="6306263" y="1563022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Boss_Fang</a:t>
            </a:r>
            <a:endParaRPr dirty="0"/>
          </a:p>
        </p:txBody>
      </p:sp>
      <p:sp>
        <p:nvSpPr>
          <p:cNvPr id="674" name="Google Shape;674;p38"/>
          <p:cNvSpPr txBox="1">
            <a:spLocks noGrp="1"/>
          </p:cNvSpPr>
          <p:nvPr>
            <p:ph type="subTitle" idx="5"/>
          </p:nvPr>
        </p:nvSpPr>
        <p:spPr>
          <a:xfrm>
            <a:off x="6257000" y="1949446"/>
            <a:ext cx="1879200" cy="766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eatCoin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touchBlock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eatZapper</a:t>
            </a:r>
            <a:r>
              <a:rPr lang="en-CA" dirty="0"/>
              <a:t>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38"/>
          <p:cNvSpPr txBox="1">
            <a:spLocks noGrp="1"/>
          </p:cNvSpPr>
          <p:nvPr>
            <p:ph type="title" idx="6"/>
          </p:nvPr>
        </p:nvSpPr>
        <p:spPr>
          <a:xfrm>
            <a:off x="2458170" y="3194611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Obstacles</a:t>
            </a:r>
            <a:endParaRPr dirty="0"/>
          </a:p>
        </p:txBody>
      </p:sp>
      <p:sp>
        <p:nvSpPr>
          <p:cNvPr id="676" name="Google Shape;676;p38"/>
          <p:cNvSpPr txBox="1">
            <a:spLocks noGrp="1"/>
          </p:cNvSpPr>
          <p:nvPr>
            <p:ph type="subTitle" idx="7"/>
          </p:nvPr>
        </p:nvSpPr>
        <p:spPr>
          <a:xfrm>
            <a:off x="2242363" y="3565296"/>
            <a:ext cx="2237636" cy="1284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dragBlock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killZapper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Boolean </a:t>
            </a:r>
            <a:r>
              <a:rPr lang="en-CA" dirty="0" err="1"/>
              <a:t>isZapperDead</a:t>
            </a:r>
            <a:r>
              <a:rPr lang="en-CA" dirty="0"/>
              <a:t>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transitionToLevelLost</a:t>
            </a: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Boolean </a:t>
            </a:r>
            <a:r>
              <a:rPr lang="en-CA" dirty="0" err="1"/>
              <a:t>canStillDrag</a:t>
            </a:r>
            <a:r>
              <a:rPr lang="en-CA" dirty="0"/>
              <a:t>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38"/>
          <p:cNvSpPr txBox="1">
            <a:spLocks noGrp="1"/>
          </p:cNvSpPr>
          <p:nvPr>
            <p:ph type="title" idx="8"/>
          </p:nvPr>
        </p:nvSpPr>
        <p:spPr>
          <a:xfrm>
            <a:off x="5071687" y="3194611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Buttons</a:t>
            </a:r>
            <a:endParaRPr dirty="0"/>
          </a:p>
        </p:txBody>
      </p:sp>
      <p:sp>
        <p:nvSpPr>
          <p:cNvPr id="678" name="Google Shape;678;p38"/>
          <p:cNvSpPr txBox="1">
            <a:spLocks noGrp="1"/>
          </p:cNvSpPr>
          <p:nvPr>
            <p:ph type="subTitle" idx="9"/>
          </p:nvPr>
        </p:nvSpPr>
        <p:spPr>
          <a:xfrm>
            <a:off x="5022437" y="3581035"/>
            <a:ext cx="1879200" cy="1088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(no methods, all </a:t>
            </a:r>
            <a:r>
              <a:rPr lang="en-CA" dirty="0" err="1"/>
              <a:t>setImage</a:t>
            </a:r>
            <a:r>
              <a:rPr lang="en-CA" dirty="0"/>
              <a:t> in instances of </a:t>
            </a:r>
            <a:r>
              <a:rPr lang="en-CA" dirty="0" err="1"/>
              <a:t>getWorld</a:t>
            </a:r>
            <a:r>
              <a:rPr lang="en-CA" dirty="0"/>
              <a:t>())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1" name="Google Shape;681;p38"/>
          <p:cNvSpPr/>
          <p:nvPr/>
        </p:nvSpPr>
        <p:spPr>
          <a:xfrm>
            <a:off x="1803937" y="1252271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8"/>
          <p:cNvSpPr/>
          <p:nvPr/>
        </p:nvSpPr>
        <p:spPr>
          <a:xfrm>
            <a:off x="4426462" y="1252271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8"/>
          <p:cNvSpPr/>
          <p:nvPr/>
        </p:nvSpPr>
        <p:spPr>
          <a:xfrm>
            <a:off x="7048800" y="1252271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3200787" y="2905355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5814304" y="2936733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3"/>
          <p:cNvSpPr txBox="1">
            <a:spLocks noGrp="1"/>
          </p:cNvSpPr>
          <p:nvPr>
            <p:ph type="title" idx="4"/>
          </p:nvPr>
        </p:nvSpPr>
        <p:spPr>
          <a:xfrm>
            <a:off x="1712700" y="0"/>
            <a:ext cx="57234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722" name="Google Shape;722;p43"/>
          <p:cNvSpPr txBox="1">
            <a:spLocks noGrp="1"/>
          </p:cNvSpPr>
          <p:nvPr>
            <p:ph type="title" idx="2"/>
          </p:nvPr>
        </p:nvSpPr>
        <p:spPr>
          <a:xfrm>
            <a:off x="5002130" y="3458072"/>
            <a:ext cx="2772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ZAPSLAT</a:t>
            </a:r>
            <a:endParaRPr dirty="0"/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1"/>
          </p:nvPr>
        </p:nvSpPr>
        <p:spPr>
          <a:xfrm>
            <a:off x="1277900" y="3891971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APPLICATION FOR DRAWING AND EDITING. USED TO MAKE GIFS, WORLDS AND DRAWINGS</a:t>
            </a:r>
            <a:endParaRPr dirty="0"/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/>
          </p:nvPr>
        </p:nvSpPr>
        <p:spPr>
          <a:xfrm>
            <a:off x="1360824" y="3458072"/>
            <a:ext cx="2751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PROCREATE</a:t>
            </a:r>
            <a:endParaRPr dirty="0"/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3"/>
          </p:nvPr>
        </p:nvSpPr>
        <p:spPr>
          <a:xfrm>
            <a:off x="4929775" y="3889814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COPYRIGHT FREE MP3 FREE AUDIO ONLINE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Procreate logo redesign by Mariah Yassir on Dribbble">
            <a:extLst>
              <a:ext uri="{FF2B5EF4-FFF2-40B4-BE49-F238E27FC236}">
                <a16:creationId xmlns:a16="http://schemas.microsoft.com/office/drawing/2014/main" id="{9B1C4F4C-11EF-85B1-87AA-0AEE6ACA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07" y="1619816"/>
            <a:ext cx="2257901" cy="169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REE Sound Effects">
            <a:extLst>
              <a:ext uri="{FF2B5EF4-FFF2-40B4-BE49-F238E27FC236}">
                <a16:creationId xmlns:a16="http://schemas.microsoft.com/office/drawing/2014/main" id="{14A82B84-F946-CFAF-A6C0-E821BFC1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29" y="1910904"/>
            <a:ext cx="31750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left to do</a:t>
            </a:r>
            <a:endParaRPr dirty="0"/>
          </a:p>
        </p:txBody>
      </p:sp>
      <p:sp>
        <p:nvSpPr>
          <p:cNvPr id="543" name="Google Shape;543;p33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Google Shape;544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504850" y="3563671"/>
                <a:ext cx="4134300" cy="376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:r>
                  <a:rPr lang="en" dirty="0"/>
                  <a:t>Game mechanics • Actors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Worlds</a:t>
                </a:r>
                <a:endParaRPr dirty="0"/>
              </a:p>
            </p:txBody>
          </p:sp>
        </mc:Choice>
        <mc:Fallback xmlns="">
          <p:sp>
            <p:nvSpPr>
              <p:cNvPr id="544" name="Google Shape;544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04850" y="3563671"/>
                <a:ext cx="4134300" cy="376500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65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45"/>
          <p:cNvGrpSpPr/>
          <p:nvPr/>
        </p:nvGrpSpPr>
        <p:grpSpPr>
          <a:xfrm>
            <a:off x="705600" y="1539650"/>
            <a:ext cx="1597500" cy="3059700"/>
            <a:chOff x="705600" y="1539650"/>
            <a:chExt cx="1597500" cy="3059700"/>
          </a:xfrm>
        </p:grpSpPr>
        <p:sp>
          <p:nvSpPr>
            <p:cNvPr id="750" name="Google Shape;750;p45"/>
            <p:cNvSpPr/>
            <p:nvPr/>
          </p:nvSpPr>
          <p:spPr>
            <a:xfrm>
              <a:off x="705600" y="1539650"/>
              <a:ext cx="1597500" cy="305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828875" y="2094651"/>
              <a:ext cx="1351083" cy="1351077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828875" y="1643700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45"/>
          <p:cNvGrpSpPr/>
          <p:nvPr/>
        </p:nvGrpSpPr>
        <p:grpSpPr>
          <a:xfrm>
            <a:off x="2743875" y="1539650"/>
            <a:ext cx="1611000" cy="3059700"/>
            <a:chOff x="2718475" y="1539650"/>
            <a:chExt cx="1611000" cy="3059700"/>
          </a:xfrm>
        </p:grpSpPr>
        <p:sp>
          <p:nvSpPr>
            <p:cNvPr id="754" name="Google Shape;754;p45"/>
            <p:cNvSpPr/>
            <p:nvPr/>
          </p:nvSpPr>
          <p:spPr>
            <a:xfrm>
              <a:off x="2718475" y="1539650"/>
              <a:ext cx="1611000" cy="305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2841472" y="2094651"/>
              <a:ext cx="1365071" cy="1351077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2841475" y="1643700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5"/>
          <p:cNvGrpSpPr/>
          <p:nvPr/>
        </p:nvGrpSpPr>
        <p:grpSpPr>
          <a:xfrm>
            <a:off x="4795650" y="1539650"/>
            <a:ext cx="1597500" cy="3059700"/>
            <a:chOff x="4821050" y="1539650"/>
            <a:chExt cx="1597500" cy="3059700"/>
          </a:xfrm>
        </p:grpSpPr>
        <p:sp>
          <p:nvSpPr>
            <p:cNvPr id="758" name="Google Shape;758;p45"/>
            <p:cNvSpPr/>
            <p:nvPr/>
          </p:nvSpPr>
          <p:spPr>
            <a:xfrm>
              <a:off x="4821050" y="1539650"/>
              <a:ext cx="1597500" cy="305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4942971" y="2094651"/>
              <a:ext cx="1351083" cy="1351077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4930275" y="1643700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5"/>
          <p:cNvGrpSpPr/>
          <p:nvPr/>
        </p:nvGrpSpPr>
        <p:grpSpPr>
          <a:xfrm>
            <a:off x="6833925" y="1539650"/>
            <a:ext cx="1597500" cy="3059700"/>
            <a:chOff x="6833925" y="1539650"/>
            <a:chExt cx="1597500" cy="3059700"/>
          </a:xfrm>
        </p:grpSpPr>
        <p:sp>
          <p:nvSpPr>
            <p:cNvPr id="762" name="Google Shape;762;p45"/>
            <p:cNvSpPr/>
            <p:nvPr/>
          </p:nvSpPr>
          <p:spPr>
            <a:xfrm>
              <a:off x="6833925" y="1539650"/>
              <a:ext cx="1597500" cy="305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6961292" y="2094651"/>
              <a:ext cx="1351083" cy="1351077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6942875" y="1643700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45"/>
          <p:cNvSpPr txBox="1">
            <a:spLocks noGrp="1"/>
          </p:cNvSpPr>
          <p:nvPr>
            <p:ph type="title" idx="8"/>
          </p:nvPr>
        </p:nvSpPr>
        <p:spPr>
          <a:xfrm>
            <a:off x="2288200" y="0"/>
            <a:ext cx="45675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IMPLEMENTATION</a:t>
            </a:r>
            <a:endParaRPr dirty="0"/>
          </a:p>
        </p:txBody>
      </p:sp>
      <p:sp>
        <p:nvSpPr>
          <p:cNvPr id="779" name="Google Shape;779;p45"/>
          <p:cNvSpPr txBox="1">
            <a:spLocks noGrp="1"/>
          </p:cNvSpPr>
          <p:nvPr>
            <p:ph type="title"/>
          </p:nvPr>
        </p:nvSpPr>
        <p:spPr>
          <a:xfrm>
            <a:off x="603338" y="3841178"/>
            <a:ext cx="1795608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MAGNET MECHANIC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81" name="Google Shape;781;p45"/>
          <p:cNvSpPr txBox="1">
            <a:spLocks noGrp="1"/>
          </p:cNvSpPr>
          <p:nvPr>
            <p:ph type="title" idx="2"/>
          </p:nvPr>
        </p:nvSpPr>
        <p:spPr>
          <a:xfrm>
            <a:off x="2648410" y="3989864"/>
            <a:ext cx="1795608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FINISH COUNTER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83" name="Google Shape;783;p45"/>
          <p:cNvSpPr txBox="1">
            <a:spLocks noGrp="1"/>
          </p:cNvSpPr>
          <p:nvPr>
            <p:ph type="title" idx="4"/>
          </p:nvPr>
        </p:nvSpPr>
        <p:spPr>
          <a:xfrm>
            <a:off x="4886724" y="4045236"/>
            <a:ext cx="1506425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FINISH ALL BUTTONS</a:t>
            </a:r>
            <a:endParaRPr dirty="0"/>
          </a:p>
        </p:txBody>
      </p:sp>
      <p:sp>
        <p:nvSpPr>
          <p:cNvPr id="785" name="Google Shape;785;p45"/>
          <p:cNvSpPr txBox="1">
            <a:spLocks noGrp="1"/>
          </p:cNvSpPr>
          <p:nvPr>
            <p:ph type="title" idx="6"/>
          </p:nvPr>
        </p:nvSpPr>
        <p:spPr>
          <a:xfrm>
            <a:off x="6743730" y="3813743"/>
            <a:ext cx="1796932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CODE CLEANUP</a:t>
            </a:r>
            <a:endParaRPr dirty="0"/>
          </a:p>
        </p:txBody>
      </p:sp>
      <p:pic>
        <p:nvPicPr>
          <p:cNvPr id="2050" name="Picture 2" descr="Magnet Icon Vector Solid Logo Illustration Stock Vector (Royalty Free)  473113147">
            <a:extLst>
              <a:ext uri="{FF2B5EF4-FFF2-40B4-BE49-F238E27FC236}">
                <a16:creationId xmlns:a16="http://schemas.microsoft.com/office/drawing/2014/main" id="{CCB78C6B-DE02-FA63-2A36-9DD2A9AD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82" y="2142040"/>
            <a:ext cx="1202919" cy="12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eggio Images, Stock Photos &amp; Vectors | Shutterstock">
            <a:extLst>
              <a:ext uri="{FF2B5EF4-FFF2-40B4-BE49-F238E27FC236}">
                <a16:creationId xmlns:a16="http://schemas.microsoft.com/office/drawing/2014/main" id="{BBE984A9-76E1-7C40-3773-2EEDF58C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72" y="2254821"/>
            <a:ext cx="1365071" cy="11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xt Button Png Pic - Creative Commons Logo, Transparent Png - kindpng">
            <a:extLst>
              <a:ext uri="{FF2B5EF4-FFF2-40B4-BE49-F238E27FC236}">
                <a16:creationId xmlns:a16="http://schemas.microsoft.com/office/drawing/2014/main" id="{61D81DBE-BC16-B0F4-BF48-651E08A3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71" y="2110922"/>
            <a:ext cx="1351083" cy="135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ml Code Coding Language - Html Code Icon Png, Transparent Png - kindpng">
            <a:extLst>
              <a:ext uri="{FF2B5EF4-FFF2-40B4-BE49-F238E27FC236}">
                <a16:creationId xmlns:a16="http://schemas.microsoft.com/office/drawing/2014/main" id="{5FCD79B6-0141-F70E-C0E1-274B786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98" y="2094651"/>
            <a:ext cx="1316977" cy="133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8"/>
          <p:cNvSpPr txBox="1">
            <a:spLocks noGrp="1"/>
          </p:cNvSpPr>
          <p:nvPr>
            <p:ph type="title"/>
          </p:nvPr>
        </p:nvSpPr>
        <p:spPr>
          <a:xfrm>
            <a:off x="2279175" y="0"/>
            <a:ext cx="45855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WORLDS</a:t>
            </a:r>
            <a:endParaRPr dirty="0"/>
          </a:p>
        </p:txBody>
      </p:sp>
      <p:sp>
        <p:nvSpPr>
          <p:cNvPr id="871" name="Google Shape;871;p48"/>
          <p:cNvSpPr txBox="1">
            <a:spLocks noGrp="1"/>
          </p:cNvSpPr>
          <p:nvPr>
            <p:ph type="subTitle" idx="4294967295"/>
          </p:nvPr>
        </p:nvSpPr>
        <p:spPr>
          <a:xfrm>
            <a:off x="2270272" y="1584859"/>
            <a:ext cx="3586517" cy="3334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Level_5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Level_6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Level_7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Level_8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(Finished) Context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(Finished) </a:t>
            </a:r>
            <a:r>
              <a:rPr lang="en-CA" dirty="0" err="1"/>
              <a:t>Zapper_Dialogue</a:t>
            </a: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/>
              <a:t>(Finished) </a:t>
            </a:r>
            <a:r>
              <a:rPr lang="en-CA" dirty="0" err="1"/>
              <a:t>Boss_And_Fangs_Dialogue</a:t>
            </a: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CA" dirty="0" err="1"/>
              <a:t>Game_Won</a:t>
            </a:r>
            <a:endParaRPr dirty="0"/>
          </a:p>
        </p:txBody>
      </p:sp>
      <p:pic>
        <p:nvPicPr>
          <p:cNvPr id="3076" name="Picture 4" descr="Globe logo icon download editable Royalty Free Vector Image">
            <a:extLst>
              <a:ext uri="{FF2B5EF4-FFF2-40B4-BE49-F238E27FC236}">
                <a16:creationId xmlns:a16="http://schemas.microsoft.com/office/drawing/2014/main" id="{AD62F8FD-5378-FAF1-A745-77F1768FE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4" t="22621" r="24464" b="30908"/>
          <a:stretch/>
        </p:blipFill>
        <p:spPr bwMode="auto">
          <a:xfrm>
            <a:off x="5266482" y="1323651"/>
            <a:ext cx="2615878" cy="24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ideas</a:t>
            </a:r>
            <a:endParaRPr dirty="0"/>
          </a:p>
        </p:txBody>
      </p:sp>
      <p:sp>
        <p:nvSpPr>
          <p:cNvPr id="543" name="Google Shape;543;p33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33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2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750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IDEAS</a:t>
            </a:r>
            <a:endParaRPr dirty="0"/>
          </a:p>
        </p:txBody>
      </p:sp>
      <p:sp>
        <p:nvSpPr>
          <p:cNvPr id="975" name="Google Shape;975;p52"/>
          <p:cNvSpPr txBox="1">
            <a:spLocks noGrp="1"/>
          </p:cNvSpPr>
          <p:nvPr>
            <p:ph type="subTitle" idx="1"/>
          </p:nvPr>
        </p:nvSpPr>
        <p:spPr>
          <a:xfrm>
            <a:off x="2207950" y="1643774"/>
            <a:ext cx="4728000" cy="261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r>
              <a:rPr lang="en-CA" dirty="0"/>
              <a:t>Coin counter minimum to win level</a:t>
            </a:r>
          </a:p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r>
              <a:rPr lang="en-CA" dirty="0"/>
              <a:t>Obstacle Displacement Limit per Level</a:t>
            </a:r>
          </a:p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r>
              <a:rPr lang="en-CA" dirty="0"/>
              <a:t>Timer Mechanic</a:t>
            </a:r>
          </a:p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r>
              <a:rPr lang="en-CA" dirty="0"/>
              <a:t>Unmovable blocks </a:t>
            </a:r>
          </a:p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r>
              <a:rPr lang="en-CA" dirty="0"/>
              <a:t>Teleport Mechanic</a:t>
            </a:r>
          </a:p>
          <a:p>
            <a:pPr marL="400050" lvl="0" indent="-400050" algn="ctr" rtl="0">
              <a:spcBef>
                <a:spcPts val="0"/>
              </a:spcBef>
              <a:spcAft>
                <a:spcPts val="1600"/>
              </a:spcAft>
              <a:buAutoNum type="romanUcPeriod"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3"/>
          <p:cNvSpPr txBox="1">
            <a:spLocks noGrp="1"/>
          </p:cNvSpPr>
          <p:nvPr>
            <p:ph type="title"/>
          </p:nvPr>
        </p:nvSpPr>
        <p:spPr>
          <a:xfrm>
            <a:off x="1822117" y="1823300"/>
            <a:ext cx="5265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THANK</a:t>
            </a:r>
            <a:r>
              <a:rPr lang="en" dirty="0"/>
              <a:t>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>
            <a:spLocks noGrp="1"/>
          </p:cNvSpPr>
          <p:nvPr>
            <p:ph type="body" idx="1"/>
          </p:nvPr>
        </p:nvSpPr>
        <p:spPr>
          <a:xfrm>
            <a:off x="618625" y="1432936"/>
            <a:ext cx="6917400" cy="3553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CA" b="1" dirty="0">
                <a:solidFill>
                  <a:schemeClr val="accent6"/>
                </a:solidFill>
              </a:rPr>
              <a:t>Game Context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Characters (protagonists and antagonists)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Storyline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Goal of the game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How you win and how you lose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CA" dirty="0">
              <a:solidFill>
                <a:schemeClr val="accent6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CA" b="1" dirty="0">
                <a:solidFill>
                  <a:schemeClr val="accent6"/>
                </a:solidFill>
              </a:rPr>
              <a:t>What has been done</a:t>
            </a:r>
          </a:p>
          <a:p>
            <a:pPr marL="285750" indent="-285750">
              <a:buClr>
                <a:schemeClr val="dk1"/>
              </a:buClr>
              <a:buSzPts val="1100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Actors and their methods and types</a:t>
            </a:r>
          </a:p>
          <a:p>
            <a:pPr marL="285750" indent="-285750">
              <a:buClr>
                <a:schemeClr val="dk1"/>
              </a:buClr>
              <a:buSzPts val="1100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Worlds and their purpose/methods/hierarchy</a:t>
            </a:r>
          </a:p>
          <a:p>
            <a:pPr marL="285750" indent="-285750">
              <a:buClr>
                <a:schemeClr val="dk1"/>
              </a:buClr>
              <a:buSzPts val="1100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All applications/resources used to make the game</a:t>
            </a:r>
          </a:p>
          <a:p>
            <a:pPr marL="285750" indent="-285750">
              <a:buClr>
                <a:schemeClr val="dk1"/>
              </a:buClr>
              <a:buSzPts val="1100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Implemented Game Mechanics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CA" dirty="0">
              <a:solidFill>
                <a:schemeClr val="accent6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CA" b="1" dirty="0">
                <a:solidFill>
                  <a:schemeClr val="accent6"/>
                </a:solidFill>
              </a:rPr>
              <a:t>What is left to do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Non-implemented/unfinished Game Mechanics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CA" dirty="0">
                <a:solidFill>
                  <a:schemeClr val="accent6"/>
                </a:solidFill>
              </a:rPr>
              <a:t>Non-implemented/unfinished Worlds and Actors</a:t>
            </a:r>
          </a:p>
          <a:p>
            <a:pPr marL="285750" indent="-285750">
              <a:buClr>
                <a:schemeClr val="dk1"/>
              </a:buClr>
              <a:buSzPts val="1100"/>
              <a:buFont typeface="+mj-lt"/>
              <a:buAutoNum type="romanUcPeriod"/>
            </a:pPr>
            <a:endParaRPr lang="en-CA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AutoNum type="romanUcPeriod"/>
            </a:pPr>
            <a:endParaRPr lang="en-CA" dirty="0">
              <a:solidFill>
                <a:schemeClr val="accent6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CA" b="1" dirty="0">
                <a:solidFill>
                  <a:schemeClr val="accent6"/>
                </a:solidFill>
              </a:rPr>
              <a:t>Further ideas</a:t>
            </a:r>
            <a:endParaRPr b="1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CONTENTS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Context</a:t>
            </a:r>
            <a:endParaRPr dirty="0"/>
          </a:p>
        </p:txBody>
      </p:sp>
      <p:sp>
        <p:nvSpPr>
          <p:cNvPr id="543" name="Google Shape;543;p33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Google Shape;544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243470" y="3563671"/>
                <a:ext cx="4614530" cy="376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:r>
                  <a:rPr lang="en" dirty="0"/>
                  <a:t>Characters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Storyline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Goal</a:t>
                </a:r>
                <a:r>
                  <a:rPr lang="e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Winning Conditions</a:t>
                </a:r>
                <a:endParaRPr dirty="0"/>
              </a:p>
            </p:txBody>
          </p:sp>
        </mc:Choice>
        <mc:Fallback xmlns="">
          <p:sp>
            <p:nvSpPr>
              <p:cNvPr id="544" name="Google Shape;544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43470" y="3563671"/>
                <a:ext cx="4614530" cy="376500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7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6"/>
          <p:cNvGrpSpPr/>
          <p:nvPr/>
        </p:nvGrpSpPr>
        <p:grpSpPr>
          <a:xfrm>
            <a:off x="691116" y="1403499"/>
            <a:ext cx="7713684" cy="3089128"/>
            <a:chOff x="739200" y="2011425"/>
            <a:chExt cx="7665600" cy="2557401"/>
          </a:xfrm>
        </p:grpSpPr>
        <p:grpSp>
          <p:nvGrpSpPr>
            <p:cNvPr id="619" name="Google Shape;619;p36"/>
            <p:cNvGrpSpPr/>
            <p:nvPr/>
          </p:nvGrpSpPr>
          <p:grpSpPr>
            <a:xfrm>
              <a:off x="739200" y="2011425"/>
              <a:ext cx="2294553" cy="2557401"/>
              <a:chOff x="739200" y="2011425"/>
              <a:chExt cx="2294553" cy="2557401"/>
            </a:xfrm>
          </p:grpSpPr>
          <p:sp>
            <p:nvSpPr>
              <p:cNvPr id="620" name="Google Shape;620;p36"/>
              <p:cNvSpPr/>
              <p:nvPr/>
            </p:nvSpPr>
            <p:spPr>
              <a:xfrm>
                <a:off x="739200" y="2011425"/>
                <a:ext cx="2294553" cy="2557401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27721" extrusionOk="0">
                    <a:moveTo>
                      <a:pt x="0" y="1"/>
                    </a:moveTo>
                    <a:lnTo>
                      <a:pt x="0" y="27721"/>
                    </a:lnTo>
                    <a:lnTo>
                      <a:pt x="20548" y="27721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862140" y="2574645"/>
                <a:ext cx="2048672" cy="188652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20449" extrusionOk="0">
                    <a:moveTo>
                      <a:pt x="0" y="0"/>
                    </a:moveTo>
                    <a:lnTo>
                      <a:pt x="0" y="20448"/>
                    </a:lnTo>
                    <a:lnTo>
                      <a:pt x="18347" y="20448"/>
                    </a:lnTo>
                    <a:lnTo>
                      <a:pt x="183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22" name="Google Shape;622;p36"/>
            <p:cNvGrpSpPr/>
            <p:nvPr/>
          </p:nvGrpSpPr>
          <p:grpSpPr>
            <a:xfrm>
              <a:off x="3424668" y="2011425"/>
              <a:ext cx="2294553" cy="2557401"/>
              <a:chOff x="3424668" y="2011425"/>
              <a:chExt cx="2294553" cy="2557401"/>
            </a:xfrm>
          </p:grpSpPr>
          <p:sp>
            <p:nvSpPr>
              <p:cNvPr id="623" name="Google Shape;623;p36"/>
              <p:cNvSpPr/>
              <p:nvPr/>
            </p:nvSpPr>
            <p:spPr>
              <a:xfrm>
                <a:off x="3424668" y="2011425"/>
                <a:ext cx="2294553" cy="2557401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27721" extrusionOk="0">
                    <a:moveTo>
                      <a:pt x="1" y="1"/>
                    </a:moveTo>
                    <a:lnTo>
                      <a:pt x="1" y="27721"/>
                    </a:lnTo>
                    <a:lnTo>
                      <a:pt x="20549" y="27721"/>
                    </a:lnTo>
                    <a:lnTo>
                      <a:pt x="205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3547608" y="2574645"/>
                <a:ext cx="2048784" cy="1886522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20449" extrusionOk="0">
                    <a:moveTo>
                      <a:pt x="1" y="0"/>
                    </a:moveTo>
                    <a:lnTo>
                      <a:pt x="1" y="20448"/>
                    </a:lnTo>
                    <a:lnTo>
                      <a:pt x="18347" y="20448"/>
                    </a:lnTo>
                    <a:lnTo>
                      <a:pt x="183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36"/>
            <p:cNvGrpSpPr/>
            <p:nvPr/>
          </p:nvGrpSpPr>
          <p:grpSpPr>
            <a:xfrm>
              <a:off x="6110247" y="2011425"/>
              <a:ext cx="2294553" cy="2557401"/>
              <a:chOff x="6110247" y="2011425"/>
              <a:chExt cx="2294553" cy="2557401"/>
            </a:xfrm>
          </p:grpSpPr>
          <p:sp>
            <p:nvSpPr>
              <p:cNvPr id="626" name="Google Shape;626;p36"/>
              <p:cNvSpPr/>
              <p:nvPr/>
            </p:nvSpPr>
            <p:spPr>
              <a:xfrm>
                <a:off x="6110247" y="2011425"/>
                <a:ext cx="2294553" cy="2557401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27721" extrusionOk="0">
                    <a:moveTo>
                      <a:pt x="0" y="1"/>
                    </a:moveTo>
                    <a:lnTo>
                      <a:pt x="0" y="27721"/>
                    </a:lnTo>
                    <a:lnTo>
                      <a:pt x="20548" y="27721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6233187" y="2574645"/>
                <a:ext cx="2048672" cy="188652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20449" extrusionOk="0">
                    <a:moveTo>
                      <a:pt x="0" y="0"/>
                    </a:moveTo>
                    <a:lnTo>
                      <a:pt x="0" y="20448"/>
                    </a:lnTo>
                    <a:lnTo>
                      <a:pt x="18347" y="20448"/>
                    </a:lnTo>
                    <a:lnTo>
                      <a:pt x="183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36"/>
            <p:cNvSpPr/>
            <p:nvPr/>
          </p:nvSpPr>
          <p:spPr>
            <a:xfrm>
              <a:off x="857350" y="2119525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537200" y="2119525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7050" y="2119525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36"/>
          <p:cNvSpPr txBox="1">
            <a:spLocks noGrp="1"/>
          </p:cNvSpPr>
          <p:nvPr>
            <p:ph type="title" idx="6"/>
          </p:nvPr>
        </p:nvSpPr>
        <p:spPr>
          <a:xfrm>
            <a:off x="2855850" y="0"/>
            <a:ext cx="3432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ACTORS</a:t>
            </a:r>
            <a:endParaRPr dirty="0"/>
          </a:p>
        </p:txBody>
      </p:sp>
      <p:sp>
        <p:nvSpPr>
          <p:cNvPr id="632" name="Google Shape;632;p36"/>
          <p:cNvSpPr txBox="1">
            <a:spLocks noGrp="1"/>
          </p:cNvSpPr>
          <p:nvPr>
            <p:ph type="title"/>
          </p:nvPr>
        </p:nvSpPr>
        <p:spPr>
          <a:xfrm>
            <a:off x="943901" y="3913197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ZAPPER</a:t>
            </a:r>
            <a:endParaRPr dirty="0"/>
          </a:p>
        </p:txBody>
      </p:sp>
      <p:sp>
        <p:nvSpPr>
          <p:cNvPr id="634" name="Google Shape;634;p36"/>
          <p:cNvSpPr txBox="1">
            <a:spLocks noGrp="1"/>
          </p:cNvSpPr>
          <p:nvPr>
            <p:ph type="title" idx="2"/>
          </p:nvPr>
        </p:nvSpPr>
        <p:spPr>
          <a:xfrm>
            <a:off x="3681694" y="3913197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FANG</a:t>
            </a:r>
            <a:endParaRPr dirty="0"/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 idx="4"/>
          </p:nvPr>
        </p:nvSpPr>
        <p:spPr>
          <a:xfrm>
            <a:off x="6367273" y="3882384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BOSS FANG</a:t>
            </a:r>
            <a:endParaRPr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9F5CA0-4AC9-4F56-B73D-2925E238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378" y="2155036"/>
            <a:ext cx="1532289" cy="1586054"/>
          </a:xfrm>
          <a:prstGeom prst="rect">
            <a:avLst/>
          </a:prstGeom>
        </p:spPr>
      </p:pic>
      <p:pic>
        <p:nvPicPr>
          <p:cNvPr id="11" name="Picture 10" descr="A picture containing text, doll&#10;&#10;Description automatically generated">
            <a:extLst>
              <a:ext uri="{FF2B5EF4-FFF2-40B4-BE49-F238E27FC236}">
                <a16:creationId xmlns:a16="http://schemas.microsoft.com/office/drawing/2014/main" id="{BC0983B3-6FDE-8205-D14E-1F7449CB6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30" y="2155036"/>
            <a:ext cx="1785242" cy="1785242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962C5F03-9531-F4AC-F383-FA2333107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539" y="2402840"/>
            <a:ext cx="1640726" cy="1640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>
            <a:spLocks noGrp="1"/>
          </p:cNvSpPr>
          <p:nvPr>
            <p:ph type="title"/>
          </p:nvPr>
        </p:nvSpPr>
        <p:spPr>
          <a:xfrm>
            <a:off x="-74428" y="-58119"/>
            <a:ext cx="4646429" cy="1218628"/>
          </a:xfrm>
          <a:prstGeom prst="rect">
            <a:avLst/>
          </a:prstGeom>
        </p:spPr>
        <p:txBody>
          <a:bodyPr spcFirstLastPara="1" wrap="square" lIns="684000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STORYLINE &amp; NPCs</a:t>
            </a:r>
            <a:endParaRPr dirty="0"/>
          </a:p>
        </p:txBody>
      </p:sp>
      <p:sp>
        <p:nvSpPr>
          <p:cNvPr id="550" name="Google Shape;550;p34"/>
          <p:cNvSpPr txBox="1">
            <a:spLocks noGrp="1"/>
          </p:cNvSpPr>
          <p:nvPr>
            <p:ph type="subTitle" idx="1"/>
          </p:nvPr>
        </p:nvSpPr>
        <p:spPr>
          <a:xfrm>
            <a:off x="6591012" y="1466193"/>
            <a:ext cx="2409193" cy="2822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b="1" dirty="0"/>
              <a:t>Fangs</a:t>
            </a:r>
            <a:r>
              <a:rPr lang="en" dirty="0"/>
              <a:t>, enemies of the </a:t>
            </a:r>
            <a:r>
              <a:rPr lang="en" b="1" dirty="0" err="1"/>
              <a:t>ZapperWorld</a:t>
            </a:r>
            <a:r>
              <a:rPr lang="en" dirty="0"/>
              <a:t>, are stealing resources from civilians, making it impossible for them to live a sustainable life. Luckily, the </a:t>
            </a:r>
            <a:r>
              <a:rPr lang="en" b="1" dirty="0"/>
              <a:t>Zapper</a:t>
            </a:r>
            <a:r>
              <a:rPr lang="en" dirty="0"/>
              <a:t> is here to save them all !</a:t>
            </a:r>
            <a:endParaRPr dirty="0"/>
          </a:p>
        </p:txBody>
      </p:sp>
      <p:pic>
        <p:nvPicPr>
          <p:cNvPr id="3" name="Picture 2" descr="A picture containing qr code&#10;&#10;Description automatically generated">
            <a:extLst>
              <a:ext uri="{FF2B5EF4-FFF2-40B4-BE49-F238E27FC236}">
                <a16:creationId xmlns:a16="http://schemas.microsoft.com/office/drawing/2014/main" id="{9715E29B-B020-8F31-6DBA-266356E6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5" y="1240252"/>
            <a:ext cx="3406305" cy="2742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672DEA-E109-EAC2-9A91-110179899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707" y="2250345"/>
            <a:ext cx="3299978" cy="2742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1616149" y="3011425"/>
            <a:ext cx="5890437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has been done</a:t>
            </a:r>
            <a:endParaRPr dirty="0"/>
          </a:p>
        </p:txBody>
      </p:sp>
      <p:sp>
        <p:nvSpPr>
          <p:cNvPr id="543" name="Google Shape;543;p33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Google Shape;544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504850" y="3563671"/>
                <a:ext cx="4134300" cy="376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:r>
                  <a:rPr lang="en" dirty="0"/>
                  <a:t>Actors</a:t>
                </a:r>
                <a:r>
                  <a:rPr lang="e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Worlds</a:t>
                </a:r>
                <a:r>
                  <a:rPr lang="e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Resources</a:t>
                </a:r>
                <a:r>
                  <a:rPr lang="e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CA" dirty="0"/>
                  <a:t> Mechanics</a:t>
                </a:r>
                <a:endParaRPr dirty="0"/>
              </a:p>
            </p:txBody>
          </p:sp>
        </mc:Choice>
        <mc:Fallback xmlns="">
          <p:sp>
            <p:nvSpPr>
              <p:cNvPr id="544" name="Google Shape;544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04850" y="3563671"/>
                <a:ext cx="4134300" cy="376500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8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 OF THE GAME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CA113-FC21-8D63-97A7-E0BEAE17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51" y="1630892"/>
            <a:ext cx="4373378" cy="27054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B9C892-6DF5-6A5B-33EC-5CD0FE8310F7}"/>
              </a:ext>
            </a:extLst>
          </p:cNvPr>
          <p:cNvSpPr/>
          <p:nvPr/>
        </p:nvSpPr>
        <p:spPr>
          <a:xfrm>
            <a:off x="5377959" y="1322191"/>
            <a:ext cx="31153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800" dirty="0">
                <a:solidFill>
                  <a:schemeClr val="accent5"/>
                </a:solidFill>
                <a:latin typeface="Nunito"/>
                <a:sym typeface="Nunito"/>
              </a:rPr>
              <a:t>The Zapper collects coins, and so do the Fangs. Whoever gets the last coin wins, However, whoever gets a silver coin first is also the winner. They must be protected at all cost, using the surrounding obstacles. If the Zapper touches an obstacle, it dies. If a Fang touches one, it turns around. The boss Fang is able to eat the Zapper</a:t>
            </a:r>
            <a:r>
              <a:rPr lang="en-CA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6"/>
          <p:cNvSpPr txBox="1">
            <a:spLocks noGrp="1"/>
          </p:cNvSpPr>
          <p:nvPr>
            <p:ph type="title"/>
          </p:nvPr>
        </p:nvSpPr>
        <p:spPr>
          <a:xfrm>
            <a:off x="2279175" y="0"/>
            <a:ext cx="45855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WORLDS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C68142-133D-3306-CF46-C65F354294B3}"/>
              </a:ext>
            </a:extLst>
          </p:cNvPr>
          <p:cNvSpPr/>
          <p:nvPr/>
        </p:nvSpPr>
        <p:spPr>
          <a:xfrm>
            <a:off x="678797" y="1191661"/>
            <a:ext cx="3499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>
                <a:solidFill>
                  <a:schemeClr val="accent5"/>
                </a:solidFill>
                <a:latin typeface="Nunito"/>
              </a:rPr>
              <a:t>Level_1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>
                <a:solidFill>
                  <a:schemeClr val="accent5"/>
                </a:solidFill>
                <a:latin typeface="Nunito"/>
              </a:rPr>
              <a:t>Level_2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>
                <a:solidFill>
                  <a:schemeClr val="accent5"/>
                </a:solidFill>
                <a:latin typeface="Nunito"/>
              </a:rPr>
              <a:t>Level_3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>
                <a:solidFill>
                  <a:schemeClr val="accent5"/>
                </a:solidFill>
                <a:latin typeface="Nunito"/>
              </a:rPr>
              <a:t>Level_4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Splash_Screen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>
                <a:solidFill>
                  <a:schemeClr val="accent5"/>
                </a:solidFill>
                <a:latin typeface="Nunito"/>
              </a:rPr>
              <a:t>Context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Nathan_Dialogue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Arielle_Dialogue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Fangs_And_Boss_Dialogue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Zapper_Dialogue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Level_Won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Level_Lost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Game_Lost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CA" sz="1800" dirty="0" err="1">
                <a:solidFill>
                  <a:schemeClr val="accent5"/>
                </a:solidFill>
                <a:latin typeface="Nunito"/>
              </a:rPr>
              <a:t>Access_Level</a:t>
            </a:r>
            <a:endParaRPr lang="en-CA" sz="1800" dirty="0">
              <a:solidFill>
                <a:schemeClr val="accent5"/>
              </a:solidFill>
              <a:latin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55407-9962-4E90-932F-1D1B9E68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12" y="1191661"/>
            <a:ext cx="2984324" cy="2317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28EF7-76C3-53A7-FFAE-E8E92D7DE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303" y="2814819"/>
            <a:ext cx="2941707" cy="22740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6"/>
          <p:cNvSpPr txBox="1">
            <a:spLocks noGrp="1"/>
          </p:cNvSpPr>
          <p:nvPr>
            <p:ph type="title"/>
          </p:nvPr>
        </p:nvSpPr>
        <p:spPr>
          <a:xfrm>
            <a:off x="2279175" y="0"/>
            <a:ext cx="45855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NON-CHARACTER ACTORS</a:t>
            </a:r>
            <a:endParaRPr dirty="0"/>
          </a:p>
        </p:txBody>
      </p:sp>
      <p:sp>
        <p:nvSpPr>
          <p:cNvPr id="792" name="Google Shape;792;p46"/>
          <p:cNvSpPr txBox="1">
            <a:spLocks noGrp="1"/>
          </p:cNvSpPr>
          <p:nvPr>
            <p:ph type="title" idx="4294967295"/>
          </p:nvPr>
        </p:nvSpPr>
        <p:spPr>
          <a:xfrm>
            <a:off x="690685" y="1871351"/>
            <a:ext cx="1958400" cy="4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accent5"/>
                </a:solidFill>
              </a:rPr>
              <a:t>Coins</a:t>
            </a:r>
            <a:endParaRPr sz="1800" dirty="0">
              <a:solidFill>
                <a:schemeClr val="accent5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7B86C1-4E3A-357E-07A3-7ADF62731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35" y="1814526"/>
            <a:ext cx="698500" cy="698500"/>
          </a:xfrm>
          <a:prstGeom prst="rect">
            <a:avLst/>
          </a:prstGeom>
        </p:spPr>
      </p:pic>
      <p:sp>
        <p:nvSpPr>
          <p:cNvPr id="6" name="Google Shape;792;p46">
            <a:extLst>
              <a:ext uri="{FF2B5EF4-FFF2-40B4-BE49-F238E27FC236}">
                <a16:creationId xmlns:a16="http://schemas.microsoft.com/office/drawing/2014/main" id="{075BBB80-25F3-96BF-3768-B6761FCF0282}"/>
              </a:ext>
            </a:extLst>
          </p:cNvPr>
          <p:cNvSpPr txBox="1">
            <a:spLocks/>
          </p:cNvSpPr>
          <p:nvPr/>
        </p:nvSpPr>
        <p:spPr>
          <a:xfrm>
            <a:off x="843085" y="2687300"/>
            <a:ext cx="19584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algn="ctr"/>
            <a:r>
              <a:rPr lang="en-CA" sz="1800" dirty="0">
                <a:solidFill>
                  <a:schemeClr val="accent5"/>
                </a:solidFill>
              </a:rPr>
              <a:t>Silver coins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1B6AECC-0B7E-7AF3-FB89-1856C4C15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485" y="2630475"/>
            <a:ext cx="698500" cy="698500"/>
          </a:xfrm>
          <a:prstGeom prst="rect">
            <a:avLst/>
          </a:prstGeom>
        </p:spPr>
      </p:pic>
      <p:sp>
        <p:nvSpPr>
          <p:cNvPr id="9" name="Google Shape;792;p46">
            <a:extLst>
              <a:ext uri="{FF2B5EF4-FFF2-40B4-BE49-F238E27FC236}">
                <a16:creationId xmlns:a16="http://schemas.microsoft.com/office/drawing/2014/main" id="{8808EDCC-D776-EA89-5825-5DF56308E7DD}"/>
              </a:ext>
            </a:extLst>
          </p:cNvPr>
          <p:cNvSpPr txBox="1">
            <a:spLocks/>
          </p:cNvSpPr>
          <p:nvPr/>
        </p:nvSpPr>
        <p:spPr>
          <a:xfrm>
            <a:off x="3499985" y="1134416"/>
            <a:ext cx="19584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algn="ctr"/>
            <a:r>
              <a:rPr lang="en-CA" sz="1800" dirty="0">
                <a:solidFill>
                  <a:schemeClr val="accent5"/>
                </a:solidFill>
              </a:rPr>
              <a:t>Buttons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EA822-BDC4-EA7E-5ABC-49650D198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036" y="1601816"/>
            <a:ext cx="3470611" cy="1727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DA896B-269E-F166-2A29-ACA9E4D18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685" y="3601912"/>
            <a:ext cx="1881962" cy="369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156CF-6CAC-D0E4-5A97-E5B31A877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4023" y="2105051"/>
            <a:ext cx="313350" cy="1596593"/>
          </a:xfrm>
          <a:prstGeom prst="rect">
            <a:avLst/>
          </a:prstGeom>
        </p:spPr>
      </p:pic>
      <p:sp>
        <p:nvSpPr>
          <p:cNvPr id="15" name="Google Shape;792;p46">
            <a:extLst>
              <a:ext uri="{FF2B5EF4-FFF2-40B4-BE49-F238E27FC236}">
                <a16:creationId xmlns:a16="http://schemas.microsoft.com/office/drawing/2014/main" id="{23CE7A27-4002-A5BD-2CDD-D7B365D0EBBF}"/>
              </a:ext>
            </a:extLst>
          </p:cNvPr>
          <p:cNvSpPr txBox="1">
            <a:spLocks/>
          </p:cNvSpPr>
          <p:nvPr/>
        </p:nvSpPr>
        <p:spPr>
          <a:xfrm>
            <a:off x="4479185" y="4244206"/>
            <a:ext cx="2640836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algn="ctr"/>
            <a:r>
              <a:rPr lang="en-CA" sz="1800" dirty="0">
                <a:solidFill>
                  <a:schemeClr val="accent5"/>
                </a:solidFill>
              </a:rPr>
              <a:t>Horizontal and Vertical Bars</a:t>
            </a:r>
          </a:p>
        </p:txBody>
      </p:sp>
    </p:spTree>
    <p:extLst>
      <p:ext uri="{BB962C8B-B14F-4D97-AF65-F5344CB8AC3E}">
        <p14:creationId xmlns:p14="http://schemas.microsoft.com/office/powerpoint/2010/main" val="3385035245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reakthrough by Slidesgo">
  <a:themeElements>
    <a:clrScheme name="Simple Light">
      <a:dk1>
        <a:srgbClr val="02336A"/>
      </a:dk1>
      <a:lt1>
        <a:srgbClr val="FFFFFF"/>
      </a:lt1>
      <a:dk2>
        <a:srgbClr val="02336A"/>
      </a:dk2>
      <a:lt2>
        <a:srgbClr val="02336A"/>
      </a:lt2>
      <a:accent1>
        <a:srgbClr val="8DEEF5"/>
      </a:accent1>
      <a:accent2>
        <a:srgbClr val="00D2DC"/>
      </a:accent2>
      <a:accent3>
        <a:srgbClr val="4796FF"/>
      </a:accent3>
      <a:accent4>
        <a:srgbClr val="085FBA"/>
      </a:accent4>
      <a:accent5>
        <a:srgbClr val="02336A"/>
      </a:accent5>
      <a:accent6>
        <a:srgbClr val="02336A"/>
      </a:accent6>
      <a:hlink>
        <a:srgbClr val="479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437</Words>
  <Application>Microsoft Macintosh PowerPoint</Application>
  <PresentationFormat>On-screen Show (16:9)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Montserrat</vt:lpstr>
      <vt:lpstr>Muli</vt:lpstr>
      <vt:lpstr>Cambria Math</vt:lpstr>
      <vt:lpstr>Arial</vt:lpstr>
      <vt:lpstr>Anton</vt:lpstr>
      <vt:lpstr>Wingdings</vt:lpstr>
      <vt:lpstr>Impact</vt:lpstr>
      <vt:lpstr>Nunito</vt:lpstr>
      <vt:lpstr>Roboto</vt:lpstr>
      <vt:lpstr>Modern Breakthrough by Slidesgo</vt:lpstr>
      <vt:lpstr>Game Implementation- ZapperMine</vt:lpstr>
      <vt:lpstr>CONTENTS</vt:lpstr>
      <vt:lpstr>Game Context</vt:lpstr>
      <vt:lpstr>MAIN ACTORS</vt:lpstr>
      <vt:lpstr>STORYLINE &amp; NPCs</vt:lpstr>
      <vt:lpstr>What has been done</vt:lpstr>
      <vt:lpstr>GOAL OF THE GAME</vt:lpstr>
      <vt:lpstr>WORLDS</vt:lpstr>
      <vt:lpstr>NON-CHARACTER ACTORS</vt:lpstr>
      <vt:lpstr>IMPLEMENTATION</vt:lpstr>
      <vt:lpstr>RESOURCES</vt:lpstr>
      <vt:lpstr>What’s left to do</vt:lpstr>
      <vt:lpstr>FURTHER IMPLEMENTATION</vt:lpstr>
      <vt:lpstr>MORE WORLDS</vt:lpstr>
      <vt:lpstr>Further ideas</vt:lpstr>
      <vt:lpstr>MORE IDEAS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BREAKTHROUGH</dc:title>
  <cp:lastModifiedBy>Mégane Kickouama</cp:lastModifiedBy>
  <cp:revision>2</cp:revision>
  <dcterms:modified xsi:type="dcterms:W3CDTF">2022-05-01T04:35:15Z</dcterms:modified>
</cp:coreProperties>
</file>