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6858000" cx="9144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6D4274-9795-4880-B472-B94CDB6D889B}">
  <a:tblStyle styleId="{B16D4274-9795-4880-B472-B94CDB6D889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6" name="Google Shape;206;p1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5" name="Google Shape;215;p1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4" name="Google Shape;224;p1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3" name="Google Shape;233;p1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2" name="Google Shape;242;p1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1" name="Google Shape;251;p1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0" name="Google Shape;260;p2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0" name="Google Shape;270;p2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9" name="Google Shape;279;p2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8" name="Google Shape;288;p2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8" name="Google Shape;298;p2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6" name="Google Shape;306;p2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5" name="Google Shape;315;p2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2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2" name="Google Shape;332;p2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1" name="Google Shape;341;p2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0" name="Google Shape;350;p3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9" name="Google Shape;359;p3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8" name="Google Shape;368;p3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7" name="Google Shape;377;p3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6" name="Google Shape;386;p3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5" name="Google Shape;395;p3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4" name="Google Shape;404;p3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3" name="Google Shape;413;p3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2" name="Google Shape;422;p3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2" name="Google Shape;62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3" name="Google Shape;63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b="0" i="0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b="0" i="0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b="0" i="0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api.jquery.com/category/events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List_of_JavaScript_librarie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ctrTitle"/>
          </p:nvPr>
        </p:nvSpPr>
        <p:spPr>
          <a:xfrm>
            <a:off x="685800" y="1052512"/>
            <a:ext cx="7772400" cy="2547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jQuery</a:t>
            </a:r>
            <a:endParaRPr/>
          </a:p>
        </p:txBody>
      </p:sp>
      <p:sp>
        <p:nvSpPr>
          <p:cNvPr id="85" name="Google Shape;85;p12"/>
          <p:cNvSpPr txBox="1"/>
          <p:nvPr>
            <p:ph idx="1" type="subTitle"/>
          </p:nvPr>
        </p:nvSpPr>
        <p:spPr>
          <a:xfrm>
            <a:off x="2132012" y="4819650"/>
            <a:ext cx="6400800" cy="1273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黃語昕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silvia.huang@gmail.com</a:t>
            </a:r>
            <a:endParaRPr/>
          </a:p>
        </p:txBody>
      </p:sp>
      <p:sp>
        <p:nvSpPr>
          <p:cNvPr id="86" name="Google Shape;86;p1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1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jQuery 的下載與安裝</a:t>
            </a:r>
            <a:endParaRPr sz="3000"/>
          </a:p>
        </p:txBody>
      </p:sp>
      <p:cxnSp>
        <p:nvCxnSpPr>
          <p:cNvPr id="174" name="Google Shape;174;p21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" name="Google Shape;175;p2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395288" y="896389"/>
            <a:ext cx="8353425" cy="5124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400"/>
              <a:t>- 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https://jquery.com/</a:t>
            </a:r>
            <a:b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400"/>
              <a:t>- 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download jQuery(目前)--v3.</a:t>
            </a:r>
            <a:r>
              <a:rPr lang="en-US" sz="2400"/>
              <a:t>7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/>
              <a:t>0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之前的版本為(v1.12.4 or v2.2.4)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提供兩種檔案: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。正常版(uncompressed)：readable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用來開發和除錯用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。壓縮版(compressed|minified)：可讀性低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上線時可用，因為檔案小</a:t>
            </a:r>
            <a:b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CDN</a:t>
            </a: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內容傳遞網路</a:t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https://cdnjs.com/</a:t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2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jQuery 的準備事項</a:t>
            </a:r>
            <a:endParaRPr sz="3000"/>
          </a:p>
        </p:txBody>
      </p:sp>
      <p:cxnSp>
        <p:nvCxnSpPr>
          <p:cNvPr id="183" name="Google Shape;183;p22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" name="Google Shape;184;p2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441325" y="944220"/>
            <a:ext cx="8286900" cy="47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所有的效果，理當要等所有HTML程式碼下載完，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之後才可以進行操作。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寫法：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jQuery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(document).ready(function(){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……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-------------------------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$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(document).ready(function(){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……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-------------------------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$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(function(){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……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3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jQuery 的良好機制</a:t>
            </a:r>
            <a:endParaRPr sz="3000"/>
          </a:p>
        </p:txBody>
      </p:sp>
      <p:cxnSp>
        <p:nvCxnSpPr>
          <p:cNvPr id="192" name="Google Shape;192;p23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" name="Google Shape;193;p2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395287" y="949397"/>
            <a:ext cx="8353425" cy="491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400"/>
              <a:t>- </a:t>
            </a:r>
            <a:r>
              <a:rPr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自動化迴圈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$('p').css('color','red');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t/>
            </a:r>
            <a:endParaRPr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400"/>
              <a:t>- </a:t>
            </a:r>
            <a:r>
              <a:rPr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chaining function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$('p').text('Hello').css().animate();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4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jQuery 的語法</a:t>
            </a:r>
            <a:endParaRPr sz="3000"/>
          </a:p>
        </p:txBody>
      </p:sp>
      <p:cxnSp>
        <p:nvCxnSpPr>
          <p:cNvPr id="201" name="Google Shape;201;p24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2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441325" y="2214562"/>
            <a:ext cx="8286750" cy="1928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nsola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$(選取內容).處理方式( );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5"/>
          <p:cNvSpPr txBox="1"/>
          <p:nvPr>
            <p:ph type="title"/>
          </p:nvPr>
        </p:nvSpPr>
        <p:spPr>
          <a:xfrm>
            <a:off x="457200" y="144463"/>
            <a:ext cx="82296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Javascript </a:t>
            </a: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物件與 jQuery 物件</a:t>
            </a:r>
            <a:endParaRPr sz="3000"/>
          </a:p>
        </p:txBody>
      </p:sp>
      <p:cxnSp>
        <p:nvCxnSpPr>
          <p:cNvPr id="210" name="Google Shape;210;p25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p2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395287" y="936143"/>
            <a:ext cx="8353425" cy="491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000"/>
              <a:t>- 存取 Javascript </a:t>
            </a: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物件：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getElementById()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getElement</a:t>
            </a:r>
            <a:r>
              <a:rPr i="0" lang="en-US" sz="200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-US" sz="2000"/>
              <a:t>Name</a:t>
            </a: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getElement</a:t>
            </a:r>
            <a:r>
              <a:rPr i="0" lang="en-US" sz="200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ByTagName()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getElement</a:t>
            </a:r>
            <a:r>
              <a:rPr i="0" lang="en-US" sz="200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ByClassName()</a:t>
            </a:r>
            <a:endParaRPr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000"/>
              <a:t>  querySelector()</a:t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000"/>
              <a:t>  querySelector</a:t>
            </a:r>
            <a:r>
              <a:rPr lang="en-US" sz="2000">
                <a:solidFill>
                  <a:srgbClr val="C00000"/>
                </a:solidFill>
              </a:rPr>
              <a:t>All</a:t>
            </a:r>
            <a:r>
              <a:rPr lang="en-US" sz="2000"/>
              <a:t>()</a:t>
            </a:r>
            <a:br>
              <a:rPr lang="en-US" sz="2000"/>
            </a:b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000"/>
              <a:t>- 存取 </a:t>
            </a: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jQuery 物件：</a:t>
            </a:r>
            <a:b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$('jQuery物件').()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26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jQuery 如何選取內容</a:t>
            </a:r>
            <a:endParaRPr sz="3000"/>
          </a:p>
        </p:txBody>
      </p:sp>
      <p:cxnSp>
        <p:nvCxnSpPr>
          <p:cNvPr id="219" name="Google Shape;219;p26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0" name="Google Shape;220;p2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404191" y="930968"/>
            <a:ext cx="8344521" cy="5214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1 基本選擇器(Basic Selectors)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2 階層選擇器(Hierarchy Selectors)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3 屬性選擇器(Attribute Selectors)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4 基本篩選器(Basic Filters)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5 內容篩選器(Content Filters)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6 可視篩選器(Visibility Filters)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7 子元素篩選器(Child Filters)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8 表單相關篩選器(Form Filters)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9 其他篩選器(other)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 關於 this</a:t>
            </a:r>
            <a:endParaRPr sz="2000"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27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選取內容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).處理方式( )</a:t>
            </a:r>
            <a:endParaRPr sz="3000"/>
          </a:p>
        </p:txBody>
      </p:sp>
      <p:cxnSp>
        <p:nvCxnSpPr>
          <p:cNvPr id="228" name="Google Shape;228;p27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9" name="Google Shape;229;p2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0" name="Google Shape;230;p27"/>
          <p:cNvGraphicFramePr/>
          <p:nvPr/>
        </p:nvGraphicFramePr>
        <p:xfrm>
          <a:off x="471487" y="9435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{B16D4274-9795-4880-B472-B94CDB6D889B}</a:tableStyleId>
              </a:tblPr>
              <a:tblGrid>
                <a:gridCol w="4957750"/>
                <a:gridCol w="3286125"/>
              </a:tblGrid>
              <a:tr h="506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Basic Selectors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$('*')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tagName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$('p')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.className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$('.className')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#idName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$('#idName')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selector,selector,selector…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28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選取內容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).處理方式( )</a:t>
            </a:r>
            <a:endParaRPr sz="3000"/>
          </a:p>
        </p:txBody>
      </p:sp>
      <p:cxnSp>
        <p:nvCxnSpPr>
          <p:cNvPr id="237" name="Google Shape;237;p28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8" name="Google Shape;238;p2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9" name="Google Shape;239;p28"/>
          <p:cNvGraphicFramePr/>
          <p:nvPr/>
        </p:nvGraphicFramePr>
        <p:xfrm>
          <a:off x="471487" y="9119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{B16D4274-9795-4880-B472-B94CDB6D889B}</a:tableStyleId>
              </a:tblPr>
              <a:tblGrid>
                <a:gridCol w="4100500"/>
                <a:gridCol w="4143375"/>
              </a:tblGrid>
              <a:tr h="5000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Hierarchy Selectors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109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[子孫選擇器]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ancestor descendant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元素 子孫元素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8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[子元素選擇器]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parent &gt; child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父元素 &gt; 子元素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[相鄰元素選擇器]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prev + next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元素 + 相鄰元素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[兄弟元素選擇器]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prev ~ siblings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元素 ~ 兄弟元素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9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選取內容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).處理方式( )</a:t>
            </a:r>
            <a:endParaRPr sz="3000"/>
          </a:p>
        </p:txBody>
      </p:sp>
      <p:cxnSp>
        <p:nvCxnSpPr>
          <p:cNvPr id="246" name="Google Shape;246;p29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7" name="Google Shape;247;p2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8" name="Google Shape;248;p29"/>
          <p:cNvGraphicFramePr/>
          <p:nvPr/>
        </p:nvGraphicFramePr>
        <p:xfrm>
          <a:off x="471487" y="9170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{B16D4274-9795-4880-B472-B94CDB6D889B}</a:tableStyleId>
              </a:tblPr>
              <a:tblGrid>
                <a:gridCol w="3879950"/>
                <a:gridCol w="4363925"/>
              </a:tblGrid>
              <a:tr h="506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Attribute Selectors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selector[name]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selector[name = "value"]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a[href=`https://www.google.com`]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selector[name *= "value"]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a[href*=`google.com`]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selector[name ^= "value"]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a[href^=`https://`]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selector[name $= "value"]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a[href$=`.pdf`]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30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選取內容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).處理方式( )</a:t>
            </a:r>
            <a:endParaRPr sz="3000"/>
          </a:p>
        </p:txBody>
      </p:sp>
      <p:cxnSp>
        <p:nvCxnSpPr>
          <p:cNvPr id="255" name="Google Shape;255;p30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6" name="Google Shape;256;p3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7" name="Google Shape;257;p30"/>
          <p:cNvGraphicFramePr/>
          <p:nvPr/>
        </p:nvGraphicFramePr>
        <p:xfrm>
          <a:off x="471487" y="906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{B16D4274-9795-4880-B472-B94CDB6D889B}</a:tableStyleId>
              </a:tblPr>
              <a:tblGrid>
                <a:gridCol w="4100525"/>
                <a:gridCol w="414335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Basic Filters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first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odd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eq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index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gt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index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lt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index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3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認識環境</a:t>
            </a:r>
            <a:endParaRPr sz="3000"/>
          </a:p>
        </p:txBody>
      </p:sp>
      <p:cxnSp>
        <p:nvCxnSpPr>
          <p:cNvPr id="93" name="Google Shape;93;p13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1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13"/>
          <p:cNvGrpSpPr/>
          <p:nvPr/>
        </p:nvGrpSpPr>
        <p:grpSpPr>
          <a:xfrm>
            <a:off x="838200" y="1808163"/>
            <a:ext cx="7485063" cy="3822700"/>
            <a:chOff x="902170" y="1808480"/>
            <a:chExt cx="7486254" cy="3822207"/>
          </a:xfrm>
        </p:grpSpPr>
        <p:pic>
          <p:nvPicPr>
            <p:cNvPr descr="伺服器" id="96" name="Google Shape;96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72746" y="2052608"/>
              <a:ext cx="2015678" cy="339261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7" name="Google Shape;97;p13"/>
            <p:cNvGrpSpPr/>
            <p:nvPr/>
          </p:nvGrpSpPr>
          <p:grpSpPr>
            <a:xfrm>
              <a:off x="902170" y="1808480"/>
              <a:ext cx="7339660" cy="3822207"/>
              <a:chOff x="899592" y="1917080"/>
              <a:chExt cx="7200812" cy="3744168"/>
            </a:xfrm>
          </p:grpSpPr>
          <p:cxnSp>
            <p:nvCxnSpPr>
              <p:cNvPr id="98" name="Google Shape;98;p13"/>
              <p:cNvCxnSpPr/>
              <p:nvPr/>
            </p:nvCxnSpPr>
            <p:spPr>
              <a:xfrm>
                <a:off x="3706663" y="3573463"/>
                <a:ext cx="24495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99" name="Google Shape;99;p13"/>
              <p:cNvCxnSpPr/>
              <p:nvPr/>
            </p:nvCxnSpPr>
            <p:spPr>
              <a:xfrm rot="10800000">
                <a:off x="3707284" y="4940301"/>
                <a:ext cx="25209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00" name="Google Shape;100;p13"/>
              <p:cNvSpPr txBox="1"/>
              <p:nvPr/>
            </p:nvSpPr>
            <p:spPr>
              <a:xfrm>
                <a:off x="4067944" y="3068638"/>
                <a:ext cx="15129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nsolas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request</a:t>
                </a:r>
                <a:endParaRPr b="0" i="0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01" name="Google Shape;101;p13"/>
              <p:cNvSpPr txBox="1"/>
              <p:nvPr/>
            </p:nvSpPr>
            <p:spPr>
              <a:xfrm>
                <a:off x="4139952" y="4437063"/>
                <a:ext cx="15129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nsolas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response</a:t>
                </a:r>
                <a:endParaRPr b="0" i="0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pic>
            <p:nvPicPr>
              <p:cNvPr descr="膝上型電腦" id="102" name="Google Shape;102;p1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99592" y="2635474"/>
                <a:ext cx="2608784" cy="30257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3" name="Google Shape;103;p13"/>
              <p:cNvSpPr txBox="1"/>
              <p:nvPr/>
            </p:nvSpPr>
            <p:spPr>
              <a:xfrm>
                <a:off x="1445176" y="2708920"/>
                <a:ext cx="15129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nsolas"/>
                  <a:buNone/>
                </a:pPr>
                <a:r>
                  <a:rPr b="1" i="0" lang="en-US" sz="18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Client</a:t>
                </a:r>
                <a:endParaRPr b="0" i="0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04" name="Google Shape;104;p13"/>
              <p:cNvSpPr txBox="1"/>
              <p:nvPr/>
            </p:nvSpPr>
            <p:spPr>
              <a:xfrm>
                <a:off x="6587504" y="1917080"/>
                <a:ext cx="15129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nsolas"/>
                  <a:buNone/>
                </a:pPr>
                <a:r>
                  <a:rPr b="1" i="0" lang="en-US" sz="18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Server</a:t>
                </a:r>
                <a:endParaRPr b="0" i="0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31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選取內容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5&amp;6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).處理方式( )</a:t>
            </a:r>
            <a:endParaRPr sz="3000"/>
          </a:p>
        </p:txBody>
      </p:sp>
      <p:cxnSp>
        <p:nvCxnSpPr>
          <p:cNvPr id="264" name="Google Shape;264;p31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5" name="Google Shape;265;p3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6" name="Google Shape;266;p31"/>
          <p:cNvGraphicFramePr/>
          <p:nvPr/>
        </p:nvGraphicFramePr>
        <p:xfrm>
          <a:off x="457200" y="9251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{B16D4274-9795-4880-B472-B94CDB6D889B}</a:tableStyleId>
              </a:tblPr>
              <a:tblGrid>
                <a:gridCol w="4686300"/>
                <a:gridCol w="35433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Content Filters</a:t>
                      </a:r>
                      <a:endParaRPr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empty</a:t>
                      </a:r>
                      <a:endParaRPr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selector1: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has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(selector2)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selector1: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(selector2)</a:t>
                      </a:r>
                      <a:endParaRPr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contains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(string)</a:t>
                      </a:r>
                      <a:endParaRPr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parent</a:t>
                      </a:r>
                      <a:endParaRPr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7" name="Google Shape;267;p31"/>
          <p:cNvGraphicFramePr/>
          <p:nvPr/>
        </p:nvGraphicFramePr>
        <p:xfrm>
          <a:off x="457200" y="352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{B16D4274-9795-4880-B472-B94CDB6D889B}</a:tableStyleId>
              </a:tblPr>
              <a:tblGrid>
                <a:gridCol w="3186100"/>
                <a:gridCol w="5043475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Visibility Filters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hidden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visible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32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選取內容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).處理方式( )</a:t>
            </a:r>
            <a:endParaRPr sz="3000"/>
          </a:p>
        </p:txBody>
      </p:sp>
      <p:cxnSp>
        <p:nvCxnSpPr>
          <p:cNvPr id="274" name="Google Shape;274;p32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5" name="Google Shape;275;p3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6" name="Google Shape;276;p32"/>
          <p:cNvGraphicFramePr/>
          <p:nvPr/>
        </p:nvGraphicFramePr>
        <p:xfrm>
          <a:off x="457200" y="9251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{B16D4274-9795-4880-B472-B94CDB6D889B}</a:tableStyleId>
              </a:tblPr>
              <a:tblGrid>
                <a:gridCol w="5043475"/>
                <a:gridCol w="31861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filters-child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first-child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last-child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only-child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nth-child()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only-of-type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first-of-type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last-of-type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nth-of-type()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nth-last-of-type()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33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選取內容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).處理方式( )</a:t>
            </a:r>
            <a:endParaRPr sz="3000"/>
          </a:p>
        </p:txBody>
      </p:sp>
      <p:cxnSp>
        <p:nvCxnSpPr>
          <p:cNvPr id="283" name="Google Shape;283;p33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4" name="Google Shape;284;p3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5" name="Google Shape;285;p33"/>
          <p:cNvGraphicFramePr/>
          <p:nvPr/>
        </p:nvGraphicFramePr>
        <p:xfrm>
          <a:off x="457200" y="9251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{B16D4274-9795-4880-B472-B94CDB6D889B}</a:tableStyleId>
              </a:tblPr>
              <a:tblGrid>
                <a:gridCol w="6043600"/>
                <a:gridCol w="2185975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filters-forms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:text    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input[type="text"]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:password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input[type="password"]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:radio   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input[type="radio"]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:checkbox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input[type="checkbox"]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:reset   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input[type="reset"]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:submit  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input[type="submit"]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:button  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input[type="button"]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:file    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input[type="file"]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:image   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input[type="image"]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checked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|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selected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disabled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|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enabled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focus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34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選取內容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9&amp;10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).處理方式( )</a:t>
            </a:r>
            <a:endParaRPr sz="3000"/>
          </a:p>
        </p:txBody>
      </p:sp>
      <p:cxnSp>
        <p:nvCxnSpPr>
          <p:cNvPr id="292" name="Google Shape;292;p34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3" name="Google Shape;293;p3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4" name="Google Shape;294;p34"/>
          <p:cNvGraphicFramePr/>
          <p:nvPr/>
        </p:nvGraphicFramePr>
        <p:xfrm>
          <a:off x="457200" y="928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{B16D4274-9795-4880-B472-B94CDB6D889B}</a:tableStyleId>
              </a:tblPr>
              <a:tblGrid>
                <a:gridCol w="5043475"/>
                <a:gridCol w="31861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filters-other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header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lang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(語言-國碼)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animated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target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5" name="Google Shape;295;p34"/>
          <p:cNvGraphicFramePr/>
          <p:nvPr/>
        </p:nvGraphicFramePr>
        <p:xfrm>
          <a:off x="457200" y="36168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{B16D4274-9795-4880-B472-B94CDB6D889B}</a:tableStyleId>
              </a:tblPr>
              <a:tblGrid>
                <a:gridCol w="1757350"/>
                <a:gridCol w="6472225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5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$(this)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solidFill>
                  <a:schemeClr val="dk1"/>
                </a:solidFill>
              </a:rPr>
              <a:t>補充</a:t>
            </a:r>
            <a:endParaRPr sz="3000"/>
          </a:p>
        </p:txBody>
      </p:sp>
      <p:cxnSp>
        <p:nvCxnSpPr>
          <p:cNvPr id="302" name="Google Shape;302;p35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3" name="Google Shape;303;p3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36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jQuery 的處理方式</a:t>
            </a:r>
            <a:endParaRPr sz="3000"/>
          </a:p>
        </p:txBody>
      </p:sp>
      <p:cxnSp>
        <p:nvCxnSpPr>
          <p:cNvPr id="310" name="Google Shape;310;p36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1" name="Google Shape;311;p3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6"/>
          <p:cNvSpPr txBox="1"/>
          <p:nvPr>
            <p:ph idx="1" type="body"/>
          </p:nvPr>
        </p:nvSpPr>
        <p:spPr>
          <a:xfrm>
            <a:off x="457200" y="930968"/>
            <a:ext cx="8229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1 事件處理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2 其他的事件處理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3 ready 事件處理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4 HTML 屬性的處理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5 CSS 屬性的處理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6 網頁內容的處理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7 DOM 內容的處理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8 特效(Effects)處理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9 jQuery 對元素的處理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 公用函數與獨立資料的處理方法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 Ajax 的處理方法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37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319" name="Google Shape;319;p37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0" name="Google Shape;320;p3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7"/>
          <p:cNvSpPr txBox="1"/>
          <p:nvPr/>
        </p:nvSpPr>
        <p:spPr>
          <a:xfrm>
            <a:off x="441325" y="909641"/>
            <a:ext cx="8261350" cy="135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$('選取內容').事件(處理函數);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===&gt; $('選取內容').事件(function(){});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0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https://api.jquery.com/category/events/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2" name="Google Shape;322;p37"/>
          <p:cNvGraphicFramePr/>
          <p:nvPr/>
        </p:nvGraphicFramePr>
        <p:xfrm>
          <a:off x="457200" y="23648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{B16D4274-9795-4880-B472-B94CDB6D889B}</a:tableStyleId>
              </a:tblPr>
              <a:tblGrid>
                <a:gridCol w="4141300"/>
                <a:gridCol w="4088275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Events - 輸入裝置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click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mousedown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mouseup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dblclick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mousemove | contextmenu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mouseover | mouseenter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mouseout  | mouseleave 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hover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" name="Google Shape;327;p38"/>
          <p:cNvGraphicFramePr/>
          <p:nvPr/>
        </p:nvGraphicFramePr>
        <p:xfrm>
          <a:off x="457200" y="6758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{B16D4274-9795-4880-B472-B94CDB6D889B}</a:tableStyleId>
              </a:tblPr>
              <a:tblGrid>
                <a:gridCol w="4088300"/>
                <a:gridCol w="4141275"/>
              </a:tblGrid>
              <a:tr h="435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Events - 鍵盤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373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keypress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keydown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keyup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Events - 瀏覽器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37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resize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$(window).resize()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scroll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5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Events - 表單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37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submit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reset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focus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blur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change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8" name="Google Shape;328;p3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39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2&amp;3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336" name="Google Shape;336;p39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7" name="Google Shape;337;p3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8" name="Google Shape;338;p39"/>
          <p:cNvGraphicFramePr/>
          <p:nvPr/>
        </p:nvGraphicFramePr>
        <p:xfrm>
          <a:off x="457200" y="9251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{B16D4274-9795-4880-B472-B94CDB6D889B}</a:tableStyleId>
              </a:tblPr>
              <a:tblGrid>
                <a:gridCol w="5757850"/>
                <a:gridCol w="877875"/>
                <a:gridCol w="1593850"/>
              </a:tblGrid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其他事件處理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  <a:tc hMerge="1"/>
              </a:tr>
              <a:tr h="4270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bind('事件名稱', 處理程序)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新增事件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unbind('事件名稱')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刪除事件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$(selector).on('事件名稱',處理程序)</a:t>
                      </a:r>
                      <a:endParaRPr b="0" sz="1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$(document).on('事件', 'selector', function(){})</a:t>
                      </a:r>
                      <a:endParaRPr b="0" sz="19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對未定義元素設定事件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9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off('事件名稱')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刪除 on()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ready 事件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$(document).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ready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(處理內容);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$(function(){處理內容});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40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345" name="Google Shape;345;p40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6" name="Google Shape;346;p4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7" name="Google Shape;347;p40"/>
          <p:cNvGraphicFramePr/>
          <p:nvPr/>
        </p:nvGraphicFramePr>
        <p:xfrm>
          <a:off x="457200" y="9096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{B16D4274-9795-4880-B472-B94CDB6D889B}</a:tableStyleId>
              </a:tblPr>
              <a:tblGrid>
                <a:gridCol w="4088300"/>
                <a:gridCol w="41413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處理HTML的屬性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attr('屬性名稱')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傳回(查看)屬性值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attr('屬性名稱','屬性值')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設定屬性值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removeAttr('屬性名稱')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addClass('class名稱')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removeClass('class名稱')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toggleClass('class名稱')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hasClass('class名稱')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處理Javascript的屬性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prop('屬性名稱')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removeProp('屬性名稱')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4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課程所需知識與環境 .</a:t>
            </a:r>
            <a:endParaRPr sz="3000"/>
          </a:p>
        </p:txBody>
      </p:sp>
      <p:cxnSp>
        <p:nvCxnSpPr>
          <p:cNvPr id="111" name="Google Shape;111;p14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4"/>
          <p:cNvSpPr txBox="1"/>
          <p:nvPr/>
        </p:nvSpPr>
        <p:spPr>
          <a:xfrm>
            <a:off x="420136" y="920477"/>
            <a:ext cx="2895600" cy="5221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課程所需知識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- HTML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- CSS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- JavaScript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3856383" y="920476"/>
            <a:ext cx="4883426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課程使用環境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瀏覽器(Browser) ：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。Internet Explorer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。Mozilla Firefox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</a:t>
            </a:r>
            <a:r>
              <a:rPr b="0" i="0" lang="en-US" sz="2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Google Chrome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。Opera 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。Safari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工具(TextEditor)：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 Visual Studio Code	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 Sublime Text 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 Atom 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JavaScript console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Web Server：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Apache、Tomcat、IIS…	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5" name="Google Shape;115;p14"/>
          <p:cNvCxnSpPr/>
          <p:nvPr/>
        </p:nvCxnSpPr>
        <p:spPr>
          <a:xfrm>
            <a:off x="3299794" y="1033670"/>
            <a:ext cx="0" cy="521155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41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354" name="Google Shape;354;p41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5" name="Google Shape;355;p4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6" name="Google Shape;356;p41"/>
          <p:cNvGraphicFramePr/>
          <p:nvPr/>
        </p:nvGraphicFramePr>
        <p:xfrm>
          <a:off x="457200" y="936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{B16D4274-9795-4880-B472-B94CDB6D889B}</a:tableStyleId>
              </a:tblPr>
              <a:tblGrid>
                <a:gridCol w="4829175"/>
                <a:gridCol w="3400425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處理CSS的屬性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css('css屬性名稱')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傳回(查看)屬性值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css('css屬性名稱</a:t>
                      </a: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'屬性值')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設定屬性值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width()</a:t>
                      </a:r>
                      <a:endParaRPr b="0"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height()</a:t>
                      </a:r>
                      <a:endParaRPr b="0"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offset()</a:t>
                      </a:r>
                      <a:endParaRPr b="0"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position()</a:t>
                      </a:r>
                      <a:endParaRPr b="0"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42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363" name="Google Shape;363;p42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4" name="Google Shape;364;p4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5" name="Google Shape;365;p42"/>
          <p:cNvGraphicFramePr/>
          <p:nvPr/>
        </p:nvGraphicFramePr>
        <p:xfrm>
          <a:off x="457200" y="10251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{B16D4274-9795-4880-B472-B94CDB6D889B}</a:tableStyleId>
              </a:tblPr>
              <a:tblGrid>
                <a:gridCol w="3328975"/>
                <a:gridCol w="49006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網頁內容</a:t>
                      </a:r>
                      <a:endParaRPr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html('HTML字串')</a:t>
                      </a:r>
                      <a:endParaRPr b="0"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text()</a:t>
                      </a:r>
                      <a:endParaRPr b="0"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傳回(查看)文字節點的內容</a:t>
                      </a:r>
                      <a:endParaRPr b="0"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text('字串')</a:t>
                      </a:r>
                      <a:endParaRPr b="0"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設定文字節點的內容</a:t>
                      </a:r>
                      <a:endParaRPr b="0"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43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lang="en-US" sz="3600">
                <a:solidFill>
                  <a:schemeClr val="dk1"/>
                </a:solidFill>
              </a:rPr>
              <a:t>7-1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372" name="Google Shape;372;p43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3" name="Google Shape;373;p4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4" name="Google Shape;374;p43"/>
          <p:cNvGraphicFramePr/>
          <p:nvPr/>
        </p:nvGraphicFramePr>
        <p:xfrm>
          <a:off x="457200" y="9488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{B16D4274-9795-4880-B472-B94CDB6D889B}</a:tableStyleId>
              </a:tblPr>
              <a:tblGrid>
                <a:gridCol w="4128050"/>
                <a:gridCol w="4101525"/>
              </a:tblGrid>
              <a:tr h="429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 DOM的操作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append('HTML字串')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prepend('HTML字串')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after('HTML字串')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before('HTML字串')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remove()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detach()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replaceWith()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44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lang="en-US" sz="3600">
                <a:solidFill>
                  <a:schemeClr val="dk1"/>
                </a:solidFill>
              </a:rPr>
              <a:t>7-2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381" name="Google Shape;381;p44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2" name="Google Shape;382;p4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3" name="Google Shape;383;p44"/>
          <p:cNvGraphicFramePr/>
          <p:nvPr/>
        </p:nvGraphicFramePr>
        <p:xfrm>
          <a:off x="450574" y="9361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{B16D4274-9795-4880-B472-B94CDB6D889B}</a:tableStyleId>
              </a:tblPr>
              <a:tblGrid>
                <a:gridCol w="5181600"/>
                <a:gridCol w="30546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尋找DOM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find()   | filter()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parent() | children()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first()  | last()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prev()   | prevAll()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next()   | nextAll()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siblings()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eq(index)| lt(index) | gt(index) 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slice(startIndex[,endIndex])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$(selector1).not(selector2)</a:t>
                      </a:r>
                      <a:endParaRPr b="0"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$(selector1).filter(selector2)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45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i="0"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1" baseline="30000" lang="en-US" sz="3600">
                <a:solidFill>
                  <a:schemeClr val="dk1"/>
                </a:solidFill>
              </a:rPr>
              <a:t>-1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390" name="Google Shape;390;p45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1" name="Google Shape;391;p4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2" name="Google Shape;392;p45"/>
          <p:cNvGraphicFramePr/>
          <p:nvPr/>
        </p:nvGraphicFramePr>
        <p:xfrm>
          <a:off x="457200" y="9199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{B16D4274-9795-4880-B472-B94CDB6D889B}</a:tableStyleId>
              </a:tblPr>
              <a:tblGrid>
                <a:gridCol w="2328850"/>
                <a:gridCol w="2302775"/>
                <a:gridCol w="3597950"/>
              </a:tblGrid>
              <a:tr h="44497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Effects - basic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  <a:tc hMerge="1"/>
              </a:tr>
              <a:tr h="55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hide()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$(selector).hide(speed,callback)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5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show()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$(selector).show(speed,callback)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5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toggle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4975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Effects - Fading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  <a:tc hMerge="1"/>
              </a:tr>
              <a:tr h="5524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fadeIn(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speed,callback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08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fadeOut(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speed,callback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4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fadeTo(speed,opacity,callback)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46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i="0"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1" baseline="30000" lang="en-US" sz="3600">
                <a:solidFill>
                  <a:schemeClr val="dk1"/>
                </a:solidFill>
              </a:rPr>
              <a:t>-2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399" name="Google Shape;399;p46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0" name="Google Shape;400;p4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1" name="Google Shape;401;p46"/>
          <p:cNvGraphicFramePr/>
          <p:nvPr/>
        </p:nvGraphicFramePr>
        <p:xfrm>
          <a:off x="457200" y="9199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{B16D4274-9795-4880-B472-B94CDB6D889B}</a:tableStyleId>
              </a:tblPr>
              <a:tblGrid>
                <a:gridCol w="2257425"/>
                <a:gridCol w="5972175"/>
              </a:tblGrid>
              <a:tr h="4476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Effects - Sliding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slideDown()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$(selector).slideDown([speed,easing,callback])</a:t>
                      </a:r>
                      <a:endParaRPr sz="17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slideUp()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$(selector).slideUp([speed,easing,callback])</a:t>
                      </a:r>
                      <a:endParaRPr sz="17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slideToggle()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$(selector).slideToggle([speed,easing,callback])</a:t>
                      </a:r>
                      <a:endParaRPr sz="17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Effects - animate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62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animate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properties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[, duration, easing, complete])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0366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stop(true | false)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 true: 可中斷執行中的動畫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 false:不可中斷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" name="Google Shape;407;p47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lang="en-US" sz="3600">
                <a:solidFill>
                  <a:schemeClr val="dk1"/>
                </a:solidFill>
              </a:rPr>
              <a:t>9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408" name="Google Shape;408;p47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9" name="Google Shape;409;p4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0" name="Google Shape;410;p47"/>
          <p:cNvGraphicFramePr/>
          <p:nvPr/>
        </p:nvGraphicFramePr>
        <p:xfrm>
          <a:off x="457200" y="9188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{B16D4274-9795-4880-B472-B94CDB6D889B}</a:tableStyleId>
              </a:tblPr>
              <a:tblGrid>
                <a:gridCol w="3306425"/>
                <a:gridCol w="492315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jQuery對元素的處理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$('selector')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$('HTML字串')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將HTML字串轉為jQuery字串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$('selector').index()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$(陣列).each(function(){})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$.each(陣列,function(){})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$(陣列).each(function(index,value){})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$.each(陣列,function(index,value){})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$(物件).each(function(){})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$.each(物件,function(){})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$(物件).each(function(key,value){})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$.each(物件,function(key,value){})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p48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lang="en-US" sz="3600">
                <a:solidFill>
                  <a:schemeClr val="dk1"/>
                </a:solidFill>
              </a:rPr>
              <a:t>10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417" name="Google Shape;417;p48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8" name="Google Shape;418;p4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9" name="Google Shape;419;p48"/>
          <p:cNvGraphicFramePr/>
          <p:nvPr/>
        </p:nvGraphicFramePr>
        <p:xfrm>
          <a:off x="457200" y="9251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{B16D4274-9795-4880-B472-B94CDB6D889B}</a:tableStyleId>
              </a:tblPr>
              <a:tblGrid>
                <a:gridCol w="4186225"/>
                <a:gridCol w="1214425"/>
                <a:gridCol w="2828925"/>
              </a:tblGrid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公用函數的處理方法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  <a:tc hMerge="1"/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$.isEmptyObject(物件)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7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$.isFunction(物件)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$.contains(元素1,元素2)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$.inArray(物件,物件陣列)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獨立資料的處理方法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  <a:tc hMerge="1"/>
              </a:tr>
              <a:tr h="3952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$().data('屬性')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$().data('屬性', '值')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$().removeData('屬性')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Google Shape;425;p49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lang="en-US" sz="3600">
                <a:solidFill>
                  <a:schemeClr val="dk1"/>
                </a:solidFill>
              </a:rPr>
              <a:t>11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426" name="Google Shape;426;p49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7" name="Google Shape;427;p4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8" name="Google Shape;428;p49"/>
          <p:cNvGraphicFramePr/>
          <p:nvPr/>
        </p:nvGraphicFramePr>
        <p:xfrm>
          <a:off x="437322" y="9251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{B16D4274-9795-4880-B472-B94CDB6D889B}</a:tableStyleId>
              </a:tblPr>
              <a:tblGrid>
                <a:gridCol w="3498575"/>
                <a:gridCol w="47509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Ajax方法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70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$.ajax(選項)</a:t>
                      </a:r>
                      <a:endParaRPr b="0"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b="0"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$.get()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$.post()     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$.getJSON()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$.getScript()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$(selector).load(同一個domain內的URL)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5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課程所需知識與環境 ..</a:t>
            </a:r>
            <a:endParaRPr sz="3000"/>
          </a:p>
        </p:txBody>
      </p:sp>
      <p:cxnSp>
        <p:nvCxnSpPr>
          <p:cNvPr id="122" name="Google Shape;122;p15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15"/>
          <p:cNvSpPr txBox="1"/>
          <p:nvPr/>
        </p:nvSpPr>
        <p:spPr>
          <a:xfrm>
            <a:off x="395289" y="927100"/>
            <a:ext cx="8353424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 URL(Uniform Resources Locator)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在Internet上尋找資源的一種通用的方式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https://www.google.com/temp.html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包括了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 。  How："http://" or "https://" or …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 。Where：網址(ex. www.google.com)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 。 What：網頁 or 其他資源(ex. temp.html)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 W3C 與 ECMA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 ECMA 262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https://www.ecma-international.org/publications-and-standards/standards/ecma-262/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 https://www.w3schools.com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 less, do more</a:t>
            </a: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200"/>
          </a:p>
        </p:txBody>
      </p:sp>
      <p:sp>
        <p:nvSpPr>
          <p:cNvPr id="130" name="Google Shape;130;p1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7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JavaScript 的問題</a:t>
            </a:r>
            <a:endParaRPr sz="3000"/>
          </a:p>
        </p:txBody>
      </p:sp>
      <p:cxnSp>
        <p:nvCxnSpPr>
          <p:cNvPr id="138" name="Google Shape;138;p17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17"/>
          <p:cNvSpPr txBox="1"/>
          <p:nvPr/>
        </p:nvSpPr>
        <p:spPr>
          <a:xfrm>
            <a:off x="395289" y="927100"/>
            <a:ext cx="8353424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過去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，不同的瀏覽器會用不同的方式處理JS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因此我們可能會使用 Chrome 或 Firefox 來撰寫JS，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而用 IE 來測試程式。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於是有一些函式庫將 JS 程式碼寫好，包裝成函數讓使用者使用，用來解決瀏覽器相容的問題，並簡化了撰寫 JS 的工作。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JS的函式庫：	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https://w3techs.com/technologies/overview/javascript_library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https://en.wikipedia.org/wiki/List_of_JavaScript_libraries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8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簡介 jQuery</a:t>
            </a:r>
            <a:endParaRPr sz="3000"/>
          </a:p>
        </p:txBody>
      </p:sp>
      <p:cxnSp>
        <p:nvCxnSpPr>
          <p:cNvPr id="147" name="Google Shape;147;p18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1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395287" y="978257"/>
            <a:ext cx="8353425" cy="3929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。由John Resig在2006年釋出第一版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。獲得各大公司的支援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。輕量的 Javascript Library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。簡化了 Javascript 很多的例行工作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。支援 HTML DOM、CSS、Ajax …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。更多的特效與動畫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。方便撰寫 plugin 來增加功能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。總括來說，jQuery 的優勢有：跨瀏覽器、相容與擴充性高、能應用 web 端的知識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9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Javascript 的例行工作</a:t>
            </a:r>
            <a:endParaRPr sz="3000"/>
          </a:p>
        </p:txBody>
      </p:sp>
      <p:cxnSp>
        <p:nvCxnSpPr>
          <p:cNvPr id="156" name="Google Shape;156;p19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1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9"/>
          <p:cNvSpPr txBox="1"/>
          <p:nvPr>
            <p:ph idx="1" type="body"/>
          </p:nvPr>
        </p:nvSpPr>
        <p:spPr>
          <a:xfrm>
            <a:off x="404191" y="962648"/>
            <a:ext cx="8344521" cy="51435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/>
              <a:t>- 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與網頁元素產生關聯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document.getElementById('某id')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>
                <a:solidFill>
                  <a:srgbClr val="000000"/>
                </a:solidFill>
              </a:rPr>
              <a:t>-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建立事件聆聽功能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>
                <a:solidFill>
                  <a:srgbClr val="000000"/>
                </a:solidFill>
              </a:rPr>
              <a:t>某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物件.addEventListener('事件',函數)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/>
              <a:t>- 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動態新增物件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document.createElement('標籤')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修改網頁內容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選取物件.屬性 = '更新的屬性值'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/>
              <a:t>- 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選取表單欄位的值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/>
              <a:t>let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變數 = 選取表單的物件.value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0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Javascript 與 jQuery</a:t>
            </a:r>
            <a:endParaRPr sz="3000"/>
          </a:p>
        </p:txBody>
      </p:sp>
      <p:cxnSp>
        <p:nvCxnSpPr>
          <p:cNvPr id="165" name="Google Shape;165;p20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p2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404191" y="1015656"/>
            <a:ext cx="8353425" cy="5072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[Javascript]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/>
              <a:t>let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pTag = document.getElement</a:t>
            </a:r>
            <a:r>
              <a:rPr b="0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ByTagName('p')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for(let i=0; </a:t>
            </a:r>
            <a:r>
              <a:rPr lang="en-US" sz="2000"/>
              <a:t>i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pTag.length; i++){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pTag[i].style.color = 'red';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[jQuery]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$('p').css('color', 'red');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