
<file path=[Content_Types].xml><?xml version="1.0" encoding="utf-8"?>
<Types xmlns="http://schemas.openxmlformats.org/package/2006/content-types">
  <Default Extension="emf" ContentType="image/x-emf"/>
  <Default Extension="mp4" ContentType="video/mp4"/>
  <Default Extension="png" ContentType="image/png"/>
  <Default Extension="rels" ContentType="application/vnd.openxmlformats-package.relationships+xml"/>
  <Default Extension="vtt" ContentType="text/vt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1" r:id="rId6"/>
    <p:sldId id="279" r:id="rId7"/>
    <p:sldId id="281" r:id="rId8"/>
    <p:sldId id="280" r:id="rId9"/>
    <p:sldId id="257" r:id="rId10"/>
    <p:sldId id="275" r:id="rId11"/>
    <p:sldId id="276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0"/>
            <p14:sldId id="257"/>
            <p14:sldId id="275"/>
            <p14:sldId id="276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1" autoAdjust="0"/>
  </p:normalViewPr>
  <p:slideViewPr>
    <p:cSldViewPr snapToGrid="0">
      <p:cViewPr varScale="1">
        <p:scale>
          <a:sx n="109" d="100"/>
          <a:sy n="109" d="100"/>
        </p:scale>
        <p:origin x="61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11/19/2024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Mastertextformat bearbeiten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Zweite Ebene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Dritte Ebene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Vierte Ebene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Mastertextformat bearbeiten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Zweite Ebene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Dritte Ebene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Vierte Ebene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microsoft.com/office/2017/04/relationships/track" Target="../media/track1.vtt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go.microsoft.com/fwlink/?linkid=2235098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go.microsoft.com/fwlink/?LinkId=617172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de-DE" sz="4800" dirty="0">
                <a:solidFill>
                  <a:schemeClr val="bg1"/>
                </a:solidFill>
              </a:rPr>
              <a:t>Regressionsgerade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Regressionsgerade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400" dirty="0">
                <a:solidFill>
                  <a:schemeClr val="bg1"/>
                </a:solidFill>
                <a:latin typeface="+mj-lt"/>
              </a:rPr>
              <a:t>mithilfe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des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Gradientenverfahren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 in Python </a:t>
            </a:r>
            <a:r>
              <a:rPr lang="en-US" sz="2400" dirty="0" err="1">
                <a:solidFill>
                  <a:schemeClr val="bg1"/>
                </a:solidFill>
                <a:latin typeface="+mj-lt"/>
              </a:rPr>
              <a:t>zeichnen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Ziel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Sepal_width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Abhängigkeit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von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Sepal_length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des Iris  dataset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plotten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Regressionsgerade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mimimalen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Residuum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einzeichnen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Design ideas pane showing different design option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7"/>
          <a:stretch/>
        </p:blipFill>
        <p:spPr>
          <a:xfrm>
            <a:off x="4976037" y="1385113"/>
            <a:ext cx="6513229" cy="45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Gradientenverfahren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für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Regressionsgerade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32083" y="1411966"/>
            <a:ext cx="511016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Steigung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Regressionsgerade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berechnet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sich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mit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dem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Gradientenverfahren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Zuerst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wählt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man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Steigung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für die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Gerade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45277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13033" y="2362592"/>
            <a:ext cx="5300325" cy="1392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Danach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berechnet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 das Residuum von für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jeden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geschätzten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y-Wert (y-Wert der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Gerade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 und dem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tatsächlichen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y-Wert (y-Wert von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Sepal_width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498334" y="302805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39435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07978" y="3027506"/>
            <a:ext cx="4504252" cy="2069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Dafür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stellt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man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eine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Fehlerfunktion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und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deren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Ableitung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auf: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Fehlerfunktion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Residuum =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(y – m * x)²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; y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der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tatsächlicher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y-Wert, m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die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Steigung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x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unabhängige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Variabel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 err="1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Ableitung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-2x * (y – m * x)</a:t>
            </a: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454854" y="443595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07978" y="4452248"/>
            <a:ext cx="5436784" cy="5635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Jetzt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findet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 die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Steigung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der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Fehlerfunktion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 dem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gewählten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x-Wert (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bei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gewählte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Steigung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diesen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die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Ableitung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setzt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pic>
        <p:nvPicPr>
          <p:cNvPr id="29" name="Picture 28" descr="Insert tab with option to insert pic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00" y="1455791"/>
            <a:ext cx="2795082" cy="1592728"/>
          </a:xfrm>
          <a:prstGeom prst="rect">
            <a:avLst/>
          </a:prstGeom>
        </p:spPr>
      </p:pic>
      <p:pic>
        <p:nvPicPr>
          <p:cNvPr id="23" name="Picture 22" descr="Design ideas dialog box asking for user confirmation to get design idea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33" y="3067244"/>
            <a:ext cx="2900887" cy="3506681"/>
          </a:xfrm>
          <a:prstGeom prst="rect">
            <a:avLst/>
          </a:prstGeom>
        </p:spPr>
      </p:pic>
      <p:grpSp>
        <p:nvGrpSpPr>
          <p:cNvPr id="2" name="Group 36" descr="Small circle with number 4 inside  indicating step 4">
            <a:extLst>
              <a:ext uri="{FF2B5EF4-FFF2-40B4-BE49-F238E27FC236}">
                <a16:creationId xmlns:a16="http://schemas.microsoft.com/office/drawing/2014/main" id="{6BABB994-43BB-412F-8DA1-132C4DB85A77}"/>
              </a:ext>
            </a:extLst>
          </p:cNvPr>
          <p:cNvGrpSpPr/>
          <p:nvPr/>
        </p:nvGrpSpPr>
        <p:grpSpPr bwMode="blackWhite">
          <a:xfrm>
            <a:off x="454854" y="5036196"/>
            <a:ext cx="558179" cy="409838"/>
            <a:chOff x="6953426" y="711274"/>
            <a:chExt cx="558179" cy="409838"/>
          </a:xfrm>
        </p:grpSpPr>
        <p:sp>
          <p:nvSpPr>
            <p:cNvPr id="3" name="Oval 37" descr="Small circle">
              <a:extLst>
                <a:ext uri="{FF2B5EF4-FFF2-40B4-BE49-F238E27FC236}">
                  <a16:creationId xmlns:a16="http://schemas.microsoft.com/office/drawing/2014/main" id="{AFA16A87-D53E-91D9-35B6-C75FD0C8634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38" descr="Number 4">
              <a:extLst>
                <a:ext uri="{FF2B5EF4-FFF2-40B4-BE49-F238E27FC236}">
                  <a16:creationId xmlns:a16="http://schemas.microsoft.com/office/drawing/2014/main" id="{7F02AA50-98F7-7D8A-0A6B-7C791402BF04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79E4DC56-438A-4F85-C557-B10AC9480DDD}"/>
              </a:ext>
            </a:extLst>
          </p:cNvPr>
          <p:cNvSpPr txBox="1">
            <a:spLocks/>
          </p:cNvSpPr>
          <p:nvPr/>
        </p:nvSpPr>
        <p:spPr>
          <a:xfrm>
            <a:off x="1056513" y="5052486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156507F7-CF61-5E72-2DB0-EEEE22ACBB1F}"/>
              </a:ext>
            </a:extLst>
          </p:cNvPr>
          <p:cNvSpPr txBox="1">
            <a:spLocks/>
          </p:cNvSpPr>
          <p:nvPr/>
        </p:nvSpPr>
        <p:spPr>
          <a:xfrm>
            <a:off x="1007977" y="5052486"/>
            <a:ext cx="5300325" cy="990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wählt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eine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neue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Wert für m, die in die </a:t>
            </a:r>
            <a:r>
              <a:rPr lang="en-US" b="0" i="0" dirty="0" err="1">
                <a:solidFill>
                  <a:srgbClr val="344054"/>
                </a:solidFill>
                <a:effectLst/>
                <a:latin typeface="Source Sans 3"/>
              </a:rPr>
              <a:t>entgegengesetzte</a:t>
            </a:r>
            <a:r>
              <a:rPr lang="en-US" b="0" i="0" dirty="0">
                <a:solidFill>
                  <a:srgbClr val="344054"/>
                </a:solidFill>
                <a:effectLst/>
                <a:latin typeface="Source Sans 3"/>
              </a:rPr>
              <a:t> 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Richtung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geht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Wenn die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Steigung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positive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geht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 in die negative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Richtung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und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umgekehrt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9" name="Group 36" descr="Small circle with number 4 inside  indicating step 4">
            <a:extLst>
              <a:ext uri="{FF2B5EF4-FFF2-40B4-BE49-F238E27FC236}">
                <a16:creationId xmlns:a16="http://schemas.microsoft.com/office/drawing/2014/main" id="{1C2911B8-AD8B-B8DB-8D5D-B6508B96A069}"/>
              </a:ext>
            </a:extLst>
          </p:cNvPr>
          <p:cNvGrpSpPr/>
          <p:nvPr/>
        </p:nvGrpSpPr>
        <p:grpSpPr bwMode="blackWhite">
          <a:xfrm>
            <a:off x="421636" y="6043408"/>
            <a:ext cx="558179" cy="409838"/>
            <a:chOff x="6953426" y="711274"/>
            <a:chExt cx="558179" cy="409838"/>
          </a:xfrm>
        </p:grpSpPr>
        <p:sp>
          <p:nvSpPr>
            <p:cNvPr id="10" name="Oval 37" descr="Small circle">
              <a:extLst>
                <a:ext uri="{FF2B5EF4-FFF2-40B4-BE49-F238E27FC236}">
                  <a16:creationId xmlns:a16="http://schemas.microsoft.com/office/drawing/2014/main" id="{07BB7EE6-C071-A0E3-3583-92DC9A8DCD3F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38" descr="Number 4">
              <a:extLst>
                <a:ext uri="{FF2B5EF4-FFF2-40B4-BE49-F238E27FC236}">
                  <a16:creationId xmlns:a16="http://schemas.microsoft.com/office/drawing/2014/main" id="{AE9DFAAC-2774-02E5-204C-D96F2284843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B72E2E68-E728-9130-96CF-E9E58E15CB6B}"/>
              </a:ext>
            </a:extLst>
          </p:cNvPr>
          <p:cNvSpPr txBox="1">
            <a:spLocks/>
          </p:cNvSpPr>
          <p:nvPr/>
        </p:nvSpPr>
        <p:spPr>
          <a:xfrm>
            <a:off x="1007978" y="5968329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Nun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wiederholt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 die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Schritte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ab 4., bis die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Steigung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(fast) 0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Nun hat man das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Mimimum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gefunden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Beispiel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Gradientenverfahren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 der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Funktion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f(x) = x²</a:t>
            </a: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Ableitung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f’(x) = 2x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Morph video" descr="Video showing an example of the Morph feature which can be played or paused using the short-key Alt+P">
            <a:hlinkClick r:id="" action="ppaction://media"/>
            <a:extLst>
              <a:ext uri="{FF2B5EF4-FFF2-40B4-BE49-F238E27FC236}">
                <a16:creationId xmlns:a16="http://schemas.microsoft.com/office/drawing/2014/main" id="{9F029C1A-F15A-44BF-996A-1F59B3110D78}"/>
              </a:ext>
            </a:extLst>
          </p:cNvPr>
          <p:cNvPicPr>
            <a:picLocks noGrp="1" noChangeAspect="1"/>
          </p:cNvPicPr>
          <p:nvPr>
            <p:ph sz="quarter" idx="10"/>
            <a:videoFile r:link="rId2"/>
            <p:extLst>
              <p:ext uri="{DAA4B4D4-6D71-4841-9C94-3DE7FCFB9230}">
                <p14:media xmlns:p14="http://schemas.microsoft.com/office/powerpoint/2010/main" r:embed="rId1">
                  <p14:extLst>
                    <p:ext uri="{3AFAAA56-56D3-431D-BCD4-E75A35582382}">
                      <p173:tracksInfo xmlns:p173="http://schemas.microsoft.com/office/powerpoint/2017/3/main" displayLoc="media">
                        <p173:trackLst>
                          <p173:track id="{7D80394A-61EE-4513-90D2-E9A3DA581656}" label="caption" lang="" r:embed="rId4"/>
                        </p173:trackLst>
                      </p173:tracksInfo>
                    </p:ext>
                  </p14:extLst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18759" y="1540565"/>
            <a:ext cx="6110288" cy="3438525"/>
          </a:xfr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Morph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/>
              <a:t>Try it yourself with these two simple “planets”:</a:t>
            </a:r>
          </a:p>
        </p:txBody>
      </p:sp>
      <p:grpSp>
        <p:nvGrpSpPr>
          <p:cNvPr id="13" name="Group 12" descr="Small circle with number 1 inside  indicating step 1"/>
          <p:cNvGrpSpPr/>
          <p:nvPr/>
        </p:nvGrpSpPr>
        <p:grpSpPr bwMode="blackWhite">
          <a:xfrm>
            <a:off x="558723" y="1917997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Duplicate this slide: Right-click the slide thumbnail and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 Slide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18" name="Group 17" descr="Small circle with number 2 inside  indicating step 2"/>
          <p:cNvGrpSpPr/>
          <p:nvPr/>
        </p:nvGrpSpPr>
        <p:grpSpPr bwMode="blackWhite">
          <a:xfrm>
            <a:off x="558723" y="2896735"/>
            <a:ext cx="558179" cy="409838"/>
            <a:chOff x="6953426" y="711274"/>
            <a:chExt cx="558179" cy="409838"/>
          </a:xfrm>
        </p:grpSpPr>
        <p:sp>
          <p:nvSpPr>
            <p:cNvPr id="23" name="Oval 22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second of these two identical slides, change the shapes on the right in some way (move, resize, change color), then go to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Transitions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&gt;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6" name="Group 25" descr="Small circle with number 3 inside  indicating step 3"/>
          <p:cNvGrpSpPr/>
          <p:nvPr/>
        </p:nvGrpSpPr>
        <p:grpSpPr bwMode="blackWhite">
          <a:xfrm>
            <a:off x="557319" y="4344232"/>
            <a:ext cx="558179" cy="409838"/>
            <a:chOff x="6953426" y="711274"/>
            <a:chExt cx="558179" cy="409838"/>
          </a:xfrm>
        </p:grpSpPr>
        <p:sp>
          <p:nvSpPr>
            <p:cNvPr id="27" name="Oval 2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Return to the first of the two slides and press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Slide Show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button and then select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Play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see your circle morph!</a:t>
            </a: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Hint: </a:t>
            </a:r>
            <a:r>
              <a:rPr lang="en-US" dirty="0">
                <a:solidFill>
                  <a:srgbClr val="40404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Effect Options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gives you even more options for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Morph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  <p:pic>
        <p:nvPicPr>
          <p:cNvPr id="2" name="Picture 1" descr="Slide thumbnail context menu showing the Duplicate Slide optio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391" y="1455491"/>
            <a:ext cx="1402148" cy="1803887"/>
          </a:xfrm>
          <a:prstGeom prst="rect">
            <a:avLst/>
          </a:prstGeom>
        </p:spPr>
      </p:pic>
      <p:pic>
        <p:nvPicPr>
          <p:cNvPr id="6" name="Picture 5" descr="Transition tab showing morph transitio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96" y="3159609"/>
            <a:ext cx="2468760" cy="1185923"/>
          </a:xfrm>
          <a:prstGeom prst="rect">
            <a:avLst/>
          </a:prstGeom>
        </p:spPr>
      </p:pic>
      <p:pic>
        <p:nvPicPr>
          <p:cNvPr id="5" name="Picture 4" descr="Slide Show butto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079" y="4344232"/>
            <a:ext cx="2134319" cy="88708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 descr="Large, blue circle with a small light blue circle inside"/>
          <p:cNvSpPr/>
          <p:nvPr/>
        </p:nvSpPr>
        <p:spPr>
          <a:xfrm>
            <a:off x="7236525" y="1944862"/>
            <a:ext cx="3827244" cy="37432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you share your presentation with others, you’ll see them working with you at the same time. </a:t>
            </a: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pic>
        <p:nvPicPr>
          <p:cNvPr id="11" name="Picture 10" descr="Share icon showing number of people  working on the presentation 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84" y="2425111"/>
            <a:ext cx="3262550" cy="1475660"/>
          </a:xfrm>
          <a:prstGeom prst="rect">
            <a:avLst/>
          </a:prstGeom>
        </p:spPr>
      </p:pic>
      <p:grpSp>
        <p:nvGrpSpPr>
          <p:cNvPr id="33" name="Group 32" descr="Small circle with number 1 inside indicating step 1"/>
          <p:cNvGrpSpPr/>
          <p:nvPr/>
        </p:nvGrpSpPr>
        <p:grpSpPr bwMode="blackWhite">
          <a:xfrm>
            <a:off x="558723" y="4531632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from above the ribbon, or by using 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short-key </a:t>
            </a:r>
            <a:r>
              <a:rPr lang="en-US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Alt-ZS</a:t>
            </a:r>
            <a:r>
              <a:rPr lang="en-US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invite people to work with you (You can save to the cloud at this point.)</a:t>
            </a:r>
          </a:p>
        </p:txBody>
      </p:sp>
      <p:pic>
        <p:nvPicPr>
          <p:cNvPr id="9" name="Picture 8" descr="Marker showing who is working on a slid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352" y="2434307"/>
            <a:ext cx="3841692" cy="2512928"/>
          </a:xfrm>
          <a:prstGeom prst="rect">
            <a:avLst/>
          </a:prstGeom>
        </p:spPr>
      </p:pic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pic>
        <p:nvPicPr>
          <p:cNvPr id="12" name="Picture 11" descr="Maker showing the part of the slide being edite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419" y="2350394"/>
            <a:ext cx="3563782" cy="2305344"/>
          </a:xfrm>
          <a:prstGeom prst="rect">
            <a:avLst/>
          </a:prstGeom>
        </p:spPr>
      </p:pic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You’re an expert with Tell Me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Tell Me box finds the right command when you need it,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 you can save time and focus on your work.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grpSp>
        <p:nvGrpSpPr>
          <p:cNvPr id="4" name="Group 3" descr="Small circle with number 1 inside  indicating step 1"/>
          <p:cNvGrpSpPr/>
          <p:nvPr/>
        </p:nvGrpSpPr>
        <p:grpSpPr bwMode="blackWhite">
          <a:xfrm>
            <a:off x="558723" y="2638502"/>
            <a:ext cx="558179" cy="409838"/>
            <a:chOff x="6953426" y="711274"/>
            <a:chExt cx="558179" cy="409838"/>
          </a:xfrm>
        </p:grpSpPr>
        <p:sp>
          <p:nvSpPr>
            <p:cNvPr id="2" name="Oval 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066039" y="2678694"/>
            <a:ext cx="3121671" cy="467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defTabSz="512763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>
              <a:rPr lang="en-US" dirty="0">
                <a:solidFill>
                  <a:srgbClr val="40404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Robot picture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 the right.</a:t>
            </a:r>
          </a:p>
        </p:txBody>
      </p:sp>
      <p:grpSp>
        <p:nvGrpSpPr>
          <p:cNvPr id="19" name="Group 18" descr="Small circle with number 2 inside  indicating step 2"/>
          <p:cNvGrpSpPr/>
          <p:nvPr/>
        </p:nvGrpSpPr>
        <p:grpSpPr bwMode="blackWhite">
          <a:xfrm>
            <a:off x="558723" y="3312993"/>
            <a:ext cx="558179" cy="409838"/>
            <a:chOff x="6953426" y="711274"/>
            <a:chExt cx="558179" cy="409838"/>
          </a:xfrm>
        </p:grpSpPr>
        <p:sp>
          <p:nvSpPr>
            <p:cNvPr id="20" name="Oval 1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53185"/>
            <a:ext cx="3504072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box, and then 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Add Animation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31" name="Group 30" descr="Small circle with number 3 inside  indicating step 3"/>
          <p:cNvGrpSpPr/>
          <p:nvPr/>
        </p:nvGrpSpPr>
        <p:grpSpPr bwMode="blackWhite">
          <a:xfrm>
            <a:off x="557319" y="4263506"/>
            <a:ext cx="558179" cy="409838"/>
            <a:chOff x="6953426" y="711274"/>
            <a:chExt cx="558179" cy="409838"/>
          </a:xfrm>
        </p:grpSpPr>
        <p:sp>
          <p:nvSpPr>
            <p:cNvPr id="32" name="Oval 3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4" name="Content Placeholder 17"/>
          <p:cNvSpPr txBox="1">
            <a:spLocks/>
          </p:cNvSpPr>
          <p:nvPr/>
        </p:nvSpPr>
        <p:spPr>
          <a:xfrm>
            <a:off x="1064636" y="4303697"/>
            <a:ext cx="2134038" cy="144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12763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an animation effect, like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Zoom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and watch </a:t>
            </a:r>
            <a:b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happens.</a:t>
            </a:r>
          </a:p>
        </p:txBody>
      </p:sp>
      <p:sp>
        <p:nvSpPr>
          <p:cNvPr id="25" name="Text Box 16" descr="Select me"/>
          <p:cNvSpPr txBox="1"/>
          <p:nvPr/>
        </p:nvSpPr>
        <p:spPr>
          <a:xfrm rot="21077122">
            <a:off x="6043297" y="1772253"/>
            <a:ext cx="1334770" cy="435610"/>
          </a:xfrm>
          <a:prstGeom prst="rect">
            <a:avLst/>
          </a:prstGeom>
          <a:noFill/>
          <a:ln>
            <a:noFill/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200"/>
              </a:spcAft>
              <a:tabLst>
                <a:tab pos="4931410" algn="l"/>
              </a:tabLst>
            </a:pPr>
            <a:r>
              <a:rPr lang="en-US" sz="1200" b="1" kern="1000" spc="100" dirty="0">
                <a:ln>
                  <a:noFill/>
                </a:ln>
                <a:solidFill>
                  <a:srgbClr val="D24726"/>
                </a:solidFill>
                <a:effectLst/>
                <a:latin typeface="Segoe UI Semibold" panose="020B0702040204020203" pitchFamily="34" charset="0"/>
                <a:ea typeface="SimHei" panose="02010609060101010101" pitchFamily="49" charset="-122"/>
                <a:cs typeface="Times New Roman" panose="02020603050405020304" pitchFamily="18" charset="0"/>
              </a:rPr>
              <a:t>SELECT ME</a:t>
            </a:r>
            <a:endParaRPr lang="en-US" sz="1200" b="1" kern="1400" dirty="0">
              <a:solidFill>
                <a:srgbClr val="D24726"/>
              </a:solidFill>
              <a:effectLst/>
              <a:latin typeface="Segoe UI Light" panose="020B0502040204020203" pitchFamily="34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" descr="Tell Me box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66" y="3410945"/>
            <a:ext cx="2106152" cy="220833"/>
          </a:xfrm>
          <a:prstGeom prst="rect">
            <a:avLst/>
          </a:prstGeom>
        </p:spPr>
      </p:pic>
      <p:pic>
        <p:nvPicPr>
          <p:cNvPr id="7" name="Picture 6" descr="Animation tab showing zoom opti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240" y="4069080"/>
            <a:ext cx="3803904" cy="2438400"/>
          </a:xfrm>
          <a:prstGeom prst="rect">
            <a:avLst/>
          </a:prstGeom>
        </p:spPr>
      </p:pic>
      <p:pic>
        <p:nvPicPr>
          <p:cNvPr id="24" name="Picture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61835" flipH="1">
            <a:off x="6740574" y="1787378"/>
            <a:ext cx="851862" cy="939987"/>
          </a:xfrm>
          <a:prstGeom prst="rect">
            <a:avLst/>
          </a:prstGeom>
        </p:spPr>
      </p:pic>
      <p:pic>
        <p:nvPicPr>
          <p:cNvPr id="23" name="Picture 22" descr="Robo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2741" y="1646170"/>
            <a:ext cx="2775459" cy="453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without leaving your slides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Smart Lookup brings research directly in to PowerPoint.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Try it:</a:t>
            </a:r>
          </a:p>
        </p:txBody>
      </p:sp>
      <p:pic>
        <p:nvPicPr>
          <p:cNvPr id="18" name="Picture 17" descr="Three pictures showing the Smart Lookup featur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08" y="2144574"/>
            <a:ext cx="11129521" cy="3198055"/>
          </a:xfrm>
          <a:prstGeom prst="rect">
            <a:avLst/>
          </a:prstGeom>
        </p:spPr>
      </p:pic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58723" y="5233381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Right-click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 the following phrase: 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 furniture</a:t>
            </a:r>
          </a:p>
        </p:txBody>
      </p:sp>
      <p:grpSp>
        <p:nvGrpSpPr>
          <p:cNvPr id="36" name="Group 35" descr="Small circle with number 2 inside  indicating step 2"/>
          <p:cNvGrpSpPr/>
          <p:nvPr/>
        </p:nvGrpSpPr>
        <p:grpSpPr bwMode="blackWhite">
          <a:xfrm>
            <a:off x="4249102" y="5233381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Smart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 </a:t>
            </a:r>
            <a:r>
              <a:rPr lang="en-US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Lookup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and notice that results are contextual for that phrase, not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Office apps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5233381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5273573"/>
            <a:ext cx="3107336" cy="1341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Just for fun, try Smart Lookup again by right-clicking in the word </a:t>
            </a:r>
            <a:r>
              <a:rPr lang="en-US" i="1" dirty="0">
                <a:solidFill>
                  <a:srgbClr val="D2472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Office</a:t>
            </a:r>
            <a:r>
              <a:rPr lang="en-US" dirty="0"/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Step 2.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More questions about PowerPoint?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</a:t>
            </a:r>
            <a:r>
              <a:rPr lang="en-US" sz="20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Tell Me                   </a:t>
            </a: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button and type what you want to know.</a:t>
            </a:r>
            <a:b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r>
              <a:rPr lang="en-US" sz="2000" u="sng" dirty="0">
                <a:latin typeface="Segoe UI Light" panose="020B0502040204020203" pitchFamily="34" charset="0"/>
                <a:cs typeface="Segoe UI Light" panose="020B0502040204020203" pitchFamily="34" charset="0"/>
                <a:hlinkClick r:id="rId3" tooltip="Visit the PowerPoint team blog"/>
              </a:rPr>
              <a:t>Visit the PowerPoint team blog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 tooltip="Go to free PowerPoint training"/>
              </a:rPr>
              <a:t>Go to free PowerPoint training</a:t>
            </a: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lnSpc>
                <a:spcPts val="3600"/>
              </a:lnSpc>
              <a:spcAft>
                <a:spcPts val="0"/>
              </a:spcAft>
              <a:buNone/>
            </a:pPr>
            <a:endParaRPr lang="en-US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 descr="Tell Me butto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981" y="2350333"/>
            <a:ext cx="1269672" cy="1189747"/>
          </a:xfrm>
          <a:prstGeom prst="rect">
            <a:avLst/>
          </a:prstGeom>
        </p:spPr>
      </p:pic>
      <p:pic>
        <p:nvPicPr>
          <p:cNvPr id="8" name="Picture 7" descr="Arrow pointing right with a hyperlink to the PowerPoint team blog. Select the image to visit the PowerPoint team blog ">
            <a:hlinkClick r:id="rId6" tooltip="Select here to visit the PowerPoint team blo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3566804"/>
            <a:ext cx="661940" cy="661940"/>
          </a:xfrm>
          <a:prstGeom prst="rect">
            <a:avLst/>
          </a:prstGeom>
        </p:spPr>
      </p:pic>
      <p:pic>
        <p:nvPicPr>
          <p:cNvPr id="7" name="Picture 6" descr="Arrow pointing right with a hyperlink to free PowerPoint training. Select the image to access free PowerPoint training">
            <a:hlinkClick r:id="rId4" tooltip="Select here to go to free PowerPoint training.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398" y="4252716"/>
            <a:ext cx="661940" cy="6619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1611" y="5738132"/>
            <a:ext cx="6193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SELECT THE ARROW WHEN IN SLIDE SHOW MODE</a:t>
            </a:r>
          </a:p>
        </p:txBody>
      </p:sp>
      <p:pic>
        <p:nvPicPr>
          <p:cNvPr id="11" name="Picture 10" descr="Tell Me box suggestion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066" y="2761488"/>
            <a:ext cx="2476156" cy="200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{795CDFCD-897B-49C2-8156-5A72887A50F3}tf10001108_win32</Template>
  <TotalTime>0</TotalTime>
  <Words>612</Words>
  <Application>Microsoft Office PowerPoint</Application>
  <PresentationFormat>Breitbild</PresentationFormat>
  <Paragraphs>65</Paragraphs>
  <Slides>9</Slides>
  <Notes>2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Source Sans 3</vt:lpstr>
      <vt:lpstr>Arial</vt:lpstr>
      <vt:lpstr>Calibri</vt:lpstr>
      <vt:lpstr>Segoe UI</vt:lpstr>
      <vt:lpstr>Segoe UI Light</vt:lpstr>
      <vt:lpstr>Segoe UI Semibold</vt:lpstr>
      <vt:lpstr>Custom</vt:lpstr>
      <vt:lpstr>Regressionsgerade</vt:lpstr>
      <vt:lpstr>Ziel</vt:lpstr>
      <vt:lpstr>Gradientenverfahren für Regressionsgerade</vt:lpstr>
      <vt:lpstr>Beispiel</vt:lpstr>
      <vt:lpstr>Setting up Morph</vt:lpstr>
      <vt:lpstr>Working together in real time</vt:lpstr>
      <vt:lpstr>You’re an expert with Tell Me</vt:lpstr>
      <vt:lpstr>Explore without leaving your slides</vt:lpstr>
      <vt:lpstr>More questions about PowerPoint?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Jianqi Chen</dc:creator>
  <cp:keywords/>
  <cp:lastModifiedBy>Jianqi Chen</cp:lastModifiedBy>
  <cp:revision>2</cp:revision>
  <dcterms:created xsi:type="dcterms:W3CDTF">2024-11-19T13:06:49Z</dcterms:created>
  <dcterms:modified xsi:type="dcterms:W3CDTF">2024-11-19T15:35:23Z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