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1" name="Shape 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2" name="Google Shape;982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3" name="Google Shape;983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4" name="Google Shape;984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5" name="Google Shape;985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6" name="Google Shape;986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7" name="Google Shape;987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4" name="Google Shape;1014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5" name="Google Shape;1015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9" name="Google Shape;102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2" name="Google Shape;106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" name="Google Shape;1068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9" name="Google Shape;106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2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4" name="Google Shape;109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3" name="Shape 1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4" name="Google Shape;1114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5" name="Google Shape;111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Google Shape;1137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8" name="Google Shape;1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5" name="Shape 1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Google Shape;115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7" name="Google Shape;1157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8" name="Google Shape;1158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folie">
  <p:cSld name="Titelfolie"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2"/>
          <p:cNvSpPr/>
          <p:nvPr/>
        </p:nvSpPr>
        <p:spPr>
          <a:xfrm>
            <a:off x="254950" y="262784"/>
            <a:ext cx="11682000" cy="63324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8" name="Google Shape;998;p2"/>
          <p:cNvSpPr txBox="1"/>
          <p:nvPr>
            <p:ph type="title"/>
          </p:nvPr>
        </p:nvSpPr>
        <p:spPr>
          <a:xfrm>
            <a:off x="521208" y="448056"/>
            <a:ext cx="6876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999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p3"/>
          <p:cNvSpPr/>
          <p:nvPr/>
        </p:nvSpPr>
        <p:spPr>
          <a:xfrm>
            <a:off x="256032" y="265176"/>
            <a:ext cx="11682900" cy="6332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1001" name="Google Shape;1001;p3"/>
          <p:cNvCxnSpPr/>
          <p:nvPr/>
        </p:nvCxnSpPr>
        <p:spPr>
          <a:xfrm>
            <a:off x="604434" y="1196392"/>
            <a:ext cx="10983000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2" name="Google Shape;1002;p3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  <a:defRPr sz="2800">
                <a:solidFill>
                  <a:srgbClr val="3A383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3" name="Google Shape;1003;p3"/>
          <p:cNvSpPr txBox="1"/>
          <p:nvPr>
            <p:ph idx="1" type="body"/>
          </p:nvPr>
        </p:nvSpPr>
        <p:spPr>
          <a:xfrm>
            <a:off x="539496" y="1435608"/>
            <a:ext cx="4416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  <a:defRPr sz="1200">
                <a:solidFill>
                  <a:srgbClr val="3F3F3F"/>
                </a:solidFill>
              </a:defRPr>
            </a:lvl1pPr>
            <a:lvl2pPr indent="-3048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  <p:sp>
        <p:nvSpPr>
          <p:cNvPr id="1004" name="Google Shape;1004;p3"/>
          <p:cNvSpPr txBox="1"/>
          <p:nvPr>
            <p:ph idx="10" type="dt"/>
          </p:nvPr>
        </p:nvSpPr>
        <p:spPr>
          <a:xfrm>
            <a:off x="539496" y="62039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5" name="Google Shape;1005;p3"/>
          <p:cNvSpPr txBox="1"/>
          <p:nvPr>
            <p:ph idx="11" type="ftr"/>
          </p:nvPr>
        </p:nvSpPr>
        <p:spPr>
          <a:xfrm>
            <a:off x="4648200" y="62039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595959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6" name="Google Shape;1006;p3"/>
          <p:cNvSpPr txBox="1"/>
          <p:nvPr>
            <p:ph idx="12" type="sldNum"/>
          </p:nvPr>
        </p:nvSpPr>
        <p:spPr>
          <a:xfrm>
            <a:off x="8371926" y="62039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bschnitts-&#10;überschrift">
  <p:cSld name="Abschnitts-&#10;überschrift"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4"/>
          <p:cNvSpPr/>
          <p:nvPr/>
        </p:nvSpPr>
        <p:spPr>
          <a:xfrm>
            <a:off x="254951" y="262784"/>
            <a:ext cx="11682900" cy="6332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09" name="Google Shape;1009;p4"/>
          <p:cNvSpPr/>
          <p:nvPr/>
        </p:nvSpPr>
        <p:spPr>
          <a:xfrm>
            <a:off x="254950" y="262784"/>
            <a:ext cx="11682000" cy="20727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10" name="Google Shape;1010;p4"/>
          <p:cNvSpPr txBox="1"/>
          <p:nvPr>
            <p:ph type="title"/>
          </p:nvPr>
        </p:nvSpPr>
        <p:spPr>
          <a:xfrm>
            <a:off x="521208" y="1536192"/>
            <a:ext cx="6876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1" name="Google Shape;1011;p4"/>
          <p:cNvSpPr txBox="1"/>
          <p:nvPr>
            <p:ph idx="1" type="body"/>
          </p:nvPr>
        </p:nvSpPr>
        <p:spPr>
          <a:xfrm>
            <a:off x="539496" y="2560320"/>
            <a:ext cx="94458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Quattrocento Sans"/>
              <a:buNone/>
              <a:defRPr sz="24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2pPr>
            <a:lvl3pPr indent="-304800" lvl="2" marL="1371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3pPr>
            <a:lvl4pPr indent="-304800" lvl="3" marL="18288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4pPr>
            <a:lvl5pPr indent="-304800" lvl="4" marL="22860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3F3F3F"/>
              </a:buClr>
              <a:buSzPts val="1200"/>
              <a:buChar char="•"/>
              <a:defRPr sz="1200">
                <a:solidFill>
                  <a:srgbClr val="3F3F3F"/>
                </a:solidFill>
              </a:defRPr>
            </a:lvl5pPr>
            <a:lvl6pPr indent="-342900" lvl="5" marL="2743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228600" lvl="8" marL="4114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88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1"/>
          <p:cNvSpPr/>
          <p:nvPr/>
        </p:nvSpPr>
        <p:spPr>
          <a:xfrm>
            <a:off x="256032" y="265176"/>
            <a:ext cx="11682900" cy="633240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990" name="Google Shape;990;p1"/>
          <p:cNvSpPr txBox="1"/>
          <p:nvPr>
            <p:ph type="title"/>
          </p:nvPr>
        </p:nvSpPr>
        <p:spPr>
          <a:xfrm>
            <a:off x="521208" y="448056"/>
            <a:ext cx="6876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Quattrocento Sans"/>
              <a:buNone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1" name="Google Shape;991;p1"/>
          <p:cNvSpPr txBox="1"/>
          <p:nvPr>
            <p:ph idx="1" type="body"/>
          </p:nvPr>
        </p:nvSpPr>
        <p:spPr>
          <a:xfrm>
            <a:off x="539496" y="1435608"/>
            <a:ext cx="4416600" cy="39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Quattrocento Sans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04800" lvl="1" marL="914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04800" lvl="2" marL="1371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04800" lvl="3" marL="18288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04800" lvl="4" marL="22860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04800" lvl="5" marL="2743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04800" lvl="6" marL="32004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04800" lvl="7" marL="36576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92" name="Google Shape;992;p1"/>
          <p:cNvSpPr txBox="1"/>
          <p:nvPr>
            <p:ph idx="10" type="dt"/>
          </p:nvPr>
        </p:nvSpPr>
        <p:spPr>
          <a:xfrm>
            <a:off x="539496" y="62039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93" name="Google Shape;993;p1"/>
          <p:cNvSpPr txBox="1"/>
          <p:nvPr>
            <p:ph idx="11" type="ftr"/>
          </p:nvPr>
        </p:nvSpPr>
        <p:spPr>
          <a:xfrm>
            <a:off x="4648200" y="6203952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994" name="Google Shape;994;p1"/>
          <p:cNvSpPr txBox="1"/>
          <p:nvPr>
            <p:ph idx="12" type="sldNum"/>
          </p:nvPr>
        </p:nvSpPr>
        <p:spPr>
          <a:xfrm>
            <a:off x="8375904" y="6203952"/>
            <a:ext cx="32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95" name="Google Shape;995;p1"/>
          <p:cNvCxnSpPr/>
          <p:nvPr/>
        </p:nvCxnSpPr>
        <p:spPr>
          <a:xfrm>
            <a:off x="604434" y="1196392"/>
            <a:ext cx="10983000" cy="0"/>
          </a:xfrm>
          <a:prstGeom prst="straightConnector1">
            <a:avLst/>
          </a:prstGeom>
          <a:noFill/>
          <a:ln cap="flat" cmpd="sng" w="25400">
            <a:solidFill>
              <a:srgbClr val="D24726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go.microsoft.com/fwlink/?linkid=2235098" TargetMode="External"/><Relationship Id="rId4" Type="http://schemas.openxmlformats.org/officeDocument/2006/relationships/hyperlink" Target="http://go.microsoft.com/fwlink/?LinkId=623327" TargetMode="External"/><Relationship Id="rId9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hyperlink" Target="http://go.microsoft.com/fwlink/?LinkId=617172" TargetMode="External"/><Relationship Id="rId7" Type="http://schemas.openxmlformats.org/officeDocument/2006/relationships/image" Target="../media/image18.png"/><Relationship Id="rId8" Type="http://schemas.openxmlformats.org/officeDocument/2006/relationships/hyperlink" Target="http://go.microsoft.com/fwlink/?LinkId=623327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6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" name="Google Shape;1017;p5"/>
          <p:cNvSpPr txBox="1"/>
          <p:nvPr>
            <p:ph idx="4294967295" type="ctrTitle"/>
          </p:nvPr>
        </p:nvSpPr>
        <p:spPr>
          <a:xfrm>
            <a:off x="838200" y="1164324"/>
            <a:ext cx="105156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b="0" i="0" lang="en-US" sz="4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Regressionsgerade</a:t>
            </a:r>
            <a:endParaRPr/>
          </a:p>
        </p:txBody>
      </p:sp>
      <p:sp>
        <p:nvSpPr>
          <p:cNvPr id="1018" name="Google Shape;1018;p5"/>
          <p:cNvSpPr txBox="1"/>
          <p:nvPr>
            <p:ph idx="4294967295" type="subTitle"/>
          </p:nvPr>
        </p:nvSpPr>
        <p:spPr>
          <a:xfrm>
            <a:off x="855620" y="2933105"/>
            <a:ext cx="9582600" cy="113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Quattrocento Sans"/>
              <a:buNone/>
            </a:pPr>
            <a:r>
              <a:rPr b="0" i="0" lang="en-US" sz="24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Regressionsgerade mithilfe des Gradientenverfahren in Python zeichnen</a:t>
            </a:r>
            <a:endParaRPr b="0" i="0" sz="24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PowerPoint program icon" id="1019" name="Google Shape;101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0216" y="5193062"/>
            <a:ext cx="822960" cy="822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6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Ziel</a:t>
            </a:r>
            <a:endParaRPr/>
          </a:p>
        </p:txBody>
      </p:sp>
      <p:sp>
        <p:nvSpPr>
          <p:cNvPr id="1025" name="Google Shape;1025;p6"/>
          <p:cNvSpPr txBox="1"/>
          <p:nvPr/>
        </p:nvSpPr>
        <p:spPr>
          <a:xfrm>
            <a:off x="541610" y="1524708"/>
            <a:ext cx="4321800" cy="38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AutoNum type="arabicPeriod"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Sepal_width in Abhängigkeit von Sepal_length des Iris  dataset plotten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228600" lvl="0" marL="22860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AutoNum type="arabicPeriod"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Regressionsgerade mit dem mimimalen Residuum einzeichnen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Design ideas pane showing different design options" id="1026" name="Google Shape;1026;p6"/>
          <p:cNvPicPr preferRelativeResize="0"/>
          <p:nvPr/>
        </p:nvPicPr>
        <p:blipFill rotWithShape="1">
          <a:blip r:embed="rId3">
            <a:alphaModFix/>
          </a:blip>
          <a:srcRect b="0" l="23605" r="0" t="0"/>
          <a:stretch/>
        </p:blipFill>
        <p:spPr>
          <a:xfrm>
            <a:off x="4976037" y="1385113"/>
            <a:ext cx="6513229" cy="4577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7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Gradientenverfahren für Regressionsgerade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32" name="Google Shape;1032;p7"/>
          <p:cNvSpPr txBox="1"/>
          <p:nvPr/>
        </p:nvSpPr>
        <p:spPr>
          <a:xfrm>
            <a:off x="532083" y="1411966"/>
            <a:ext cx="5110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Die Steigung der Regressionsgerade berechnet sich mit dem Gradientenverfahren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1 inside  indicating step 1" id="1033" name="Google Shape;1033;p7"/>
          <p:cNvGrpSpPr/>
          <p:nvPr/>
        </p:nvGrpSpPr>
        <p:grpSpPr>
          <a:xfrm>
            <a:off x="531552" y="1917997"/>
            <a:ext cx="558300" cy="409800"/>
            <a:chOff x="6953426" y="711274"/>
            <a:chExt cx="558300" cy="409800"/>
          </a:xfrm>
        </p:grpSpPr>
        <p:sp>
          <p:nvSpPr>
            <p:cNvPr descr="Small circle" id="1034" name="Google Shape;1034;p7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035" name="Google Shape;1035;p7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036" name="Google Shape;1036;p7"/>
          <p:cNvSpPr txBox="1"/>
          <p:nvPr/>
        </p:nvSpPr>
        <p:spPr>
          <a:xfrm>
            <a:off x="1056513" y="1958189"/>
            <a:ext cx="4585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Zuerst wählt man eine Steigung für die Gerade.</a:t>
            </a:r>
            <a:endParaRPr/>
          </a:p>
        </p:txBody>
      </p:sp>
      <p:grpSp>
        <p:nvGrpSpPr>
          <p:cNvPr descr="Small circle with number 2 inside  indicating step 2" id="1037" name="Google Shape;1037;p7"/>
          <p:cNvGrpSpPr/>
          <p:nvPr/>
        </p:nvGrpSpPr>
        <p:grpSpPr>
          <a:xfrm>
            <a:off x="531552" y="2452775"/>
            <a:ext cx="558300" cy="409800"/>
            <a:chOff x="6953426" y="711274"/>
            <a:chExt cx="558300" cy="409800"/>
          </a:xfrm>
        </p:grpSpPr>
        <p:sp>
          <p:nvSpPr>
            <p:cNvPr descr="Small circle" id="1038" name="Google Shape;1038;p7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1039" name="Google Shape;1039;p7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1040" name="Google Shape;1040;p7"/>
          <p:cNvSpPr txBox="1"/>
          <p:nvPr/>
        </p:nvSpPr>
        <p:spPr>
          <a:xfrm>
            <a:off x="1013033" y="2362592"/>
            <a:ext cx="5300400" cy="13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Danach berechnet man das Residuum von für jeden geschätzten y-Wert (y-Wert der Gerade) und dem tatsächlichen y-Wert (y-Wert von Sepal_width).</a:t>
            </a: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3 inside  indicating step 3" id="1041" name="Google Shape;1041;p7"/>
          <p:cNvGrpSpPr/>
          <p:nvPr/>
        </p:nvGrpSpPr>
        <p:grpSpPr>
          <a:xfrm>
            <a:off x="498334" y="3028059"/>
            <a:ext cx="558300" cy="409800"/>
            <a:chOff x="6953426" y="711274"/>
            <a:chExt cx="558300" cy="409800"/>
          </a:xfrm>
        </p:grpSpPr>
        <p:sp>
          <p:nvSpPr>
            <p:cNvPr descr="Small circle" id="1042" name="Google Shape;1042;p7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043" name="Google Shape;1043;p7"/>
            <p:cNvSpPr txBox="1"/>
            <p:nvPr/>
          </p:nvSpPr>
          <p:spPr>
            <a:xfrm>
              <a:off x="6953426" y="739435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044" name="Google Shape;1044;p7"/>
          <p:cNvSpPr txBox="1"/>
          <p:nvPr/>
        </p:nvSpPr>
        <p:spPr>
          <a:xfrm>
            <a:off x="1007978" y="3027506"/>
            <a:ext cx="4504200" cy="20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Dafür stellt man eine Fehlerfunktion und deren Ableitung auf: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247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Fehlerfunktion: 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Residuum = </a:t>
            </a:r>
            <a:r>
              <a:rPr b="1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(y – m * x)²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; y ist der tatsächlicher y-Wert, m ist die Steigung, x unabhängige Variabel</a:t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D247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Ableitung: </a:t>
            </a:r>
            <a:r>
              <a:rPr b="1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-2x * (y – m * x)</a:t>
            </a:r>
            <a:endParaRPr b="1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4 inside  indicating step 4" id="1045" name="Google Shape;1045;p7"/>
          <p:cNvGrpSpPr/>
          <p:nvPr/>
        </p:nvGrpSpPr>
        <p:grpSpPr>
          <a:xfrm>
            <a:off x="454854" y="4435958"/>
            <a:ext cx="558300" cy="409800"/>
            <a:chOff x="6953426" y="711274"/>
            <a:chExt cx="558300" cy="409800"/>
          </a:xfrm>
        </p:grpSpPr>
        <p:sp>
          <p:nvSpPr>
            <p:cNvPr descr="Small circle" id="1046" name="Google Shape;1046;p7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4" id="1047" name="Google Shape;1047;p7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4</a:t>
              </a:r>
              <a:endParaRPr/>
            </a:p>
          </p:txBody>
        </p:sp>
      </p:grpSp>
      <p:sp>
        <p:nvSpPr>
          <p:cNvPr id="1048" name="Google Shape;1048;p7"/>
          <p:cNvSpPr txBox="1"/>
          <p:nvPr/>
        </p:nvSpPr>
        <p:spPr>
          <a:xfrm>
            <a:off x="1007978" y="4452248"/>
            <a:ext cx="54369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ct val="1000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Jetzt findet man die Steigung des Gradienten der Fehlerfunktion an dem gewählten x-Wert (bei 1. gewählte Steigung), indem man diesen in die Ableitung setzt. </a:t>
            </a:r>
            <a:endParaRPr/>
          </a:p>
        </p:txBody>
      </p:sp>
      <p:pic>
        <p:nvPicPr>
          <p:cNvPr descr="Insert tab with option to insert picture" id="1049" name="Google Shape;104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80200" y="1455791"/>
            <a:ext cx="2795081" cy="15927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sign ideas dialog box asking for user confirmation to get design ideas" id="1050" name="Google Shape;105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93033" y="3067244"/>
            <a:ext cx="2900888" cy="3506682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4 inside  indicating step 4" id="1051" name="Google Shape;1051;p7"/>
          <p:cNvGrpSpPr/>
          <p:nvPr/>
        </p:nvGrpSpPr>
        <p:grpSpPr>
          <a:xfrm>
            <a:off x="454854" y="5036196"/>
            <a:ext cx="558300" cy="409800"/>
            <a:chOff x="6953426" y="711274"/>
            <a:chExt cx="558300" cy="409800"/>
          </a:xfrm>
        </p:grpSpPr>
        <p:sp>
          <p:nvSpPr>
            <p:cNvPr descr="Small circle" id="1052" name="Google Shape;1052;p7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4" id="1053" name="Google Shape;1053;p7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5</a:t>
              </a:r>
              <a:endParaRPr/>
            </a:p>
          </p:txBody>
        </p:sp>
      </p:grpSp>
      <p:sp>
        <p:nvSpPr>
          <p:cNvPr id="1054" name="Google Shape;1054;p7"/>
          <p:cNvSpPr txBox="1"/>
          <p:nvPr/>
        </p:nvSpPr>
        <p:spPr>
          <a:xfrm>
            <a:off x="1056513" y="5052486"/>
            <a:ext cx="45042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55" name="Google Shape;1055;p7"/>
          <p:cNvSpPr txBox="1"/>
          <p:nvPr/>
        </p:nvSpPr>
        <p:spPr>
          <a:xfrm>
            <a:off x="1007977" y="5052486"/>
            <a:ext cx="5300400" cy="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Man wählt eine neue Wert für m, die in die </a:t>
            </a:r>
            <a:r>
              <a:rPr b="0" i="0" lang="en-US" sz="1200" u="none" cap="none" strike="noStrike">
                <a:solidFill>
                  <a:srgbClr val="344054"/>
                </a:solidFill>
                <a:latin typeface="Arial"/>
                <a:ea typeface="Arial"/>
                <a:cs typeface="Arial"/>
                <a:sym typeface="Arial"/>
              </a:rPr>
              <a:t>entgegengesetzte 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Richtung des Gradienten geht: Wenn die Steigung positive ist, geht man in die negative Richtung, und umgekehrt.</a:t>
            </a:r>
            <a:endParaRPr/>
          </a:p>
        </p:txBody>
      </p:sp>
      <p:grpSp>
        <p:nvGrpSpPr>
          <p:cNvPr descr="Small circle with number 4 inside  indicating step 4" id="1056" name="Google Shape;1056;p7"/>
          <p:cNvGrpSpPr/>
          <p:nvPr/>
        </p:nvGrpSpPr>
        <p:grpSpPr>
          <a:xfrm>
            <a:off x="421636" y="6043408"/>
            <a:ext cx="558300" cy="409800"/>
            <a:chOff x="6953426" y="711274"/>
            <a:chExt cx="558300" cy="409800"/>
          </a:xfrm>
        </p:grpSpPr>
        <p:sp>
          <p:nvSpPr>
            <p:cNvPr descr="Small circle" id="1057" name="Google Shape;1057;p7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4" id="1058" name="Google Shape;1058;p7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6</a:t>
              </a:r>
              <a:endParaRPr/>
            </a:p>
          </p:txBody>
        </p:sp>
      </p:grpSp>
      <p:sp>
        <p:nvSpPr>
          <p:cNvPr id="1059" name="Google Shape;1059;p7"/>
          <p:cNvSpPr txBox="1"/>
          <p:nvPr/>
        </p:nvSpPr>
        <p:spPr>
          <a:xfrm>
            <a:off x="1007978" y="5968329"/>
            <a:ext cx="4504200" cy="5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Nun wiederholt man die Schritte ab 4., bis die Steigung des Gradienten (fast) 0 ist. Nun hat man das Mimimum gefunden.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8" name="Shape 1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9" name="Google Shape;1169;p1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Beispiel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70" name="Google Shape;1170;p1"/>
          <p:cNvSpPr txBox="1"/>
          <p:nvPr>
            <p:ph idx="4294967295" type="body"/>
          </p:nvPr>
        </p:nvSpPr>
        <p:spPr>
          <a:xfrm>
            <a:off x="521208" y="1298610"/>
            <a:ext cx="4557300" cy="47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Gradientenverfahren an der Funktion f(x) = x²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Ableitung: f’(x) = 2x</a:t>
            </a:r>
            <a:endParaRPr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>
                <a:solidFill>
                  <a:srgbClr val="3F3F3F"/>
                </a:solidFill>
              </a:rPr>
              <a:t>Wir wählen einen Startpunkt, z. B. bei x = 4, und eine Schrittweite, in der wir das Minimum näheren, z. B. a = 0.1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>
                <a:solidFill>
                  <a:srgbClr val="3F3F3F"/>
                </a:solidFill>
              </a:rPr>
              <a:t>Nun berechnen wir den Gradienten an der Stelle: f’(4) = 2*4 = 8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>
                <a:solidFill>
                  <a:srgbClr val="3F3F3F"/>
                </a:solidFill>
              </a:rPr>
              <a:t>Die Steigung ist positiv, d. h. dass wir in die negative Richtung müssen. 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>
                <a:solidFill>
                  <a:srgbClr val="3F3F3F"/>
                </a:solidFill>
              </a:rPr>
              <a:t>Der neue x-Wert muss also kleiner sein:                                       x_neu = x_alt + - 1(a * f’(x_alt)) = 4 - 0.1 * 8 = 3.2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>
                <a:solidFill>
                  <a:srgbClr val="3F3F3F"/>
                </a:solidFill>
              </a:rPr>
              <a:t>Jetzt wiederholen wir den Prozess. Iteration: 1) 3.2, 2) 2.56, 3) 2.048… </a:t>
            </a:r>
            <a:endParaRPr>
              <a:solidFill>
                <a:srgbClr val="3F3F3F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>
                <a:solidFill>
                  <a:srgbClr val="3F3F3F"/>
                </a:solidFill>
              </a:rPr>
              <a:t>Schließlich ändert sich der neue X-Wert sich fast nicht mehr, oder ist gleich 0. Dann hat man das Minimum gefunden. </a:t>
            </a:r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p9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/>
              <a:t>Setting up 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Morph</a:t>
            </a:r>
            <a:endParaRPr/>
          </a:p>
        </p:txBody>
      </p:sp>
      <p:sp>
        <p:nvSpPr>
          <p:cNvPr id="1072" name="Google Shape;1072;p9"/>
          <p:cNvSpPr txBox="1"/>
          <p:nvPr/>
        </p:nvSpPr>
        <p:spPr>
          <a:xfrm>
            <a:off x="541609" y="1455491"/>
            <a:ext cx="51102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it yourself with these two simple “planets”:</a:t>
            </a:r>
            <a:endParaRPr/>
          </a:p>
        </p:txBody>
      </p:sp>
      <p:grpSp>
        <p:nvGrpSpPr>
          <p:cNvPr descr="Small circle with number 1 inside  indicating step 1" id="1073" name="Google Shape;1073;p9"/>
          <p:cNvGrpSpPr/>
          <p:nvPr/>
        </p:nvGrpSpPr>
        <p:grpSpPr>
          <a:xfrm>
            <a:off x="558723" y="1917997"/>
            <a:ext cx="558300" cy="409800"/>
            <a:chOff x="6953426" y="711274"/>
            <a:chExt cx="558300" cy="409800"/>
          </a:xfrm>
        </p:grpSpPr>
        <p:sp>
          <p:nvSpPr>
            <p:cNvPr descr="Small circle" id="1074" name="Google Shape;1074;p9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075" name="Google Shape;1075;p9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076" name="Google Shape;1076;p9"/>
          <p:cNvSpPr txBox="1"/>
          <p:nvPr/>
        </p:nvSpPr>
        <p:spPr>
          <a:xfrm>
            <a:off x="1066040" y="1958189"/>
            <a:ext cx="2486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Duplicate this slide: Right-click the slide thumbnail and select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Duplicate Slide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</p:txBody>
      </p:sp>
      <p:grpSp>
        <p:nvGrpSpPr>
          <p:cNvPr descr="Small circle with number 2 inside  indicating step 2" id="1077" name="Google Shape;1077;p9"/>
          <p:cNvGrpSpPr/>
          <p:nvPr/>
        </p:nvGrpSpPr>
        <p:grpSpPr>
          <a:xfrm>
            <a:off x="558723" y="2896735"/>
            <a:ext cx="558300" cy="409800"/>
            <a:chOff x="6953426" y="711274"/>
            <a:chExt cx="558300" cy="409800"/>
          </a:xfrm>
        </p:grpSpPr>
        <p:sp>
          <p:nvSpPr>
            <p:cNvPr descr="Small circle" id="1078" name="Google Shape;1078;p9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1079" name="Google Shape;1079;p9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1080" name="Google Shape;1080;p9"/>
          <p:cNvSpPr txBox="1"/>
          <p:nvPr/>
        </p:nvSpPr>
        <p:spPr>
          <a:xfrm>
            <a:off x="1066038" y="2936927"/>
            <a:ext cx="2651100" cy="14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 the second of these two identical slides, change the shapes on the right in some way (move, resize, change color), then go to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Transitions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&gt;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Morph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</p:txBody>
      </p:sp>
      <p:grpSp>
        <p:nvGrpSpPr>
          <p:cNvPr descr="Small circle with number 3 inside  indicating step 3" id="1081" name="Google Shape;1081;p9"/>
          <p:cNvGrpSpPr/>
          <p:nvPr/>
        </p:nvGrpSpPr>
        <p:grpSpPr>
          <a:xfrm>
            <a:off x="557319" y="4344232"/>
            <a:ext cx="558300" cy="409800"/>
            <a:chOff x="6953426" y="711274"/>
            <a:chExt cx="558300" cy="409800"/>
          </a:xfrm>
        </p:grpSpPr>
        <p:sp>
          <p:nvSpPr>
            <p:cNvPr descr="Small circle" id="1082" name="Google Shape;1082;p9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083" name="Google Shape;1083;p9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084" name="Google Shape;1084;p9"/>
          <p:cNvSpPr txBox="1"/>
          <p:nvPr/>
        </p:nvSpPr>
        <p:spPr>
          <a:xfrm>
            <a:off x="1076799" y="4360521"/>
            <a:ext cx="27846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Return to the first of the two slides and press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Slide Show 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button and then select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Play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to see your circle morph!</a:t>
            </a:r>
            <a:endParaRPr/>
          </a:p>
        </p:txBody>
      </p:sp>
      <p:sp>
        <p:nvSpPr>
          <p:cNvPr id="1085" name="Google Shape;1085;p9"/>
          <p:cNvSpPr txBox="1"/>
          <p:nvPr/>
        </p:nvSpPr>
        <p:spPr>
          <a:xfrm>
            <a:off x="628962" y="5832234"/>
            <a:ext cx="3450000" cy="6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D24726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Hint: </a:t>
            </a:r>
            <a:r>
              <a:rPr b="0" i="0" lang="en-US" sz="1200" u="none" cap="none" strike="noStrik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Effect Options 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gives you even more options for Morph.</a:t>
            </a:r>
            <a:endParaRPr/>
          </a:p>
        </p:txBody>
      </p:sp>
      <p:pic>
        <p:nvPicPr>
          <p:cNvPr descr="Slide thumbnail context menu showing the Duplicate Slide option" id="1086" name="Google Shape;108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5391" y="1455491"/>
            <a:ext cx="1402148" cy="1803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nsition tab showing morph transition" id="1087" name="Google Shape;108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83896" y="3159609"/>
            <a:ext cx="2468760" cy="11859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ide Show button" id="1088" name="Google Shape;1088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37079" y="4344232"/>
            <a:ext cx="2134319" cy="8870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9" name="Google Shape;1089;p9"/>
          <p:cNvCxnSpPr/>
          <p:nvPr/>
        </p:nvCxnSpPr>
        <p:spPr>
          <a:xfrm>
            <a:off x="6296866" y="1472431"/>
            <a:ext cx="0" cy="4892700"/>
          </a:xfrm>
          <a:prstGeom prst="straightConnector1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descr="Large, blue circle with a small light blue circle inside" id="1090" name="Google Shape;1090;p9"/>
          <p:cNvSpPr/>
          <p:nvPr/>
        </p:nvSpPr>
        <p:spPr>
          <a:xfrm>
            <a:off x="7236525" y="1944862"/>
            <a:ext cx="3827100" cy="3743100"/>
          </a:xfrm>
          <a:prstGeom prst="ellipse">
            <a:avLst/>
          </a:prstGeom>
          <a:solidFill>
            <a:srgbClr val="2E75B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descr="Small light blue circle inside a large dark blue circle" id="1091" name="Google Shape;1091;p9"/>
          <p:cNvSpPr/>
          <p:nvPr/>
        </p:nvSpPr>
        <p:spPr>
          <a:xfrm>
            <a:off x="8086223" y="2796642"/>
            <a:ext cx="2148900" cy="2101800"/>
          </a:xfrm>
          <a:prstGeom prst="ellipse">
            <a:avLst/>
          </a:prstGeom>
          <a:solidFill>
            <a:srgbClr val="BBD6E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Quattrocento Sans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5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Google Shape;1096;p10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Working together in real time</a:t>
            </a:r>
            <a:endParaRPr/>
          </a:p>
        </p:txBody>
      </p:sp>
      <p:sp>
        <p:nvSpPr>
          <p:cNvPr id="1097" name="Google Shape;1097;p10"/>
          <p:cNvSpPr txBox="1"/>
          <p:nvPr>
            <p:ph idx="4294967295" type="body"/>
          </p:nvPr>
        </p:nvSpPr>
        <p:spPr>
          <a:xfrm>
            <a:off x="541611" y="1431010"/>
            <a:ext cx="44136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Quattrocento Sans"/>
              <a:buNone/>
            </a:pPr>
            <a: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you share your presentation with others, you’ll see them working with you at the same time. </a:t>
            </a:r>
            <a:b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lang="en-US" sz="1200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How it works:</a:t>
            </a:r>
            <a:endParaRPr/>
          </a:p>
        </p:txBody>
      </p:sp>
      <p:pic>
        <p:nvPicPr>
          <p:cNvPr descr="Share icon showing number of people  working on the presentation " id="1098" name="Google Shape;109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1984" y="2425111"/>
            <a:ext cx="3262549" cy="1475660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1 inside indicating step 1" id="1099" name="Google Shape;1099;p10"/>
          <p:cNvGrpSpPr/>
          <p:nvPr/>
        </p:nvGrpSpPr>
        <p:grpSpPr>
          <a:xfrm>
            <a:off x="558723" y="4531632"/>
            <a:ext cx="558300" cy="409800"/>
            <a:chOff x="6953426" y="711274"/>
            <a:chExt cx="558300" cy="409800"/>
          </a:xfrm>
        </p:grpSpPr>
        <p:sp>
          <p:nvSpPr>
            <p:cNvPr descr="Small circle" id="1100" name="Google Shape;1100;p10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101" name="Google Shape;1101;p10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102" name="Google Shape;1102;p10"/>
          <p:cNvSpPr txBox="1"/>
          <p:nvPr/>
        </p:nvSpPr>
        <p:spPr>
          <a:xfrm>
            <a:off x="1066039" y="4571824"/>
            <a:ext cx="2696700" cy="9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Share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from above the ribbon, or by using short-key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Alt-ZS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to invite people to work with you (You can save to the cloud at this point.)</a:t>
            </a:r>
            <a:endParaRPr/>
          </a:p>
        </p:txBody>
      </p:sp>
      <p:pic>
        <p:nvPicPr>
          <p:cNvPr descr="Marker showing who is working on a slide" id="1103" name="Google Shape;110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61352" y="2434307"/>
            <a:ext cx="3841692" cy="2512928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2 inside indicating step 2" id="1104" name="Google Shape;1104;p10"/>
          <p:cNvGrpSpPr/>
          <p:nvPr/>
        </p:nvGrpSpPr>
        <p:grpSpPr>
          <a:xfrm>
            <a:off x="4249102" y="4531632"/>
            <a:ext cx="558300" cy="409800"/>
            <a:chOff x="6953426" y="711274"/>
            <a:chExt cx="558300" cy="409800"/>
          </a:xfrm>
        </p:grpSpPr>
        <p:sp>
          <p:nvSpPr>
            <p:cNvPr descr="Small circle" id="1105" name="Google Shape;1105;p10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1106" name="Google Shape;1106;p10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1107" name="Google Shape;1107;p10"/>
          <p:cNvSpPr txBox="1"/>
          <p:nvPr/>
        </p:nvSpPr>
        <p:spPr>
          <a:xfrm>
            <a:off x="4747855" y="4571824"/>
            <a:ext cx="31065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other people are in the presentation, a marker shows who is on which slide…</a:t>
            </a:r>
            <a:endParaRPr/>
          </a:p>
        </p:txBody>
      </p:sp>
      <p:pic>
        <p:nvPicPr>
          <p:cNvPr descr="Maker showing the part of the slide being edited" id="1108" name="Google Shape;110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9419" y="2350394"/>
            <a:ext cx="3563783" cy="2305345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3 inside  indicating step 3" id="1109" name="Google Shape;1109;p10"/>
          <p:cNvGrpSpPr/>
          <p:nvPr/>
        </p:nvGrpSpPr>
        <p:grpSpPr>
          <a:xfrm>
            <a:off x="7930921" y="4531632"/>
            <a:ext cx="558300" cy="409800"/>
            <a:chOff x="6953426" y="711274"/>
            <a:chExt cx="558300" cy="409800"/>
          </a:xfrm>
        </p:grpSpPr>
        <p:sp>
          <p:nvSpPr>
            <p:cNvPr descr="Small circle" id="1110" name="Google Shape;1110;p10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111" name="Google Shape;1111;p10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112" name="Google Shape;1112;p10"/>
          <p:cNvSpPr txBox="1"/>
          <p:nvPr/>
        </p:nvSpPr>
        <p:spPr>
          <a:xfrm>
            <a:off x="8429668" y="4571824"/>
            <a:ext cx="26586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…and the part of the slide they're editing.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6" name="Shape 1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7" name="Google Shape;1117;p11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You’re an expert with Tell Me</a:t>
            </a:r>
            <a:endParaRPr/>
          </a:p>
        </p:txBody>
      </p:sp>
      <p:sp>
        <p:nvSpPr>
          <p:cNvPr id="1118" name="Google Shape;1118;p11"/>
          <p:cNvSpPr txBox="1"/>
          <p:nvPr/>
        </p:nvSpPr>
        <p:spPr>
          <a:xfrm>
            <a:off x="541609" y="1296100"/>
            <a:ext cx="51102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Tell Me box finds the right command when you need it, </a:t>
            </a: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 you can save time and focus on your work.</a:t>
            </a: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it:</a:t>
            </a:r>
            <a:endParaRPr/>
          </a:p>
        </p:txBody>
      </p:sp>
      <p:grpSp>
        <p:nvGrpSpPr>
          <p:cNvPr descr="Small circle with number 1 inside  indicating step 1" id="1119" name="Google Shape;1119;p11"/>
          <p:cNvGrpSpPr/>
          <p:nvPr/>
        </p:nvGrpSpPr>
        <p:grpSpPr>
          <a:xfrm>
            <a:off x="558723" y="2638502"/>
            <a:ext cx="558300" cy="409800"/>
            <a:chOff x="6953426" y="711274"/>
            <a:chExt cx="558300" cy="409800"/>
          </a:xfrm>
        </p:grpSpPr>
        <p:sp>
          <p:nvSpPr>
            <p:cNvPr descr="Small circle" id="1120" name="Google Shape;1120;p11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121" name="Google Shape;1121;p11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122" name="Google Shape;1122;p11"/>
          <p:cNvSpPr txBox="1"/>
          <p:nvPr/>
        </p:nvSpPr>
        <p:spPr>
          <a:xfrm>
            <a:off x="1066039" y="2678694"/>
            <a:ext cx="3121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</a:t>
            </a:r>
            <a:r>
              <a:rPr b="0" i="0" lang="en-US" sz="1200" u="none" cap="none" strike="noStrike">
                <a:solidFill>
                  <a:srgbClr val="40404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Robot picture 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 the right.</a:t>
            </a:r>
            <a:endParaRPr/>
          </a:p>
        </p:txBody>
      </p:sp>
      <p:grpSp>
        <p:nvGrpSpPr>
          <p:cNvPr descr="Small circle with number 2 inside  indicating step 2" id="1123" name="Google Shape;1123;p11"/>
          <p:cNvGrpSpPr/>
          <p:nvPr/>
        </p:nvGrpSpPr>
        <p:grpSpPr>
          <a:xfrm>
            <a:off x="558723" y="3312993"/>
            <a:ext cx="558300" cy="409800"/>
            <a:chOff x="6953426" y="711274"/>
            <a:chExt cx="558300" cy="409800"/>
          </a:xfrm>
        </p:grpSpPr>
        <p:sp>
          <p:nvSpPr>
            <p:cNvPr descr="Small circle" id="1124" name="Google Shape;1124;p11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1125" name="Google Shape;1125;p11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1126" name="Google Shape;1126;p11"/>
          <p:cNvSpPr txBox="1"/>
          <p:nvPr/>
        </p:nvSpPr>
        <p:spPr>
          <a:xfrm>
            <a:off x="1066039" y="3353185"/>
            <a:ext cx="35040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Type </a:t>
            </a:r>
            <a:r>
              <a:rPr b="0" i="1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animation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the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Tell Me 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box, and then choose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Add Animation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/>
          </a:p>
        </p:txBody>
      </p:sp>
      <p:grpSp>
        <p:nvGrpSpPr>
          <p:cNvPr descr="Small circle with number 3 inside  indicating step 3" id="1127" name="Google Shape;1127;p11"/>
          <p:cNvGrpSpPr/>
          <p:nvPr/>
        </p:nvGrpSpPr>
        <p:grpSpPr>
          <a:xfrm>
            <a:off x="557319" y="4263506"/>
            <a:ext cx="558300" cy="409800"/>
            <a:chOff x="6953426" y="711274"/>
            <a:chExt cx="558300" cy="409800"/>
          </a:xfrm>
        </p:grpSpPr>
        <p:sp>
          <p:nvSpPr>
            <p:cNvPr descr="Small circle" id="1128" name="Google Shape;1128;p11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129" name="Google Shape;1129;p11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130" name="Google Shape;1130;p11"/>
          <p:cNvSpPr txBox="1"/>
          <p:nvPr/>
        </p:nvSpPr>
        <p:spPr>
          <a:xfrm>
            <a:off x="1064636" y="4303697"/>
            <a:ext cx="2133900" cy="14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 an animation effect, like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Zoom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and watch </a:t>
            </a: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happens.</a:t>
            </a:r>
            <a:endParaRPr/>
          </a:p>
        </p:txBody>
      </p:sp>
      <p:sp>
        <p:nvSpPr>
          <p:cNvPr descr="Select me" id="1131" name="Google Shape;1131;p11"/>
          <p:cNvSpPr txBox="1"/>
          <p:nvPr/>
        </p:nvSpPr>
        <p:spPr>
          <a:xfrm rot="-522772">
            <a:off x="6043300" y="1772270"/>
            <a:ext cx="1334804" cy="435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ME</a:t>
            </a:r>
            <a:endParaRPr b="1" i="0" sz="1200" u="none" cap="none" strike="noStrike">
              <a:solidFill>
                <a:srgbClr val="D247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ell Me box" id="1132" name="Google Shape;113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07766" y="3410945"/>
            <a:ext cx="2106152" cy="22083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imation tab showing zoom option" id="1133" name="Google Shape;113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63240" y="4069080"/>
            <a:ext cx="3803904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4" name="Google Shape;1134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flipH="1" rot="3861834">
            <a:off x="6740574" y="1787378"/>
            <a:ext cx="851862" cy="9399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obot" id="1135" name="Google Shape;1135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912741" y="1646170"/>
            <a:ext cx="2775459" cy="4531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9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12"/>
          <p:cNvSpPr txBox="1"/>
          <p:nvPr>
            <p:ph type="title"/>
          </p:nvPr>
        </p:nvSpPr>
        <p:spPr>
          <a:xfrm>
            <a:off x="521207" y="448056"/>
            <a:ext cx="68772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A3838"/>
              </a:buClr>
              <a:buSzPts val="28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Explore without leaving your slides</a:t>
            </a:r>
            <a:endParaRPr/>
          </a:p>
        </p:txBody>
      </p:sp>
      <p:sp>
        <p:nvSpPr>
          <p:cNvPr id="1141" name="Google Shape;1141;p12"/>
          <p:cNvSpPr txBox="1"/>
          <p:nvPr/>
        </p:nvSpPr>
        <p:spPr>
          <a:xfrm>
            <a:off x="541609" y="1296100"/>
            <a:ext cx="6093000" cy="12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Smart Lookup brings research directly in to PowerPoint.</a:t>
            </a: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b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</a:b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Try it:</a:t>
            </a:r>
            <a:endParaRPr/>
          </a:p>
        </p:txBody>
      </p:sp>
      <p:pic>
        <p:nvPicPr>
          <p:cNvPr descr="Three pictures showing the Smart Lookup feature" id="1142" name="Google Shape;114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08" y="2144574"/>
            <a:ext cx="11129520" cy="3198056"/>
          </a:xfrm>
          <a:prstGeom prst="rect">
            <a:avLst/>
          </a:prstGeom>
          <a:noFill/>
          <a:ln>
            <a:noFill/>
          </a:ln>
        </p:spPr>
      </p:pic>
      <p:grpSp>
        <p:nvGrpSpPr>
          <p:cNvPr descr="Small circle with number 1 inside  indicating step 1" id="1143" name="Google Shape;1143;p12"/>
          <p:cNvGrpSpPr/>
          <p:nvPr/>
        </p:nvGrpSpPr>
        <p:grpSpPr>
          <a:xfrm>
            <a:off x="558723" y="5233381"/>
            <a:ext cx="558300" cy="409800"/>
            <a:chOff x="6953426" y="711274"/>
            <a:chExt cx="558300" cy="409800"/>
          </a:xfrm>
        </p:grpSpPr>
        <p:sp>
          <p:nvSpPr>
            <p:cNvPr descr="Small circle" id="1144" name="Google Shape;1144;p12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1" id="1145" name="Google Shape;1145;p12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1</a:t>
              </a:r>
              <a:endParaRPr/>
            </a:p>
          </p:txBody>
        </p:sp>
      </p:grpSp>
      <p:sp>
        <p:nvSpPr>
          <p:cNvPr id="1146" name="Google Shape;1146;p12"/>
          <p:cNvSpPr txBox="1"/>
          <p:nvPr/>
        </p:nvSpPr>
        <p:spPr>
          <a:xfrm>
            <a:off x="1066038" y="5273573"/>
            <a:ext cx="29196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Right-click in the word </a:t>
            </a:r>
            <a:r>
              <a:rPr b="0" i="1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the following phrase: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 furniture</a:t>
            </a:r>
            <a:endParaRPr/>
          </a:p>
        </p:txBody>
      </p:sp>
      <p:grpSp>
        <p:nvGrpSpPr>
          <p:cNvPr descr="Small circle with number 2 inside  indicating step 2" id="1147" name="Google Shape;1147;p12"/>
          <p:cNvGrpSpPr/>
          <p:nvPr/>
        </p:nvGrpSpPr>
        <p:grpSpPr>
          <a:xfrm>
            <a:off x="4249102" y="5233381"/>
            <a:ext cx="558300" cy="409800"/>
            <a:chOff x="6953426" y="711274"/>
            <a:chExt cx="558300" cy="409800"/>
          </a:xfrm>
        </p:grpSpPr>
        <p:sp>
          <p:nvSpPr>
            <p:cNvPr descr="Small circle" id="1148" name="Google Shape;1148;p12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2" id="1149" name="Google Shape;1149;p12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2</a:t>
              </a:r>
              <a:endParaRPr/>
            </a:p>
          </p:txBody>
        </p:sp>
      </p:grpSp>
      <p:sp>
        <p:nvSpPr>
          <p:cNvPr id="1150" name="Google Shape;1150;p12"/>
          <p:cNvSpPr txBox="1"/>
          <p:nvPr/>
        </p:nvSpPr>
        <p:spPr>
          <a:xfrm>
            <a:off x="4747855" y="5273573"/>
            <a:ext cx="3106500" cy="13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Smart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r>
              <a:rPr b="0" i="0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Lookup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, and notice that results are contextual for that phrase, not </a:t>
            </a:r>
            <a:r>
              <a:rPr b="0" i="0" lang="en-US" sz="18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Microsoft Office apps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.</a:t>
            </a:r>
            <a:endParaRPr b="0" i="0" sz="1200" u="none" cap="none" strike="noStrike">
              <a:solidFill>
                <a:srgbClr val="D24726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descr="Small circle with number 3 inside  indicating step 3" id="1151" name="Google Shape;1151;p12"/>
          <p:cNvGrpSpPr/>
          <p:nvPr/>
        </p:nvGrpSpPr>
        <p:grpSpPr>
          <a:xfrm>
            <a:off x="7930921" y="5233381"/>
            <a:ext cx="558300" cy="409800"/>
            <a:chOff x="6953426" y="711274"/>
            <a:chExt cx="558300" cy="409800"/>
          </a:xfrm>
        </p:grpSpPr>
        <p:sp>
          <p:nvSpPr>
            <p:cNvPr descr="Small circle" id="1152" name="Google Shape;1152;p12"/>
            <p:cNvSpPr/>
            <p:nvPr/>
          </p:nvSpPr>
          <p:spPr>
            <a:xfrm>
              <a:off x="7025069" y="711274"/>
              <a:ext cx="409800" cy="409800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sp>
          <p:nvSpPr>
            <p:cNvPr descr="Number 3" id="1153" name="Google Shape;1153;p12"/>
            <p:cNvSpPr txBox="1"/>
            <p:nvPr/>
          </p:nvSpPr>
          <p:spPr>
            <a:xfrm>
              <a:off x="6953426" y="727564"/>
              <a:ext cx="558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chemeClr val="lt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3</a:t>
              </a:r>
              <a:endParaRPr/>
            </a:p>
          </p:txBody>
        </p:sp>
      </p:grpSp>
      <p:sp>
        <p:nvSpPr>
          <p:cNvPr id="1154" name="Google Shape;1154;p12"/>
          <p:cNvSpPr txBox="1"/>
          <p:nvPr/>
        </p:nvSpPr>
        <p:spPr>
          <a:xfrm>
            <a:off x="8429668" y="5273573"/>
            <a:ext cx="3107400" cy="13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Just for fun, try Smart Lookup again by right-clicking in the word </a:t>
            </a:r>
            <a:r>
              <a:rPr b="0" i="1" lang="en-US" sz="1200" u="none" cap="none" strike="noStrike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Office</a:t>
            </a:r>
            <a:r>
              <a:rPr b="0" i="0" lang="en-US" sz="1200" u="none" cap="none" strike="noStrike">
                <a:solidFill>
                  <a:srgbClr val="3F3F3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in Step 2.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30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3F3F3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13"/>
          <p:cNvSpPr txBox="1"/>
          <p:nvPr>
            <p:ph type="title"/>
          </p:nvPr>
        </p:nvSpPr>
        <p:spPr>
          <a:xfrm>
            <a:off x="521208" y="1536192"/>
            <a:ext cx="6876300" cy="64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More questions about PowerPoint?</a:t>
            </a:r>
            <a:endParaRPr/>
          </a:p>
        </p:txBody>
      </p:sp>
      <p:sp>
        <p:nvSpPr>
          <p:cNvPr id="1161" name="Google Shape;1161;p13"/>
          <p:cNvSpPr txBox="1"/>
          <p:nvPr>
            <p:ph idx="4294967295" type="body"/>
          </p:nvPr>
        </p:nvSpPr>
        <p:spPr>
          <a:xfrm>
            <a:off x="541611" y="2614427"/>
            <a:ext cx="9442500" cy="3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Select the </a:t>
            </a:r>
            <a:r>
              <a:rPr lang="en-US" sz="2000">
                <a:solidFill>
                  <a:srgbClr val="D24726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Tell Me                   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button and type what you want to know.</a:t>
            </a:r>
            <a:b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</a:b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lang="en-US" sz="20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Visit the PowerPoint team blog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8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rPr lang="en-US" sz="20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4"/>
              </a:rPr>
              <a:t>Go to free PowerPoint training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1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Quattrocento Sans"/>
              <a:buNone/>
            </a:pPr>
            <a:r>
              <a:t/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Tell Me button" id="1162" name="Google Shape;1162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13981" y="2350333"/>
            <a:ext cx="1269672" cy="118974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 pointing right with a hyperlink to the PowerPoint team blog. Select the image to visit the PowerPoint team blog " id="1163" name="Google Shape;1163;p13">
            <a:hlinkClick r:id="rId6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9398" y="3566804"/>
            <a:ext cx="661940" cy="66194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row pointing right with a hyperlink to free PowerPoint training. Select the image to access free PowerPoint training" id="1164" name="Google Shape;1164;p13">
            <a:hlinkClick r:id="rId8"/>
          </p:cNvPr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009398" y="4252716"/>
            <a:ext cx="661940" cy="6619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5" name="Google Shape;1165;p13"/>
          <p:cNvSpPr txBox="1"/>
          <p:nvPr/>
        </p:nvSpPr>
        <p:spPr>
          <a:xfrm>
            <a:off x="541611" y="5738132"/>
            <a:ext cx="6194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THE ARROW WHEN IN SLIDE SHOW MODE</a:t>
            </a:r>
            <a:endParaRPr/>
          </a:p>
        </p:txBody>
      </p:sp>
      <p:pic>
        <p:nvPicPr>
          <p:cNvPr descr="Tell Me box suggestions" id="1166" name="Google Shape;1166;p1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08066" y="2761488"/>
            <a:ext cx="2476156" cy="20012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