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Comfortaa"/>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73D355E-742F-449E-A796-91678EE109FD}">
  <a:tblStyle styleId="{B73D355E-742F-449E-A796-91678EE109F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Comfortaa-regular.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Comfortaa-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2be8e57b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2be8e57b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2be8e57b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d2be8e57b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2be8e57b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2be8e57b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2be8e57b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2be8e57b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2be8e57b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2be8e57b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2be8e57b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d2be8e57b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d2be8e57bd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d2be8e57b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90f9ca73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90f9ca73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90f9ca73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090f9ca73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090f9ca73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090f9ca73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d2be8e57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d2be8e57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090f9ca73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090f9ca73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90f9ca73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90f9ca73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d001fb649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d001fb649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2be8e57b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2be8e57b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d2be8e57b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d2be8e57b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d2be8e57b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d2be8e57b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d2be8e57b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d2be8e57b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2be8e57b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2be8e57b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2be8e57b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d2be8e57b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d2be8e57b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d2be8e57b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hyperlink" Target="https://docs.microsoft.com/ru-ru/office/troubleshoot/access/database-normalization-description" TargetMode="External"/><Relationship Id="rId5" Type="http://schemas.openxmlformats.org/officeDocument/2006/relationships/hyperlink" Target="https://habr.com/ru/post/254773/"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hyperlink" Target="https://habr.com/ru/post/597651/"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hyperlink" Target="https://www.w3schools.com/sql/" TargetMode="External"/><Relationship Id="rId5" Type="http://schemas.openxmlformats.org/officeDocument/2006/relationships/hyperlink" Target="https://www.sqlitetutorial.net/sqlite-python/" TargetMode="External"/><Relationship Id="rId6" Type="http://schemas.openxmlformats.org/officeDocument/2006/relationships/hyperlink" Target="https://www.sqlite.org/datatype3.html" TargetMode="External"/><Relationship Id="rId7" Type="http://schemas.openxmlformats.org/officeDocument/2006/relationships/hyperlink" Target="https://www.postgresqltutorial.com/postgresql-python/" TargetMode="External"/><Relationship Id="rId8" Type="http://schemas.openxmlformats.org/officeDocument/2006/relationships/hyperlink" Target="https://www.postgresql.org/docs/9.5/datatype.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hyperlink" Target="https://medium.com/@bigdataschool/nosql-6fbb182c58e4" TargetMode="External"/><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0493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Databases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6" name="Shape 106"/>
        <p:cNvGrpSpPr/>
        <p:nvPr/>
      </p:nvGrpSpPr>
      <p:grpSpPr>
        <a:xfrm>
          <a:off x="0" y="0"/>
          <a:ext cx="0" cy="0"/>
          <a:chOff x="0" y="0"/>
          <a:chExt cx="0" cy="0"/>
        </a:xfrm>
      </p:grpSpPr>
      <p:sp>
        <p:nvSpPr>
          <p:cNvPr id="107" name="Google Shape;107;p22"/>
          <p:cNvSpPr txBox="1"/>
          <p:nvPr>
            <p:ph type="title"/>
          </p:nvPr>
        </p:nvSpPr>
        <p:spPr>
          <a:xfrm>
            <a:off x="509800" y="110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Связь «Один к одному»</a:t>
            </a:r>
            <a:endParaRPr/>
          </a:p>
        </p:txBody>
      </p:sp>
      <p:sp>
        <p:nvSpPr>
          <p:cNvPr id="108" name="Google Shape;108;p22"/>
          <p:cNvSpPr txBox="1"/>
          <p:nvPr>
            <p:ph idx="1" type="body"/>
          </p:nvPr>
        </p:nvSpPr>
        <p:spPr>
          <a:xfrm>
            <a:off x="389350" y="797300"/>
            <a:ext cx="8641200" cy="4155000"/>
          </a:xfrm>
          <a:prstGeom prst="rect">
            <a:avLst/>
          </a:prstGeom>
        </p:spPr>
        <p:txBody>
          <a:bodyPr anchorCtr="0" anchor="t" bIns="91425" lIns="91425" spcFirstLastPara="1" rIns="91425" wrap="square" tIns="91425">
            <a:normAutofit fontScale="85000" lnSpcReduction="20000"/>
          </a:bodyPr>
          <a:lstStyle/>
          <a:p>
            <a:pPr indent="0" lvl="0" marL="0" rtl="0" algn="just">
              <a:spcBef>
                <a:spcPts val="0"/>
              </a:spcBef>
              <a:spcAft>
                <a:spcPts val="0"/>
              </a:spcAft>
              <a:buClr>
                <a:schemeClr val="dk1"/>
              </a:buClr>
              <a:buSzPct val="61111"/>
              <a:buFont typeface="Arial"/>
              <a:buNone/>
            </a:pPr>
            <a:r>
              <a:rPr lang="en"/>
              <a:t>Связь один к одному образуется, когда ключевой столбец (идентификатор) присутствует в другой таблице, в которой тоже является ключом либо свойствами столбца задана его уникальность (одно и тоже значение не может повторяться в разных строках).</a:t>
            </a:r>
            <a:endParaRPr/>
          </a:p>
          <a:p>
            <a:pPr indent="0" lvl="0" marL="0" rtl="0" algn="just">
              <a:spcBef>
                <a:spcPts val="1200"/>
              </a:spcBef>
              <a:spcAft>
                <a:spcPts val="0"/>
              </a:spcAft>
              <a:buNone/>
            </a:pPr>
            <a:r>
              <a:rPr lang="en"/>
              <a:t>На практике связь «один к одному» наблюдается не часто. Например, она может возникнуть, когда требуется разделить данных одной таблицы на несколько отдельных таблиц с целью безопасности.</a:t>
            </a:r>
            <a:endParaRPr/>
          </a:p>
          <a:p>
            <a:pPr indent="0" lvl="0" marL="0" rtl="0" algn="l">
              <a:spcBef>
                <a:spcPts val="1200"/>
              </a:spcBef>
              <a:spcAft>
                <a:spcPts val="0"/>
              </a:spcAft>
              <a:buNone/>
            </a:pPr>
            <a:r>
              <a:rPr lang="en"/>
              <a:t>Табл. Сотрудники                                              Табл. Паспортные данные</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graphicFrame>
        <p:nvGraphicFramePr>
          <p:cNvPr id="109" name="Google Shape;109;p22"/>
          <p:cNvGraphicFramePr/>
          <p:nvPr/>
        </p:nvGraphicFramePr>
        <p:xfrm>
          <a:off x="597325" y="2776320"/>
          <a:ext cx="3000000" cy="3000000"/>
        </p:xfrm>
        <a:graphic>
          <a:graphicData uri="http://schemas.openxmlformats.org/drawingml/2006/table">
            <a:tbl>
              <a:tblPr>
                <a:noFill/>
                <a:tableStyleId>{B73D355E-742F-449E-A796-91678EE109FD}</a:tableStyleId>
              </a:tblPr>
              <a:tblGrid>
                <a:gridCol w="522025"/>
                <a:gridCol w="2011125"/>
                <a:gridCol w="1266575"/>
              </a:tblGrid>
              <a:tr h="552500">
                <a:tc>
                  <a:txBody>
                    <a:bodyPr/>
                    <a:lstStyle/>
                    <a:p>
                      <a:pPr indent="0" lvl="0" marL="0" rtl="0" algn="l">
                        <a:spcBef>
                          <a:spcPts val="0"/>
                        </a:spcBef>
                        <a:spcAft>
                          <a:spcPts val="0"/>
                        </a:spcAft>
                        <a:buNone/>
                      </a:pPr>
                      <a:r>
                        <a:rPr lang="en"/>
                        <a:t>ID</a:t>
                      </a:r>
                      <a:endParaRPr/>
                    </a:p>
                  </a:txBody>
                  <a:tcPr marT="91425" marB="91425" marR="91425" marL="91425"/>
                </a:tc>
                <a:tc>
                  <a:txBody>
                    <a:bodyPr/>
                    <a:lstStyle/>
                    <a:p>
                      <a:pPr indent="0" lvl="0" marL="0" rtl="0" algn="l">
                        <a:spcBef>
                          <a:spcPts val="0"/>
                        </a:spcBef>
                        <a:spcAft>
                          <a:spcPts val="0"/>
                        </a:spcAft>
                        <a:buNone/>
                      </a:pPr>
                      <a:r>
                        <a:rPr lang="en"/>
                        <a:t>ФИО</a:t>
                      </a:r>
                      <a:endParaRPr/>
                    </a:p>
                  </a:txBody>
                  <a:tcPr marT="91425" marB="91425" marR="91425" marL="91425"/>
                </a:tc>
                <a:tc>
                  <a:txBody>
                    <a:bodyPr/>
                    <a:lstStyle/>
                    <a:p>
                      <a:pPr indent="0" lvl="0" marL="0" rtl="0" algn="l">
                        <a:spcBef>
                          <a:spcPts val="0"/>
                        </a:spcBef>
                        <a:spcAft>
                          <a:spcPts val="0"/>
                        </a:spcAft>
                        <a:buNone/>
                      </a:pPr>
                      <a:r>
                        <a:rPr lang="en"/>
                        <a:t>Дата рождения</a:t>
                      </a:r>
                      <a:endParaRPr/>
                    </a:p>
                  </a:txBody>
                  <a:tcPr marT="91425" marB="91425" marR="91425" marL="91425"/>
                </a:tc>
              </a:tr>
              <a:tr h="5525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Иванов Иван Иванович</a:t>
                      </a:r>
                      <a:endParaRPr/>
                    </a:p>
                  </a:txBody>
                  <a:tcPr marT="91425" marB="91425" marR="91425" marL="91425"/>
                </a:tc>
                <a:tc>
                  <a:txBody>
                    <a:bodyPr/>
                    <a:lstStyle/>
                    <a:p>
                      <a:pPr indent="0" lvl="0" marL="0" rtl="0" algn="l">
                        <a:spcBef>
                          <a:spcPts val="0"/>
                        </a:spcBef>
                        <a:spcAft>
                          <a:spcPts val="0"/>
                        </a:spcAft>
                        <a:buNone/>
                      </a:pPr>
                      <a:r>
                        <a:rPr lang="en"/>
                        <a:t>01.01.2000</a:t>
                      </a:r>
                      <a:endParaRPr/>
                    </a:p>
                  </a:txBody>
                  <a:tcPr marT="91425" marB="91425" marR="91425" marL="91425"/>
                </a:tc>
              </a:tr>
              <a:tr h="5525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Петров Петр Петрович</a:t>
                      </a:r>
                      <a:endParaRPr/>
                    </a:p>
                  </a:txBody>
                  <a:tcPr marT="91425" marB="91425" marR="91425" marL="91425"/>
                </a:tc>
                <a:tc>
                  <a:txBody>
                    <a:bodyPr/>
                    <a:lstStyle/>
                    <a:p>
                      <a:pPr indent="0" lvl="0" marL="0" rtl="0" algn="l">
                        <a:spcBef>
                          <a:spcPts val="0"/>
                        </a:spcBef>
                        <a:spcAft>
                          <a:spcPts val="0"/>
                        </a:spcAft>
                        <a:buNone/>
                      </a:pPr>
                      <a:r>
                        <a:rPr lang="en"/>
                        <a:t>02.02.1999</a:t>
                      </a:r>
                      <a:endParaRPr/>
                    </a:p>
                  </a:txBody>
                  <a:tcPr marT="91425" marB="91425" marR="91425" marL="91425"/>
                </a:tc>
              </a:tr>
            </a:tbl>
          </a:graphicData>
        </a:graphic>
      </p:graphicFrame>
      <p:graphicFrame>
        <p:nvGraphicFramePr>
          <p:cNvPr id="110" name="Google Shape;110;p22"/>
          <p:cNvGraphicFramePr/>
          <p:nvPr/>
        </p:nvGraphicFramePr>
        <p:xfrm>
          <a:off x="4606150" y="2881425"/>
          <a:ext cx="3000000" cy="3000000"/>
        </p:xfrm>
        <a:graphic>
          <a:graphicData uri="http://schemas.openxmlformats.org/drawingml/2006/table">
            <a:tbl>
              <a:tblPr>
                <a:noFill/>
                <a:tableStyleId>{B73D355E-742F-449E-A796-91678EE109FD}</a:tableStyleId>
              </a:tblPr>
              <a:tblGrid>
                <a:gridCol w="590100"/>
                <a:gridCol w="3619500"/>
              </a:tblGrid>
              <a:tr h="381000">
                <a:tc>
                  <a:txBody>
                    <a:bodyPr/>
                    <a:lstStyle/>
                    <a:p>
                      <a:pPr indent="0" lvl="0" marL="0" rtl="0" algn="l">
                        <a:spcBef>
                          <a:spcPts val="0"/>
                        </a:spcBef>
                        <a:spcAft>
                          <a:spcPts val="0"/>
                        </a:spcAft>
                        <a:buNone/>
                      </a:pPr>
                      <a:r>
                        <a:rPr lang="en"/>
                        <a:t>ID</a:t>
                      </a:r>
                      <a:endParaRPr/>
                    </a:p>
                  </a:txBody>
                  <a:tcPr marT="91425" marB="91425" marR="91425" marL="91425"/>
                </a:tc>
                <a:tc>
                  <a:txBody>
                    <a:bodyPr/>
                    <a:lstStyle/>
                    <a:p>
                      <a:pPr indent="0" lvl="0" marL="0" rtl="0" algn="l">
                        <a:spcBef>
                          <a:spcPts val="0"/>
                        </a:spcBef>
                        <a:spcAft>
                          <a:spcPts val="0"/>
                        </a:spcAft>
                        <a:buNone/>
                      </a:pPr>
                      <a:r>
                        <a:rPr lang="en"/>
                        <a:t>Паспортные данные</a:t>
                      </a:r>
                      <a:endParaRPr/>
                    </a:p>
                  </a:txBody>
                  <a:tcPr marT="91425" marB="91425" marR="91425" marL="91425"/>
                </a:tc>
              </a:tr>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МН123456</a:t>
                      </a:r>
                      <a:endParaRPr/>
                    </a:p>
                  </a:txBody>
                  <a:tcPr marT="91425" marB="91425" marR="91425" marL="91425"/>
                </a:tc>
              </a:tr>
              <a:tr h="381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МК123456</a:t>
                      </a:r>
                      <a:endParaRPr/>
                    </a:p>
                  </a:txBody>
                  <a:tcPr marT="91425" marB="91425" marR="91425" marL="91425"/>
                </a:tc>
              </a:tr>
            </a:tbl>
          </a:graphicData>
        </a:graphic>
      </p:graphicFrame>
      <p:pic>
        <p:nvPicPr>
          <p:cNvPr id="111" name="Google Shape;111;p22"/>
          <p:cNvPicPr preferRelativeResize="0"/>
          <p:nvPr/>
        </p:nvPicPr>
        <p:blipFill>
          <a:blip r:embed="rId4">
            <a:alphaModFix/>
          </a:blip>
          <a:stretch>
            <a:fillRect/>
          </a:stretch>
        </p:blipFill>
        <p:spPr>
          <a:xfrm>
            <a:off x="796540" y="3084265"/>
            <a:ext cx="322800" cy="301625"/>
          </a:xfrm>
          <a:prstGeom prst="rect">
            <a:avLst/>
          </a:prstGeom>
          <a:noFill/>
          <a:ln>
            <a:noFill/>
          </a:ln>
        </p:spPr>
      </p:pic>
      <p:pic>
        <p:nvPicPr>
          <p:cNvPr id="112" name="Google Shape;112;p22"/>
          <p:cNvPicPr preferRelativeResize="0"/>
          <p:nvPr/>
        </p:nvPicPr>
        <p:blipFill>
          <a:blip r:embed="rId4">
            <a:alphaModFix/>
          </a:blip>
          <a:stretch>
            <a:fillRect/>
          </a:stretch>
        </p:blipFill>
        <p:spPr>
          <a:xfrm>
            <a:off x="4873440" y="2975990"/>
            <a:ext cx="322800" cy="301625"/>
          </a:xfrm>
          <a:prstGeom prst="rect">
            <a:avLst/>
          </a:prstGeom>
          <a:noFill/>
          <a:ln>
            <a:noFill/>
          </a:ln>
        </p:spPr>
      </p:pic>
      <p:cxnSp>
        <p:nvCxnSpPr>
          <p:cNvPr id="113" name="Google Shape;113;p22"/>
          <p:cNvCxnSpPr/>
          <p:nvPr/>
        </p:nvCxnSpPr>
        <p:spPr>
          <a:xfrm flipH="1">
            <a:off x="505400" y="3681725"/>
            <a:ext cx="6900" cy="1181700"/>
          </a:xfrm>
          <a:prstGeom prst="straightConnector1">
            <a:avLst/>
          </a:prstGeom>
          <a:noFill/>
          <a:ln cap="flat" cmpd="sng" w="9525">
            <a:solidFill>
              <a:schemeClr val="dk2"/>
            </a:solidFill>
            <a:prstDash val="solid"/>
            <a:round/>
            <a:headEnd len="med" w="med" type="none"/>
            <a:tailEnd len="med" w="med" type="none"/>
          </a:ln>
        </p:spPr>
      </p:cxnSp>
      <p:cxnSp>
        <p:nvCxnSpPr>
          <p:cNvPr id="114" name="Google Shape;114;p22"/>
          <p:cNvCxnSpPr/>
          <p:nvPr/>
        </p:nvCxnSpPr>
        <p:spPr>
          <a:xfrm>
            <a:off x="512300" y="4877100"/>
            <a:ext cx="3968700" cy="20400"/>
          </a:xfrm>
          <a:prstGeom prst="straightConnector1">
            <a:avLst/>
          </a:prstGeom>
          <a:noFill/>
          <a:ln cap="flat" cmpd="sng" w="9525">
            <a:solidFill>
              <a:schemeClr val="dk2"/>
            </a:solidFill>
            <a:prstDash val="solid"/>
            <a:round/>
            <a:headEnd len="med" w="med" type="none"/>
            <a:tailEnd len="med" w="med" type="none"/>
          </a:ln>
        </p:spPr>
      </p:cxnSp>
      <p:cxnSp>
        <p:nvCxnSpPr>
          <p:cNvPr id="115" name="Google Shape;115;p22"/>
          <p:cNvCxnSpPr/>
          <p:nvPr/>
        </p:nvCxnSpPr>
        <p:spPr>
          <a:xfrm flipH="1" rot="10800000">
            <a:off x="4480925" y="3511075"/>
            <a:ext cx="13800" cy="1379700"/>
          </a:xfrm>
          <a:prstGeom prst="straightConnector1">
            <a:avLst/>
          </a:prstGeom>
          <a:noFill/>
          <a:ln cap="flat" cmpd="sng" w="9525">
            <a:solidFill>
              <a:schemeClr val="dk2"/>
            </a:solidFill>
            <a:prstDash val="solid"/>
            <a:round/>
            <a:headEnd len="med" w="med" type="none"/>
            <a:tailEnd len="med" w="med" type="none"/>
          </a:ln>
        </p:spPr>
      </p:cxnSp>
      <p:cxnSp>
        <p:nvCxnSpPr>
          <p:cNvPr id="116" name="Google Shape;116;p22"/>
          <p:cNvCxnSpPr/>
          <p:nvPr/>
        </p:nvCxnSpPr>
        <p:spPr>
          <a:xfrm>
            <a:off x="4487750" y="3517800"/>
            <a:ext cx="129900" cy="0"/>
          </a:xfrm>
          <a:prstGeom prst="straightConnector1">
            <a:avLst/>
          </a:prstGeom>
          <a:noFill/>
          <a:ln cap="flat" cmpd="sng" w="9525">
            <a:solidFill>
              <a:schemeClr val="dk2"/>
            </a:solidFill>
            <a:prstDash val="solid"/>
            <a:round/>
            <a:headEnd len="med" w="med" type="none"/>
            <a:tailEnd len="med" w="med" type="triangle"/>
          </a:ln>
        </p:spPr>
      </p:cxnSp>
      <p:cxnSp>
        <p:nvCxnSpPr>
          <p:cNvPr id="117" name="Google Shape;117;p22"/>
          <p:cNvCxnSpPr/>
          <p:nvPr/>
        </p:nvCxnSpPr>
        <p:spPr>
          <a:xfrm>
            <a:off x="525950" y="3681725"/>
            <a:ext cx="819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1" name="Shape 121"/>
        <p:cNvGrpSpPr/>
        <p:nvPr/>
      </p:nvGrpSpPr>
      <p:grpSpPr>
        <a:xfrm>
          <a:off x="0" y="0"/>
          <a:ext cx="0" cy="0"/>
          <a:chOff x="0" y="0"/>
          <a:chExt cx="0" cy="0"/>
        </a:xfrm>
      </p:grpSpPr>
      <p:sp>
        <p:nvSpPr>
          <p:cNvPr id="122" name="Google Shape;122;p23"/>
          <p:cNvSpPr txBox="1"/>
          <p:nvPr>
            <p:ph type="title"/>
          </p:nvPr>
        </p:nvSpPr>
        <p:spPr>
          <a:xfrm>
            <a:off x="509775" y="137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Связь «Один ко многим»</a:t>
            </a:r>
            <a:endParaRPr/>
          </a:p>
          <a:p>
            <a:pPr indent="0" lvl="0" marL="0" rtl="0" algn="l">
              <a:spcBef>
                <a:spcPts val="0"/>
              </a:spcBef>
              <a:spcAft>
                <a:spcPts val="0"/>
              </a:spcAft>
              <a:buNone/>
            </a:pPr>
            <a:r>
              <a:t/>
            </a:r>
            <a:endParaRPr/>
          </a:p>
        </p:txBody>
      </p:sp>
      <p:sp>
        <p:nvSpPr>
          <p:cNvPr id="123" name="Google Shape;123;p23"/>
          <p:cNvSpPr txBox="1"/>
          <p:nvPr>
            <p:ph idx="1" type="body"/>
          </p:nvPr>
        </p:nvSpPr>
        <p:spPr>
          <a:xfrm>
            <a:off x="509775" y="783625"/>
            <a:ext cx="8520600" cy="416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При связи «один-ко-многим» одна запись одной таблицы связана с несколькими записями другой таблицы. Являются наиболее распространенным типом связи.</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Табл. Должности                                Табл. Сотрудники</a:t>
            </a:r>
            <a:endParaRPr/>
          </a:p>
        </p:txBody>
      </p:sp>
      <p:graphicFrame>
        <p:nvGraphicFramePr>
          <p:cNvPr id="124" name="Google Shape;124;p23"/>
          <p:cNvGraphicFramePr/>
          <p:nvPr/>
        </p:nvGraphicFramePr>
        <p:xfrm>
          <a:off x="843225" y="2830175"/>
          <a:ext cx="3000000" cy="3000000"/>
        </p:xfrm>
        <a:graphic>
          <a:graphicData uri="http://schemas.openxmlformats.org/drawingml/2006/table">
            <a:tbl>
              <a:tblPr>
                <a:noFill/>
                <a:tableStyleId>{B73D355E-742F-449E-A796-91678EE109FD}</a:tableStyleId>
              </a:tblPr>
              <a:tblGrid>
                <a:gridCol w="578150"/>
                <a:gridCol w="2504400"/>
              </a:tblGrid>
              <a:tr h="442350">
                <a:tc>
                  <a:txBody>
                    <a:bodyPr/>
                    <a:lstStyle/>
                    <a:p>
                      <a:pPr indent="0" lvl="0" marL="0" rtl="0" algn="l">
                        <a:spcBef>
                          <a:spcPts val="0"/>
                        </a:spcBef>
                        <a:spcAft>
                          <a:spcPts val="0"/>
                        </a:spcAft>
                        <a:buClr>
                          <a:schemeClr val="dk1"/>
                        </a:buClr>
                        <a:buSzPts val="1100"/>
                        <a:buFont typeface="Arial"/>
                        <a:buNone/>
                      </a:pPr>
                      <a:r>
                        <a:rPr lang="en">
                          <a:solidFill>
                            <a:schemeClr val="dk1"/>
                          </a:solidFill>
                        </a:rPr>
                        <a:t>ID</a:t>
                      </a:r>
                      <a:endParaRPr/>
                    </a:p>
                  </a:txBody>
                  <a:tcPr marT="91425" marB="91425" marR="91425" marL="91425"/>
                </a:tc>
                <a:tc>
                  <a:txBody>
                    <a:bodyPr/>
                    <a:lstStyle/>
                    <a:p>
                      <a:pPr indent="0" lvl="0" marL="0" rtl="0" algn="l">
                        <a:spcBef>
                          <a:spcPts val="0"/>
                        </a:spcBef>
                        <a:spcAft>
                          <a:spcPts val="0"/>
                        </a:spcAft>
                        <a:buNone/>
                      </a:pPr>
                      <a:r>
                        <a:rPr lang="en"/>
                        <a:t>Должность</a:t>
                      </a:r>
                      <a:endParaRPr/>
                    </a:p>
                  </a:txBody>
                  <a:tcPr marT="91425" marB="91425" marR="91425" marL="91425"/>
                </a:tc>
              </a:tr>
              <a:tr h="393025">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Python developer</a:t>
                      </a:r>
                      <a:endParaRPr/>
                    </a:p>
                  </a:txBody>
                  <a:tcPr marT="91425" marB="91425" marR="91425" marL="91425"/>
                </a:tc>
              </a:tr>
              <a:tr h="393025">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DevOps engineer</a:t>
                      </a:r>
                      <a:endParaRPr/>
                    </a:p>
                  </a:txBody>
                  <a:tcPr marT="91425" marB="91425" marR="91425" marL="91425"/>
                </a:tc>
              </a:tr>
            </a:tbl>
          </a:graphicData>
        </a:graphic>
      </p:graphicFrame>
      <p:graphicFrame>
        <p:nvGraphicFramePr>
          <p:cNvPr id="125" name="Google Shape;125;p23"/>
          <p:cNvGraphicFramePr/>
          <p:nvPr/>
        </p:nvGraphicFramePr>
        <p:xfrm>
          <a:off x="4415700" y="2830170"/>
          <a:ext cx="3000000" cy="3000000"/>
        </p:xfrm>
        <a:graphic>
          <a:graphicData uri="http://schemas.openxmlformats.org/drawingml/2006/table">
            <a:tbl>
              <a:tblPr>
                <a:noFill/>
                <a:tableStyleId>{B73D355E-742F-449E-A796-91678EE109FD}</a:tableStyleId>
              </a:tblPr>
              <a:tblGrid>
                <a:gridCol w="522025"/>
                <a:gridCol w="2011125"/>
                <a:gridCol w="1266575"/>
              </a:tblGrid>
              <a:tr h="552500">
                <a:tc>
                  <a:txBody>
                    <a:bodyPr/>
                    <a:lstStyle/>
                    <a:p>
                      <a:pPr indent="0" lvl="0" marL="0" rtl="0" algn="l">
                        <a:spcBef>
                          <a:spcPts val="0"/>
                        </a:spcBef>
                        <a:spcAft>
                          <a:spcPts val="0"/>
                        </a:spcAft>
                        <a:buNone/>
                      </a:pPr>
                      <a:r>
                        <a:rPr lang="en"/>
                        <a:t>ID</a:t>
                      </a:r>
                      <a:endParaRPr/>
                    </a:p>
                  </a:txBody>
                  <a:tcPr marT="91425" marB="91425" marR="91425" marL="91425"/>
                </a:tc>
                <a:tc>
                  <a:txBody>
                    <a:bodyPr/>
                    <a:lstStyle/>
                    <a:p>
                      <a:pPr indent="0" lvl="0" marL="0" rtl="0" algn="l">
                        <a:spcBef>
                          <a:spcPts val="0"/>
                        </a:spcBef>
                        <a:spcAft>
                          <a:spcPts val="0"/>
                        </a:spcAft>
                        <a:buNone/>
                      </a:pPr>
                      <a:r>
                        <a:rPr lang="en"/>
                        <a:t>ФИО</a:t>
                      </a:r>
                      <a:endParaRPr/>
                    </a:p>
                  </a:txBody>
                  <a:tcPr marT="91425" marB="91425" marR="91425" marL="91425"/>
                </a:tc>
                <a:tc>
                  <a:txBody>
                    <a:bodyPr/>
                    <a:lstStyle/>
                    <a:p>
                      <a:pPr indent="0" lvl="0" marL="0" rtl="0" algn="l">
                        <a:spcBef>
                          <a:spcPts val="0"/>
                        </a:spcBef>
                        <a:spcAft>
                          <a:spcPts val="0"/>
                        </a:spcAft>
                        <a:buNone/>
                      </a:pPr>
                      <a:r>
                        <a:rPr lang="en"/>
                        <a:t>ID должности</a:t>
                      </a:r>
                      <a:endParaRPr/>
                    </a:p>
                  </a:txBody>
                  <a:tcPr marT="91425" marB="91425" marR="91425" marL="91425"/>
                </a:tc>
              </a:tr>
              <a:tr h="5525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Иванов Иван Иванович</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5525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Петров Петр Петрович</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bl>
          </a:graphicData>
        </a:graphic>
      </p:graphicFrame>
      <p:pic>
        <p:nvPicPr>
          <p:cNvPr id="126" name="Google Shape;126;p23"/>
          <p:cNvPicPr preferRelativeResize="0"/>
          <p:nvPr/>
        </p:nvPicPr>
        <p:blipFill>
          <a:blip r:embed="rId4">
            <a:alphaModFix/>
          </a:blip>
          <a:stretch>
            <a:fillRect/>
          </a:stretch>
        </p:blipFill>
        <p:spPr>
          <a:xfrm>
            <a:off x="1098565" y="2970890"/>
            <a:ext cx="322800" cy="301625"/>
          </a:xfrm>
          <a:prstGeom prst="rect">
            <a:avLst/>
          </a:prstGeom>
          <a:noFill/>
          <a:ln>
            <a:noFill/>
          </a:ln>
        </p:spPr>
      </p:pic>
      <p:cxnSp>
        <p:nvCxnSpPr>
          <p:cNvPr id="127" name="Google Shape;127;p23"/>
          <p:cNvCxnSpPr/>
          <p:nvPr/>
        </p:nvCxnSpPr>
        <p:spPr>
          <a:xfrm>
            <a:off x="683015" y="3574140"/>
            <a:ext cx="26400" cy="1283700"/>
          </a:xfrm>
          <a:prstGeom prst="straightConnector1">
            <a:avLst/>
          </a:prstGeom>
          <a:noFill/>
          <a:ln cap="flat" cmpd="sng" w="9525">
            <a:solidFill>
              <a:schemeClr val="dk2"/>
            </a:solidFill>
            <a:prstDash val="solid"/>
            <a:round/>
            <a:headEnd len="med" w="med" type="none"/>
            <a:tailEnd len="med" w="med" type="none"/>
          </a:ln>
        </p:spPr>
      </p:cxnSp>
      <p:cxnSp>
        <p:nvCxnSpPr>
          <p:cNvPr id="128" name="Google Shape;128;p23"/>
          <p:cNvCxnSpPr/>
          <p:nvPr/>
        </p:nvCxnSpPr>
        <p:spPr>
          <a:xfrm>
            <a:off x="683025" y="4812250"/>
            <a:ext cx="8037300" cy="15900"/>
          </a:xfrm>
          <a:prstGeom prst="straightConnector1">
            <a:avLst/>
          </a:prstGeom>
          <a:noFill/>
          <a:ln cap="flat" cmpd="sng" w="9525">
            <a:solidFill>
              <a:schemeClr val="dk2"/>
            </a:solidFill>
            <a:prstDash val="solid"/>
            <a:round/>
            <a:headEnd len="med" w="med" type="none"/>
            <a:tailEnd len="med" w="med" type="none"/>
          </a:ln>
        </p:spPr>
      </p:cxnSp>
      <p:cxnSp>
        <p:nvCxnSpPr>
          <p:cNvPr id="129" name="Google Shape;129;p23"/>
          <p:cNvCxnSpPr/>
          <p:nvPr/>
        </p:nvCxnSpPr>
        <p:spPr>
          <a:xfrm rot="10800000">
            <a:off x="8631650" y="3182650"/>
            <a:ext cx="118200" cy="1655400"/>
          </a:xfrm>
          <a:prstGeom prst="straightConnector1">
            <a:avLst/>
          </a:prstGeom>
          <a:noFill/>
          <a:ln cap="flat" cmpd="sng" w="9525">
            <a:solidFill>
              <a:schemeClr val="dk2"/>
            </a:solidFill>
            <a:prstDash val="solid"/>
            <a:round/>
            <a:headEnd len="med" w="med" type="none"/>
            <a:tailEnd len="med" w="med" type="none"/>
          </a:ln>
        </p:spPr>
      </p:cxnSp>
      <p:cxnSp>
        <p:nvCxnSpPr>
          <p:cNvPr id="130" name="Google Shape;130;p23"/>
          <p:cNvCxnSpPr/>
          <p:nvPr/>
        </p:nvCxnSpPr>
        <p:spPr>
          <a:xfrm flipH="1">
            <a:off x="8224225" y="3192525"/>
            <a:ext cx="407400" cy="6900"/>
          </a:xfrm>
          <a:prstGeom prst="straightConnector1">
            <a:avLst/>
          </a:prstGeom>
          <a:noFill/>
          <a:ln cap="flat" cmpd="sng" w="9525">
            <a:solidFill>
              <a:schemeClr val="dk2"/>
            </a:solidFill>
            <a:prstDash val="solid"/>
            <a:round/>
            <a:headEnd len="med" w="med" type="none"/>
            <a:tailEnd len="med" w="med" type="triangle"/>
          </a:ln>
        </p:spPr>
      </p:cxnSp>
      <p:pic>
        <p:nvPicPr>
          <p:cNvPr id="131" name="Google Shape;131;p23"/>
          <p:cNvPicPr preferRelativeResize="0"/>
          <p:nvPr/>
        </p:nvPicPr>
        <p:blipFill>
          <a:blip r:embed="rId4">
            <a:alphaModFix/>
          </a:blip>
          <a:stretch>
            <a:fillRect/>
          </a:stretch>
        </p:blipFill>
        <p:spPr>
          <a:xfrm>
            <a:off x="4608665" y="3138115"/>
            <a:ext cx="322800" cy="301625"/>
          </a:xfrm>
          <a:prstGeom prst="rect">
            <a:avLst/>
          </a:prstGeom>
          <a:noFill/>
          <a:ln>
            <a:noFill/>
          </a:ln>
        </p:spPr>
      </p:pic>
      <p:cxnSp>
        <p:nvCxnSpPr>
          <p:cNvPr id="132" name="Google Shape;132;p23"/>
          <p:cNvCxnSpPr/>
          <p:nvPr/>
        </p:nvCxnSpPr>
        <p:spPr>
          <a:xfrm>
            <a:off x="683025" y="3574150"/>
            <a:ext cx="163800" cy="0"/>
          </a:xfrm>
          <a:prstGeom prst="straightConnector1">
            <a:avLst/>
          </a:prstGeom>
          <a:noFill/>
          <a:ln cap="flat" cmpd="sng" w="9525">
            <a:solidFill>
              <a:schemeClr val="dk2"/>
            </a:solidFill>
            <a:prstDash val="solid"/>
            <a:round/>
            <a:headEnd len="med" w="med" type="none"/>
            <a:tailEnd len="med" w="med" type="none"/>
          </a:ln>
        </p:spPr>
      </p:cxnSp>
      <p:sp>
        <p:nvSpPr>
          <p:cNvPr id="133" name="Google Shape;133;p23"/>
          <p:cNvSpPr txBox="1"/>
          <p:nvPr/>
        </p:nvSpPr>
        <p:spPr>
          <a:xfrm>
            <a:off x="553275" y="3217250"/>
            <a:ext cx="32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1</a:t>
            </a:r>
            <a:endParaRPr/>
          </a:p>
        </p:txBody>
      </p:sp>
      <p:pic>
        <p:nvPicPr>
          <p:cNvPr id="134" name="Google Shape;134;p23"/>
          <p:cNvPicPr preferRelativeResize="0"/>
          <p:nvPr/>
        </p:nvPicPr>
        <p:blipFill>
          <a:blip r:embed="rId5">
            <a:alphaModFix/>
          </a:blip>
          <a:stretch>
            <a:fillRect/>
          </a:stretch>
        </p:blipFill>
        <p:spPr>
          <a:xfrm>
            <a:off x="8316415" y="2893375"/>
            <a:ext cx="403900" cy="193726"/>
          </a:xfrm>
          <a:prstGeom prst="rect">
            <a:avLst/>
          </a:prstGeom>
          <a:noFill/>
          <a:ln>
            <a:noFill/>
          </a:ln>
        </p:spPr>
      </p:pic>
      <p:pic>
        <p:nvPicPr>
          <p:cNvPr id="135" name="Google Shape;135;p23"/>
          <p:cNvPicPr preferRelativeResize="0"/>
          <p:nvPr/>
        </p:nvPicPr>
        <p:blipFill>
          <a:blip r:embed="rId4">
            <a:alphaModFix/>
          </a:blip>
          <a:stretch>
            <a:fillRect/>
          </a:stretch>
        </p:blipFill>
        <p:spPr>
          <a:xfrm>
            <a:off x="7736790" y="2915615"/>
            <a:ext cx="322800" cy="301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9" name="Shape 139"/>
        <p:cNvGrpSpPr/>
        <p:nvPr/>
      </p:nvGrpSpPr>
      <p:grpSpPr>
        <a:xfrm>
          <a:off x="0" y="0"/>
          <a:ext cx="0" cy="0"/>
          <a:chOff x="0" y="0"/>
          <a:chExt cx="0" cy="0"/>
        </a:xfrm>
      </p:grpSpPr>
      <p:sp>
        <p:nvSpPr>
          <p:cNvPr id="140" name="Google Shape;140;p24"/>
          <p:cNvSpPr txBox="1"/>
          <p:nvPr>
            <p:ph type="title"/>
          </p:nvPr>
        </p:nvSpPr>
        <p:spPr>
          <a:xfrm>
            <a:off x="509775" y="115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Связь «Многие ко многим»</a:t>
            </a:r>
            <a:endParaRPr/>
          </a:p>
        </p:txBody>
      </p:sp>
      <p:sp>
        <p:nvSpPr>
          <p:cNvPr id="141" name="Google Shape;141;p24"/>
          <p:cNvSpPr txBox="1"/>
          <p:nvPr>
            <p:ph idx="1" type="body"/>
          </p:nvPr>
        </p:nvSpPr>
        <p:spPr>
          <a:xfrm>
            <a:off x="537100" y="817750"/>
            <a:ext cx="8520600" cy="4161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Когда несколько записей одной таблицы соответствуют нескольким записям другой таблицы, такую связь называют «многие-ко-многим» и организовывают с помощью связывающей таблицы.</a:t>
            </a:r>
            <a:endParaRPr/>
          </a:p>
          <a:p>
            <a:pPr indent="0" lvl="0" marL="0" rtl="0" algn="l">
              <a:spcBef>
                <a:spcPts val="1200"/>
              </a:spcBef>
              <a:spcAft>
                <a:spcPts val="0"/>
              </a:spcAft>
              <a:buNone/>
            </a:pPr>
            <a:r>
              <a:rPr lang="en"/>
              <a:t>Табл. Сотрудники                                         Табл. Проекты</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Табл. Сотрудники_Проекты                                                                                             </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142" name="Google Shape;142;p24"/>
          <p:cNvGraphicFramePr/>
          <p:nvPr/>
        </p:nvGraphicFramePr>
        <p:xfrm>
          <a:off x="611000" y="2112945"/>
          <a:ext cx="3000000" cy="3000000"/>
        </p:xfrm>
        <a:graphic>
          <a:graphicData uri="http://schemas.openxmlformats.org/drawingml/2006/table">
            <a:tbl>
              <a:tblPr>
                <a:noFill/>
                <a:tableStyleId>{B73D355E-742F-449E-A796-91678EE109FD}</a:tableStyleId>
              </a:tblPr>
              <a:tblGrid>
                <a:gridCol w="522025"/>
                <a:gridCol w="2011125"/>
                <a:gridCol w="1266575"/>
              </a:tblGrid>
              <a:tr h="552500">
                <a:tc>
                  <a:txBody>
                    <a:bodyPr/>
                    <a:lstStyle/>
                    <a:p>
                      <a:pPr indent="0" lvl="0" marL="0" rtl="0" algn="l">
                        <a:spcBef>
                          <a:spcPts val="0"/>
                        </a:spcBef>
                        <a:spcAft>
                          <a:spcPts val="0"/>
                        </a:spcAft>
                        <a:buNone/>
                      </a:pPr>
                      <a:r>
                        <a:rPr lang="en"/>
                        <a:t>ID</a:t>
                      </a:r>
                      <a:endParaRPr/>
                    </a:p>
                  </a:txBody>
                  <a:tcPr marT="91425" marB="91425" marR="91425" marL="91425"/>
                </a:tc>
                <a:tc>
                  <a:txBody>
                    <a:bodyPr/>
                    <a:lstStyle/>
                    <a:p>
                      <a:pPr indent="0" lvl="0" marL="0" rtl="0" algn="l">
                        <a:spcBef>
                          <a:spcPts val="0"/>
                        </a:spcBef>
                        <a:spcAft>
                          <a:spcPts val="0"/>
                        </a:spcAft>
                        <a:buNone/>
                      </a:pPr>
                      <a:r>
                        <a:rPr lang="en"/>
                        <a:t>ФИО</a:t>
                      </a:r>
                      <a:endParaRPr/>
                    </a:p>
                  </a:txBody>
                  <a:tcPr marT="91425" marB="91425" marR="91425" marL="91425"/>
                </a:tc>
                <a:tc>
                  <a:txBody>
                    <a:bodyPr/>
                    <a:lstStyle/>
                    <a:p>
                      <a:pPr indent="0" lvl="0" marL="0" rtl="0" algn="l">
                        <a:spcBef>
                          <a:spcPts val="0"/>
                        </a:spcBef>
                        <a:spcAft>
                          <a:spcPts val="0"/>
                        </a:spcAft>
                        <a:buNone/>
                      </a:pPr>
                      <a:r>
                        <a:rPr lang="en"/>
                        <a:t>Дата рождения</a:t>
                      </a:r>
                      <a:endParaRPr/>
                    </a:p>
                  </a:txBody>
                  <a:tcPr marT="91425" marB="91425" marR="91425" marL="91425"/>
                </a:tc>
              </a:tr>
              <a:tr h="5525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Иванов Иван Иванович</a:t>
                      </a:r>
                      <a:endParaRPr/>
                    </a:p>
                  </a:txBody>
                  <a:tcPr marT="91425" marB="91425" marR="91425" marL="91425"/>
                </a:tc>
                <a:tc>
                  <a:txBody>
                    <a:bodyPr/>
                    <a:lstStyle/>
                    <a:p>
                      <a:pPr indent="0" lvl="0" marL="0" rtl="0" algn="l">
                        <a:spcBef>
                          <a:spcPts val="0"/>
                        </a:spcBef>
                        <a:spcAft>
                          <a:spcPts val="0"/>
                        </a:spcAft>
                        <a:buNone/>
                      </a:pPr>
                      <a:r>
                        <a:rPr lang="en"/>
                        <a:t>01.01.2000</a:t>
                      </a:r>
                      <a:endParaRPr/>
                    </a:p>
                  </a:txBody>
                  <a:tcPr marT="91425" marB="91425" marR="91425" marL="91425"/>
                </a:tc>
              </a:tr>
              <a:tr h="5525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Петров Петр Петрович</a:t>
                      </a:r>
                      <a:endParaRPr/>
                    </a:p>
                  </a:txBody>
                  <a:tcPr marT="91425" marB="91425" marR="91425" marL="91425"/>
                </a:tc>
                <a:tc>
                  <a:txBody>
                    <a:bodyPr/>
                    <a:lstStyle/>
                    <a:p>
                      <a:pPr indent="0" lvl="0" marL="0" rtl="0" algn="l">
                        <a:spcBef>
                          <a:spcPts val="0"/>
                        </a:spcBef>
                        <a:spcAft>
                          <a:spcPts val="0"/>
                        </a:spcAft>
                        <a:buNone/>
                      </a:pPr>
                      <a:r>
                        <a:rPr lang="en"/>
                        <a:t>02.02.</a:t>
                      </a:r>
                      <a:r>
                        <a:rPr lang="en">
                          <a:solidFill>
                            <a:schemeClr val="dk1"/>
                          </a:solidFill>
                        </a:rPr>
                        <a:t>1999</a:t>
                      </a:r>
                      <a:endParaRPr/>
                    </a:p>
                  </a:txBody>
                  <a:tcPr marT="91425" marB="91425" marR="91425" marL="91425"/>
                </a:tc>
              </a:tr>
            </a:tbl>
          </a:graphicData>
        </a:graphic>
      </p:graphicFrame>
      <p:graphicFrame>
        <p:nvGraphicFramePr>
          <p:cNvPr id="143" name="Google Shape;143;p24"/>
          <p:cNvGraphicFramePr/>
          <p:nvPr/>
        </p:nvGraphicFramePr>
        <p:xfrm>
          <a:off x="4815250" y="2143450"/>
          <a:ext cx="3000000" cy="3000000"/>
        </p:xfrm>
        <a:graphic>
          <a:graphicData uri="http://schemas.openxmlformats.org/drawingml/2006/table">
            <a:tbl>
              <a:tblPr>
                <a:noFill/>
                <a:tableStyleId>{B73D355E-742F-449E-A796-91678EE109FD}</a:tableStyleId>
              </a:tblPr>
              <a:tblGrid>
                <a:gridCol w="721575"/>
                <a:gridCol w="1951125"/>
              </a:tblGrid>
              <a:tr h="381000">
                <a:tc>
                  <a:txBody>
                    <a:bodyPr/>
                    <a:lstStyle/>
                    <a:p>
                      <a:pPr indent="0" lvl="0" marL="0" rtl="0" algn="l">
                        <a:spcBef>
                          <a:spcPts val="0"/>
                        </a:spcBef>
                        <a:spcAft>
                          <a:spcPts val="0"/>
                        </a:spcAft>
                        <a:buClr>
                          <a:schemeClr val="dk1"/>
                        </a:buClr>
                        <a:buSzPts val="1100"/>
                        <a:buFont typeface="Arial"/>
                        <a:buNone/>
                      </a:pPr>
                      <a:r>
                        <a:rPr lang="en">
                          <a:solidFill>
                            <a:schemeClr val="dk1"/>
                          </a:solidFill>
                        </a:rPr>
                        <a:t>ID</a:t>
                      </a:r>
                      <a:endParaRPr/>
                    </a:p>
                  </a:txBody>
                  <a:tcPr marT="91425" marB="91425" marR="91425" marL="91425"/>
                </a:tc>
                <a:tc>
                  <a:txBody>
                    <a:bodyPr/>
                    <a:lstStyle/>
                    <a:p>
                      <a:pPr indent="0" lvl="0" marL="0" rtl="0" algn="l">
                        <a:spcBef>
                          <a:spcPts val="0"/>
                        </a:spcBef>
                        <a:spcAft>
                          <a:spcPts val="0"/>
                        </a:spcAft>
                        <a:buNone/>
                      </a:pPr>
                      <a:r>
                        <a:rPr lang="en"/>
                        <a:t>Проекты</a:t>
                      </a:r>
                      <a:endParaRPr/>
                    </a:p>
                  </a:txBody>
                  <a:tcPr marT="91425" marB="91425" marR="91425" marL="91425"/>
                </a:tc>
              </a:tr>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Проект 1</a:t>
                      </a:r>
                      <a:endParaRPr/>
                    </a:p>
                  </a:txBody>
                  <a:tcPr marT="91425" marB="91425" marR="91425" marL="91425"/>
                </a:tc>
              </a:tr>
              <a:tr h="381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Проект 2</a:t>
                      </a:r>
                      <a:endParaRPr/>
                    </a:p>
                  </a:txBody>
                  <a:tcPr marT="91425" marB="91425" marR="91425" marL="91425"/>
                </a:tc>
              </a:tr>
            </a:tbl>
          </a:graphicData>
        </a:graphic>
      </p:graphicFrame>
      <p:pic>
        <p:nvPicPr>
          <p:cNvPr id="144" name="Google Shape;144;p24"/>
          <p:cNvPicPr preferRelativeResize="0"/>
          <p:nvPr/>
        </p:nvPicPr>
        <p:blipFill>
          <a:blip r:embed="rId4">
            <a:alphaModFix/>
          </a:blip>
          <a:stretch>
            <a:fillRect/>
          </a:stretch>
        </p:blipFill>
        <p:spPr>
          <a:xfrm>
            <a:off x="810215" y="2420927"/>
            <a:ext cx="322800" cy="301625"/>
          </a:xfrm>
          <a:prstGeom prst="rect">
            <a:avLst/>
          </a:prstGeom>
          <a:noFill/>
          <a:ln>
            <a:noFill/>
          </a:ln>
        </p:spPr>
      </p:pic>
      <p:pic>
        <p:nvPicPr>
          <p:cNvPr id="145" name="Google Shape;145;p24"/>
          <p:cNvPicPr preferRelativeResize="0"/>
          <p:nvPr/>
        </p:nvPicPr>
        <p:blipFill>
          <a:blip r:embed="rId4">
            <a:alphaModFix/>
          </a:blip>
          <a:stretch>
            <a:fillRect/>
          </a:stretch>
        </p:blipFill>
        <p:spPr>
          <a:xfrm>
            <a:off x="5160190" y="2211065"/>
            <a:ext cx="322800" cy="301625"/>
          </a:xfrm>
          <a:prstGeom prst="rect">
            <a:avLst/>
          </a:prstGeom>
          <a:noFill/>
          <a:ln>
            <a:noFill/>
          </a:ln>
        </p:spPr>
      </p:pic>
      <p:graphicFrame>
        <p:nvGraphicFramePr>
          <p:cNvPr id="146" name="Google Shape;146;p24"/>
          <p:cNvGraphicFramePr/>
          <p:nvPr/>
        </p:nvGraphicFramePr>
        <p:xfrm>
          <a:off x="4815250" y="3641100"/>
          <a:ext cx="3000000" cy="3000000"/>
        </p:xfrm>
        <a:graphic>
          <a:graphicData uri="http://schemas.openxmlformats.org/drawingml/2006/table">
            <a:tbl>
              <a:tblPr>
                <a:noFill/>
                <a:tableStyleId>{B73D355E-742F-449E-A796-91678EE109FD}</a:tableStyleId>
              </a:tblPr>
              <a:tblGrid>
                <a:gridCol w="1336350"/>
                <a:gridCol w="1336350"/>
              </a:tblGrid>
              <a:tr h="391000">
                <a:tc>
                  <a:txBody>
                    <a:bodyPr/>
                    <a:lstStyle/>
                    <a:p>
                      <a:pPr indent="0" lvl="0" marL="0" rtl="0" algn="l">
                        <a:spcBef>
                          <a:spcPts val="0"/>
                        </a:spcBef>
                        <a:spcAft>
                          <a:spcPts val="0"/>
                        </a:spcAft>
                        <a:buNone/>
                      </a:pPr>
                      <a:r>
                        <a:rPr lang="en"/>
                        <a:t>Сотрудник</a:t>
                      </a:r>
                      <a:endParaRPr/>
                    </a:p>
                  </a:txBody>
                  <a:tcPr marT="91425" marB="91425" marR="91425" marL="91425"/>
                </a:tc>
                <a:tc>
                  <a:txBody>
                    <a:bodyPr/>
                    <a:lstStyle/>
                    <a:p>
                      <a:pPr indent="0" lvl="0" marL="0" rtl="0" algn="l">
                        <a:spcBef>
                          <a:spcPts val="0"/>
                        </a:spcBef>
                        <a:spcAft>
                          <a:spcPts val="0"/>
                        </a:spcAft>
                        <a:buNone/>
                      </a:pPr>
                      <a:r>
                        <a:rPr lang="en"/>
                        <a:t>Проект</a:t>
                      </a:r>
                      <a:endParaRPr/>
                    </a:p>
                  </a:txBody>
                  <a:tcPr marT="91425" marB="91425" marR="91425" marL="91425"/>
                </a:tc>
              </a:tr>
              <a:tr h="32105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bl>
          </a:graphicData>
        </a:graphic>
      </p:graphicFrame>
      <p:pic>
        <p:nvPicPr>
          <p:cNvPr id="147" name="Google Shape;147;p24"/>
          <p:cNvPicPr preferRelativeResize="0"/>
          <p:nvPr/>
        </p:nvPicPr>
        <p:blipFill>
          <a:blip r:embed="rId4">
            <a:alphaModFix/>
          </a:blip>
          <a:stretch>
            <a:fillRect/>
          </a:stretch>
        </p:blipFill>
        <p:spPr>
          <a:xfrm>
            <a:off x="5828790" y="3735677"/>
            <a:ext cx="322800" cy="301625"/>
          </a:xfrm>
          <a:prstGeom prst="rect">
            <a:avLst/>
          </a:prstGeom>
          <a:noFill/>
          <a:ln>
            <a:noFill/>
          </a:ln>
        </p:spPr>
      </p:pic>
      <p:pic>
        <p:nvPicPr>
          <p:cNvPr id="148" name="Google Shape;148;p24"/>
          <p:cNvPicPr preferRelativeResize="0"/>
          <p:nvPr/>
        </p:nvPicPr>
        <p:blipFill>
          <a:blip r:embed="rId4">
            <a:alphaModFix/>
          </a:blip>
          <a:stretch>
            <a:fillRect/>
          </a:stretch>
        </p:blipFill>
        <p:spPr>
          <a:xfrm>
            <a:off x="7165140" y="3735677"/>
            <a:ext cx="322800" cy="301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2" name="Shape 152"/>
        <p:cNvGrpSpPr/>
        <p:nvPr/>
      </p:nvGrpSpPr>
      <p:grpSpPr>
        <a:xfrm>
          <a:off x="0" y="0"/>
          <a:ext cx="0" cy="0"/>
          <a:chOff x="0" y="0"/>
          <a:chExt cx="0" cy="0"/>
        </a:xfrm>
      </p:grpSpPr>
      <p:sp>
        <p:nvSpPr>
          <p:cNvPr id="153" name="Google Shape;153;p25"/>
          <p:cNvSpPr txBox="1"/>
          <p:nvPr>
            <p:ph type="title"/>
          </p:nvPr>
        </p:nvSpPr>
        <p:spPr>
          <a:xfrm>
            <a:off x="530275" y="144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Назначение связей</a:t>
            </a:r>
            <a:endParaRPr/>
          </a:p>
        </p:txBody>
      </p:sp>
      <p:sp>
        <p:nvSpPr>
          <p:cNvPr id="154" name="Google Shape;154;p25"/>
          <p:cNvSpPr txBox="1"/>
          <p:nvPr>
            <p:ph idx="1" type="body"/>
          </p:nvPr>
        </p:nvSpPr>
        <p:spPr>
          <a:xfrm>
            <a:off x="530275" y="863550"/>
            <a:ext cx="8520600" cy="41091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Разработчикам они необходимы для того, чтобы поддерживать целостность баз данных. Если связи настроены правильно, можно с уверенностью сказать, что никакая информация не потеряется. Например, нужно удалить одну должность из таблицы Должности. Если бы связь не существовала, то для сотрудников, принадлежащих к этой должности, остался бы идентификатор </a:t>
            </a:r>
            <a:r>
              <a:rPr lang="en"/>
              <a:t>должности</a:t>
            </a:r>
            <a:r>
              <a:rPr lang="en"/>
              <a:t>, которая не существует. Наличие связи предотвратит выполнить удаление </a:t>
            </a:r>
            <a:r>
              <a:rPr lang="en"/>
              <a:t>должности</a:t>
            </a:r>
            <a:r>
              <a:rPr lang="en"/>
              <a:t>, если она присутствует во внешних ключах других таблиц. В таком случае необходимо сотрудников перенести в другие </a:t>
            </a:r>
            <a:r>
              <a:rPr lang="en"/>
              <a:t>должности</a:t>
            </a:r>
            <a:r>
              <a:rPr lang="en"/>
              <a:t>, а потом выполнить удаление ненужной записи. Вследствие этого связи еще называют ограничениями.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8" name="Shape 158"/>
        <p:cNvGrpSpPr/>
        <p:nvPr/>
      </p:nvGrpSpPr>
      <p:grpSpPr>
        <a:xfrm>
          <a:off x="0" y="0"/>
          <a:ext cx="0" cy="0"/>
          <a:chOff x="0" y="0"/>
          <a:chExt cx="0" cy="0"/>
        </a:xfrm>
      </p:grpSpPr>
      <p:sp>
        <p:nvSpPr>
          <p:cNvPr id="159" name="Google Shape;159;p26"/>
          <p:cNvSpPr txBox="1"/>
          <p:nvPr>
            <p:ph type="title"/>
          </p:nvPr>
        </p:nvSpPr>
        <p:spPr>
          <a:xfrm>
            <a:off x="530275" y="158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Первичный и внешний ключи</a:t>
            </a:r>
            <a:endParaRPr/>
          </a:p>
        </p:txBody>
      </p:sp>
      <p:sp>
        <p:nvSpPr>
          <p:cNvPr id="160" name="Google Shape;160;p26"/>
          <p:cNvSpPr txBox="1"/>
          <p:nvPr>
            <p:ph idx="1" type="body"/>
          </p:nvPr>
        </p:nvSpPr>
        <p:spPr>
          <a:xfrm>
            <a:off x="530275" y="810950"/>
            <a:ext cx="8520600" cy="41277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Clr>
                <a:schemeClr val="dk1"/>
              </a:buClr>
              <a:buSzPct val="61111"/>
              <a:buFont typeface="Arial"/>
              <a:buNone/>
            </a:pPr>
            <a:r>
              <a:rPr b="1" lang="en"/>
              <a:t>Primary Key</a:t>
            </a:r>
            <a:r>
              <a:rPr lang="en"/>
              <a:t> - (он же - первичный ключ) - предоставляет ссылку для связи с другими таблицами и создаёт ограничение уникальности для столбца, на котором задаётся.</a:t>
            </a:r>
            <a:endParaRPr/>
          </a:p>
          <a:p>
            <a:pPr indent="0" lvl="0" marL="0" rtl="0" algn="l">
              <a:spcBef>
                <a:spcPts val="1200"/>
              </a:spcBef>
              <a:spcAft>
                <a:spcPts val="0"/>
              </a:spcAft>
              <a:buClr>
                <a:schemeClr val="dk1"/>
              </a:buClr>
              <a:buSzPct val="61111"/>
              <a:buFont typeface="Arial"/>
              <a:buNone/>
            </a:pPr>
            <a:r>
              <a:rPr lang="en"/>
              <a:t>Primary Key может быть исключительно один. Несколько первичных ключей сделать невозможно, т.к. он, своего рода, уникален.</a:t>
            </a:r>
            <a:endParaRPr/>
          </a:p>
          <a:p>
            <a:pPr indent="0" lvl="0" marL="0" rtl="0" algn="l">
              <a:spcBef>
                <a:spcPts val="1200"/>
              </a:spcBef>
              <a:spcAft>
                <a:spcPts val="0"/>
              </a:spcAft>
              <a:buClr>
                <a:schemeClr val="dk1"/>
              </a:buClr>
              <a:buSzPct val="61111"/>
              <a:buFont typeface="Arial"/>
              <a:buNone/>
            </a:pPr>
            <a:r>
              <a:rPr lang="en"/>
              <a:t>Первичный ключ может быть простым и составным.</a:t>
            </a:r>
            <a:endParaRPr/>
          </a:p>
          <a:p>
            <a:pPr indent="0" lvl="0" marL="0" rtl="0" algn="l">
              <a:spcBef>
                <a:spcPts val="1200"/>
              </a:spcBef>
              <a:spcAft>
                <a:spcPts val="0"/>
              </a:spcAft>
              <a:buNone/>
            </a:pPr>
            <a:r>
              <a:rPr b="1" lang="en"/>
              <a:t>Foreign Key </a:t>
            </a:r>
            <a:r>
              <a:rPr lang="en"/>
              <a:t>(внешний ключ) нужен для того, что бы предоставить определённую ссылку для связи между двумя таблицами. Как правило, внешний ключ указывает на первичный ключ из связанной главной таблицы.</a:t>
            </a:r>
            <a:endParaRPr/>
          </a:p>
          <a:p>
            <a:pPr indent="0" lvl="0" marL="0" rtl="0" algn="l">
              <a:spcBef>
                <a:spcPts val="1200"/>
              </a:spcBef>
              <a:spcAft>
                <a:spcPts val="1200"/>
              </a:spcAft>
              <a:buNone/>
            </a:pPr>
            <a:r>
              <a:rPr lang="en"/>
              <a:t>Например, у нас есть таблица Orders, которая будет отображать наши заказы, и привяжем поле из таблицы Orders к полю из таблицы Customers через Foreign Key, чтоб у каждого пользователя у нас могло быть несколько заказов.</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4" name="Shape 164"/>
        <p:cNvGrpSpPr/>
        <p:nvPr/>
      </p:nvGrpSpPr>
      <p:grpSpPr>
        <a:xfrm>
          <a:off x="0" y="0"/>
          <a:ext cx="0" cy="0"/>
          <a:chOff x="0" y="0"/>
          <a:chExt cx="0" cy="0"/>
        </a:xfrm>
      </p:grpSpPr>
      <p:sp>
        <p:nvSpPr>
          <p:cNvPr id="165" name="Google Shape;165;p27"/>
          <p:cNvSpPr txBox="1"/>
          <p:nvPr>
            <p:ph type="title"/>
          </p:nvPr>
        </p:nvSpPr>
        <p:spPr>
          <a:xfrm>
            <a:off x="502975" y="151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Нормализация отношений</a:t>
            </a:r>
            <a:endParaRPr/>
          </a:p>
        </p:txBody>
      </p:sp>
      <p:sp>
        <p:nvSpPr>
          <p:cNvPr id="166" name="Google Shape;166;p27"/>
          <p:cNvSpPr txBox="1"/>
          <p:nvPr>
            <p:ph idx="1" type="body"/>
          </p:nvPr>
        </p:nvSpPr>
        <p:spPr>
          <a:xfrm>
            <a:off x="502975" y="831425"/>
            <a:ext cx="8520600" cy="4107300"/>
          </a:xfrm>
          <a:prstGeom prst="rect">
            <a:avLst/>
          </a:prstGeom>
        </p:spPr>
        <p:txBody>
          <a:bodyPr anchorCtr="0" anchor="t" bIns="91425" lIns="91425" spcFirstLastPara="1" rIns="91425" wrap="square" tIns="91425">
            <a:normAutofit fontScale="77500" lnSpcReduction="10000"/>
          </a:bodyPr>
          <a:lstStyle/>
          <a:p>
            <a:pPr indent="0" lvl="0" marL="0" rtl="0" algn="just">
              <a:spcBef>
                <a:spcPts val="0"/>
              </a:spcBef>
              <a:spcAft>
                <a:spcPts val="0"/>
              </a:spcAft>
              <a:buClr>
                <a:schemeClr val="dk1"/>
              </a:buClr>
              <a:buSzPct val="61111"/>
              <a:buFont typeface="Arial"/>
              <a:buNone/>
            </a:pPr>
            <a:r>
              <a:rPr b="1" lang="en"/>
              <a:t>Нормализация</a:t>
            </a:r>
            <a:r>
              <a:rPr lang="en"/>
              <a:t> это процесс организации данных в базе данных. Это включает создание таблиц и установку отношений между этими таблицами в соответствии с правилами, предназначенными для защиты данных и обеспечения большей гибкости базы данных за счет исключения избыточности и несогласованности зависимости.</a:t>
            </a:r>
            <a:endParaRPr/>
          </a:p>
          <a:p>
            <a:pPr indent="0" lvl="0" marL="0" rtl="0" algn="just">
              <a:spcBef>
                <a:spcPts val="1200"/>
              </a:spcBef>
              <a:spcAft>
                <a:spcPts val="0"/>
              </a:spcAft>
              <a:buNone/>
            </a:pPr>
            <a:r>
              <a:rPr lang="en"/>
              <a:t>Избыточные данные отнимают место на диске и создают проблемы с обслуживанием. Если необходимо изменить данные, которые находятся в нескольких местах, их необходимо изменить точно так же, как во всех местах.</a:t>
            </a:r>
            <a:endParaRPr/>
          </a:p>
          <a:p>
            <a:pPr indent="0" lvl="0" marL="0" rtl="0" algn="just">
              <a:spcBef>
                <a:spcPts val="1200"/>
              </a:spcBef>
              <a:spcAft>
                <a:spcPts val="0"/>
              </a:spcAft>
              <a:buNone/>
            </a:pPr>
            <a:r>
              <a:rPr lang="en"/>
              <a:t>Существует несколько правил нормализации баз данных. Каждое правило называется "нормальной формой". Если выполняется первое правило, база данных называется "Первая нормальная форма". Если выполняются первые три правила, база данных считается "третьей нормальной формой". Хотя возможны и другие уровни нормализации, Третья нормальная форма считается самым высоким уровнем, необходимым для большинства приложений.</a:t>
            </a:r>
            <a:endParaRPr/>
          </a:p>
          <a:p>
            <a:pPr indent="0" lvl="0" marL="0" rtl="0" algn="just">
              <a:spcBef>
                <a:spcPts val="1200"/>
              </a:spcBef>
              <a:spcAft>
                <a:spcPts val="0"/>
              </a:spcAft>
              <a:buClr>
                <a:schemeClr val="dk1"/>
              </a:buClr>
              <a:buSzPct val="61111"/>
              <a:buFont typeface="Arial"/>
              <a:buNone/>
            </a:pPr>
            <a:r>
              <a:rPr lang="en" u="sng">
                <a:solidFill>
                  <a:schemeClr val="hlink"/>
                </a:solidFill>
                <a:hlinkClick r:id="rId4"/>
              </a:rPr>
              <a:t>https://docs.microsoft.com/ru-ru/office/troubleshoot/access/database-normalization-description</a:t>
            </a:r>
            <a:r>
              <a:rPr lang="en"/>
              <a:t> </a:t>
            </a:r>
            <a:endParaRPr/>
          </a:p>
          <a:p>
            <a:pPr indent="0" lvl="0" marL="0" rtl="0" algn="l">
              <a:spcBef>
                <a:spcPts val="1200"/>
              </a:spcBef>
              <a:spcAft>
                <a:spcPts val="1200"/>
              </a:spcAft>
              <a:buNone/>
            </a:pPr>
            <a:r>
              <a:rPr lang="en" u="sng">
                <a:solidFill>
                  <a:schemeClr val="hlink"/>
                </a:solidFill>
                <a:hlinkClick r:id="rId5"/>
              </a:rPr>
              <a:t>https://habr.com/ru/post/254773/</a:t>
            </a:r>
            <a:r>
              <a:rPr lang="en"/>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0" name="Shape 170"/>
        <p:cNvGrpSpPr/>
        <p:nvPr/>
      </p:nvGrpSpPr>
      <p:grpSpPr>
        <a:xfrm>
          <a:off x="0" y="0"/>
          <a:ext cx="0" cy="0"/>
          <a:chOff x="0" y="0"/>
          <a:chExt cx="0" cy="0"/>
        </a:xfrm>
      </p:grpSpPr>
      <p:sp>
        <p:nvSpPr>
          <p:cNvPr id="171" name="Google Shape;171;p28"/>
          <p:cNvSpPr txBox="1"/>
          <p:nvPr>
            <p:ph type="title"/>
          </p:nvPr>
        </p:nvSpPr>
        <p:spPr>
          <a:xfrm>
            <a:off x="509775" y="171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Индексация</a:t>
            </a:r>
            <a:endParaRPr/>
          </a:p>
        </p:txBody>
      </p:sp>
      <p:sp>
        <p:nvSpPr>
          <p:cNvPr id="172" name="Google Shape;172;p28"/>
          <p:cNvSpPr txBox="1"/>
          <p:nvPr>
            <p:ph idx="1" type="body"/>
          </p:nvPr>
        </p:nvSpPr>
        <p:spPr>
          <a:xfrm>
            <a:off x="537100" y="843050"/>
            <a:ext cx="8520600" cy="4129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highlight>
                  <a:srgbClr val="FFFFFF"/>
                </a:highlight>
              </a:rPr>
              <a:t>Индексация - это способ сортировки нескольких записей по нескольким полям. Создание индекса для поля в таблице создает другую структуру данных, которая содержит значение поля и указатель на запись, к которой оно относится. Затем эта индексная структура сортируется, позволяя выполнять двоичный поиск по ней.</a:t>
            </a:r>
            <a:endParaRPr>
              <a:highlight>
                <a:srgbClr val="FFFFFF"/>
              </a:highlight>
            </a:endParaRPr>
          </a:p>
          <a:p>
            <a:pPr indent="0" lvl="0" marL="0" rtl="0" algn="just">
              <a:spcBef>
                <a:spcPts val="1200"/>
              </a:spcBef>
              <a:spcAft>
                <a:spcPts val="0"/>
              </a:spcAft>
              <a:buNone/>
            </a:pPr>
            <a:r>
              <a:rPr lang="en">
                <a:highlight>
                  <a:srgbClr val="FFFFFF"/>
                </a:highlight>
              </a:rPr>
              <a:t>Недостатком индексации является то, что эти индексы требуют дополнительного места на диске, файл может быстро достичь пределов размера базовой файловой системы, если индексируется много полей в одной таблице.</a:t>
            </a:r>
            <a:endParaRPr>
              <a:highlight>
                <a:srgbClr val="FFFFFF"/>
              </a:highlight>
            </a:endParaRPr>
          </a:p>
          <a:p>
            <a:pPr indent="0" lvl="0" marL="0" rtl="0" algn="just">
              <a:spcBef>
                <a:spcPts val="1200"/>
              </a:spcBef>
              <a:spcAft>
                <a:spcPts val="1200"/>
              </a:spcAft>
              <a:buNone/>
            </a:pPr>
            <a:r>
              <a:rPr lang="en" u="sng">
                <a:solidFill>
                  <a:schemeClr val="hlink"/>
                </a:solidFill>
                <a:highlight>
                  <a:srgbClr val="FFFFFF"/>
                </a:highlight>
                <a:hlinkClick r:id="rId4"/>
              </a:rPr>
              <a:t>https://habr.com/ru/post/597651/</a:t>
            </a:r>
            <a:r>
              <a:rPr lang="en">
                <a:highlight>
                  <a:srgbClr val="FFFFFF"/>
                </a:highlight>
              </a:rPr>
              <a:t> </a:t>
            </a:r>
            <a:endParaRPr>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6" name="Shape 176"/>
        <p:cNvGrpSpPr/>
        <p:nvPr/>
      </p:nvGrpSpPr>
      <p:grpSpPr>
        <a:xfrm>
          <a:off x="0" y="0"/>
          <a:ext cx="0" cy="0"/>
          <a:chOff x="0" y="0"/>
          <a:chExt cx="0" cy="0"/>
        </a:xfrm>
      </p:grpSpPr>
      <p:sp>
        <p:nvSpPr>
          <p:cNvPr id="177" name="Google Shape;177;p29"/>
          <p:cNvSpPr txBox="1"/>
          <p:nvPr>
            <p:ph type="title"/>
          </p:nvPr>
        </p:nvSpPr>
        <p:spPr>
          <a:xfrm>
            <a:off x="509775" y="171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Практика | SQL-запросы</a:t>
            </a:r>
            <a:endParaRPr/>
          </a:p>
        </p:txBody>
      </p:sp>
      <p:sp>
        <p:nvSpPr>
          <p:cNvPr id="178" name="Google Shape;178;p29"/>
          <p:cNvSpPr txBox="1"/>
          <p:nvPr>
            <p:ph idx="1" type="body"/>
          </p:nvPr>
        </p:nvSpPr>
        <p:spPr>
          <a:xfrm>
            <a:off x="537100" y="843050"/>
            <a:ext cx="8520600" cy="4129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highlight>
                  <a:srgbClr val="FFFFFF"/>
                </a:highlight>
              </a:rPr>
              <a:t>Для того, чтобы управлять данными внутри sql-бд используются запросы. В самом простом виде запрос выглядит следующим образом:</a:t>
            </a:r>
            <a:endParaRPr>
              <a:highlight>
                <a:srgbClr val="FFFFFF"/>
              </a:highlight>
            </a:endParaRPr>
          </a:p>
          <a:p>
            <a:pPr indent="0" lvl="0" marL="0" rtl="0" algn="just">
              <a:spcBef>
                <a:spcPts val="1200"/>
              </a:spcBef>
              <a:spcAft>
                <a:spcPts val="0"/>
              </a:spcAft>
              <a:buNone/>
            </a:pPr>
            <a:r>
              <a:rPr lang="en">
                <a:solidFill>
                  <a:srgbClr val="0000FF"/>
                </a:solidFill>
                <a:highlight>
                  <a:srgbClr val="FFFFFF"/>
                </a:highlight>
                <a:latin typeface="Comfortaa"/>
                <a:ea typeface="Comfortaa"/>
                <a:cs typeface="Comfortaa"/>
                <a:sym typeface="Comfortaa"/>
              </a:rPr>
              <a:t>SELECT</a:t>
            </a:r>
            <a:r>
              <a:rPr lang="en">
                <a:highlight>
                  <a:srgbClr val="FFFFFF"/>
                </a:highlight>
                <a:latin typeface="Comfortaa"/>
                <a:ea typeface="Comfortaa"/>
                <a:cs typeface="Comfortaa"/>
                <a:sym typeface="Comfortaa"/>
              </a:rPr>
              <a:t> column1, </a:t>
            </a:r>
            <a:r>
              <a:rPr lang="en">
                <a:highlight>
                  <a:schemeClr val="lt1"/>
                </a:highlight>
                <a:latin typeface="Comfortaa"/>
                <a:ea typeface="Comfortaa"/>
                <a:cs typeface="Comfortaa"/>
                <a:sym typeface="Comfortaa"/>
              </a:rPr>
              <a:t>column2</a:t>
            </a:r>
            <a:endParaRPr>
              <a:highlight>
                <a:schemeClr val="lt1"/>
              </a:highlight>
              <a:latin typeface="Comfortaa"/>
              <a:ea typeface="Comfortaa"/>
              <a:cs typeface="Comfortaa"/>
              <a:sym typeface="Comfortaa"/>
            </a:endParaRPr>
          </a:p>
          <a:p>
            <a:pPr indent="0" lvl="0" marL="0" rtl="0" algn="just">
              <a:spcBef>
                <a:spcPts val="1200"/>
              </a:spcBef>
              <a:spcAft>
                <a:spcPts val="0"/>
              </a:spcAft>
              <a:buNone/>
            </a:pPr>
            <a:r>
              <a:rPr lang="en">
                <a:highlight>
                  <a:schemeClr val="lt1"/>
                </a:highlight>
                <a:latin typeface="Comfortaa"/>
                <a:ea typeface="Comfortaa"/>
                <a:cs typeface="Comfortaa"/>
                <a:sym typeface="Comfortaa"/>
              </a:rPr>
              <a:t>  </a:t>
            </a:r>
            <a:r>
              <a:rPr lang="en">
                <a:solidFill>
                  <a:srgbClr val="0000FF"/>
                </a:solidFill>
                <a:highlight>
                  <a:schemeClr val="lt1"/>
                </a:highlight>
                <a:latin typeface="Comfortaa"/>
                <a:ea typeface="Comfortaa"/>
                <a:cs typeface="Comfortaa"/>
                <a:sym typeface="Comfortaa"/>
              </a:rPr>
              <a:t>FROM</a:t>
            </a:r>
            <a:r>
              <a:rPr lang="en">
                <a:highlight>
                  <a:schemeClr val="lt1"/>
                </a:highlight>
                <a:latin typeface="Comfortaa"/>
                <a:ea typeface="Comfortaa"/>
                <a:cs typeface="Comfortaa"/>
                <a:sym typeface="Comfortaa"/>
              </a:rPr>
              <a:t> table_name</a:t>
            </a:r>
            <a:endParaRPr>
              <a:highlight>
                <a:schemeClr val="lt1"/>
              </a:highlight>
              <a:latin typeface="Comfortaa"/>
              <a:ea typeface="Comfortaa"/>
              <a:cs typeface="Comfortaa"/>
              <a:sym typeface="Comfortaa"/>
            </a:endParaRPr>
          </a:p>
          <a:p>
            <a:pPr indent="0" lvl="0" marL="0" rtl="0" algn="just">
              <a:spcBef>
                <a:spcPts val="1200"/>
              </a:spcBef>
              <a:spcAft>
                <a:spcPts val="0"/>
              </a:spcAft>
              <a:buNone/>
            </a:pPr>
            <a:r>
              <a:rPr lang="en">
                <a:highlight>
                  <a:schemeClr val="lt1"/>
                </a:highlight>
                <a:latin typeface="Comfortaa"/>
                <a:ea typeface="Comfortaa"/>
                <a:cs typeface="Comfortaa"/>
                <a:sym typeface="Comfortaa"/>
              </a:rPr>
              <a:t>  </a:t>
            </a:r>
            <a:r>
              <a:rPr lang="en">
                <a:solidFill>
                  <a:srgbClr val="0000FF"/>
                </a:solidFill>
                <a:highlight>
                  <a:schemeClr val="lt1"/>
                </a:highlight>
                <a:latin typeface="Comfortaa"/>
                <a:ea typeface="Comfortaa"/>
                <a:cs typeface="Comfortaa"/>
                <a:sym typeface="Comfortaa"/>
              </a:rPr>
              <a:t>WHERE</a:t>
            </a:r>
            <a:r>
              <a:rPr lang="en">
                <a:highlight>
                  <a:schemeClr val="lt1"/>
                </a:highlight>
                <a:latin typeface="Comfortaa"/>
                <a:ea typeface="Comfortaa"/>
                <a:cs typeface="Comfortaa"/>
                <a:sym typeface="Comfortaa"/>
              </a:rPr>
              <a:t> column1 = ‘Маша’;</a:t>
            </a:r>
            <a:endParaRPr>
              <a:highlight>
                <a:schemeClr val="lt1"/>
              </a:highlight>
              <a:latin typeface="Comfortaa"/>
              <a:ea typeface="Comfortaa"/>
              <a:cs typeface="Comfortaa"/>
              <a:sym typeface="Comfortaa"/>
            </a:endParaRPr>
          </a:p>
          <a:p>
            <a:pPr indent="0" lvl="0" marL="0" rtl="0" algn="just">
              <a:spcBef>
                <a:spcPts val="1200"/>
              </a:spcBef>
              <a:spcAft>
                <a:spcPts val="0"/>
              </a:spcAft>
              <a:buNone/>
            </a:pPr>
            <a:r>
              <a:rPr lang="en">
                <a:highlight>
                  <a:schemeClr val="lt1"/>
                </a:highlight>
              </a:rPr>
              <a:t>Где ключевое слово from указывает на таблицу, из которой нужны данные, а после ключевого слова select перечисляем список нужных столбцов.</a:t>
            </a:r>
            <a:endParaRPr>
              <a:highlight>
                <a:schemeClr val="lt1"/>
              </a:highlight>
            </a:endParaRPr>
          </a:p>
          <a:p>
            <a:pPr indent="0" lvl="0" marL="0" rtl="0" algn="just">
              <a:spcBef>
                <a:spcPts val="1200"/>
              </a:spcBef>
              <a:spcAft>
                <a:spcPts val="1200"/>
              </a:spcAft>
              <a:buNone/>
            </a:pPr>
            <a:r>
              <a:rPr lang="en">
                <a:highlight>
                  <a:schemeClr val="lt1"/>
                </a:highlight>
              </a:rPr>
              <a:t>При необходимости, запрос можно расширить с помощью where, добавив условие отбора данных.</a:t>
            </a:r>
            <a:endParaRPr>
              <a:highlight>
                <a:schemeClr val="lt1"/>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2" name="Shape 182"/>
        <p:cNvGrpSpPr/>
        <p:nvPr/>
      </p:nvGrpSpPr>
      <p:grpSpPr>
        <a:xfrm>
          <a:off x="0" y="0"/>
          <a:ext cx="0" cy="0"/>
          <a:chOff x="0" y="0"/>
          <a:chExt cx="0" cy="0"/>
        </a:xfrm>
      </p:grpSpPr>
      <p:sp>
        <p:nvSpPr>
          <p:cNvPr id="183" name="Google Shape;183;p30"/>
          <p:cNvSpPr txBox="1"/>
          <p:nvPr>
            <p:ph type="title"/>
          </p:nvPr>
        </p:nvSpPr>
        <p:spPr>
          <a:xfrm>
            <a:off x="509775" y="171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Практика | подготовка</a:t>
            </a:r>
            <a:endParaRPr/>
          </a:p>
        </p:txBody>
      </p:sp>
      <p:sp>
        <p:nvSpPr>
          <p:cNvPr id="184" name="Google Shape;184;p30"/>
          <p:cNvSpPr txBox="1"/>
          <p:nvPr>
            <p:ph idx="1" type="body"/>
          </p:nvPr>
        </p:nvSpPr>
        <p:spPr>
          <a:xfrm>
            <a:off x="537100" y="843050"/>
            <a:ext cx="8520600" cy="41298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AutoNum type="arabicPeriod"/>
            </a:pPr>
            <a:r>
              <a:rPr lang="en">
                <a:highlight>
                  <a:schemeClr val="lt1"/>
                </a:highlight>
              </a:rPr>
              <a:t>Сохранить себе из LMS файл chinook.dp, положить его в папку с тестовым проектом</a:t>
            </a:r>
            <a:endParaRPr>
              <a:highlight>
                <a:schemeClr val="lt1"/>
              </a:highlight>
            </a:endParaRPr>
          </a:p>
          <a:p>
            <a:pPr indent="-342900" lvl="0" marL="457200" rtl="0" algn="just">
              <a:spcBef>
                <a:spcPts val="0"/>
              </a:spcBef>
              <a:spcAft>
                <a:spcPts val="0"/>
              </a:spcAft>
              <a:buSzPts val="1800"/>
              <a:buAutoNum type="arabicPeriod"/>
            </a:pPr>
            <a:r>
              <a:rPr lang="en">
                <a:highlight>
                  <a:schemeClr val="lt1"/>
                </a:highlight>
              </a:rPr>
              <a:t>Создать новый пайтон файл</a:t>
            </a:r>
            <a:endParaRPr>
              <a:highlight>
                <a:schemeClr val="lt1"/>
              </a:highlight>
            </a:endParaRPr>
          </a:p>
          <a:p>
            <a:pPr indent="-342900" lvl="0" marL="457200" rtl="0" algn="just">
              <a:spcBef>
                <a:spcPts val="0"/>
              </a:spcBef>
              <a:spcAft>
                <a:spcPts val="0"/>
              </a:spcAft>
              <a:buSzPts val="1800"/>
              <a:buAutoNum type="arabicPeriod"/>
            </a:pPr>
            <a:r>
              <a:rPr lang="en">
                <a:highlight>
                  <a:schemeClr val="lt1"/>
                </a:highlight>
              </a:rPr>
              <a:t>Импортировать модули sqlite, os</a:t>
            </a:r>
            <a:endParaRPr>
              <a:highlight>
                <a:schemeClr val="lt1"/>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8" name="Shape 188"/>
        <p:cNvGrpSpPr/>
        <p:nvPr/>
      </p:nvGrpSpPr>
      <p:grpSpPr>
        <a:xfrm>
          <a:off x="0" y="0"/>
          <a:ext cx="0" cy="0"/>
          <a:chOff x="0" y="0"/>
          <a:chExt cx="0" cy="0"/>
        </a:xfrm>
      </p:grpSpPr>
      <p:sp>
        <p:nvSpPr>
          <p:cNvPr id="189" name="Google Shape;189;p31"/>
          <p:cNvSpPr txBox="1"/>
          <p:nvPr>
            <p:ph type="title"/>
          </p:nvPr>
        </p:nvSpPr>
        <p:spPr>
          <a:xfrm>
            <a:off x="509775" y="171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Практика | пример синтаксиса разных СУБД</a:t>
            </a:r>
            <a:endParaRPr/>
          </a:p>
        </p:txBody>
      </p:sp>
      <p:sp>
        <p:nvSpPr>
          <p:cNvPr id="190" name="Google Shape;190;p31"/>
          <p:cNvSpPr txBox="1"/>
          <p:nvPr>
            <p:ph idx="1" type="body"/>
          </p:nvPr>
        </p:nvSpPr>
        <p:spPr>
          <a:xfrm>
            <a:off x="537100" y="843050"/>
            <a:ext cx="8520600" cy="4129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highlight>
                  <a:schemeClr val="lt1"/>
                </a:highlight>
              </a:rPr>
              <a:t>Необходимо выполнить запрос из таблицы employees, который вернет поле Age. Поле хранится в текстовом формате, а нам необходимо вывести его целым числом (преобразовать string в int)</a:t>
            </a:r>
            <a:endParaRPr>
              <a:highlight>
                <a:schemeClr val="lt1"/>
              </a:highlight>
            </a:endParaRPr>
          </a:p>
          <a:p>
            <a:pPr indent="0" lvl="0" marL="0" rtl="0" algn="just">
              <a:spcBef>
                <a:spcPts val="1200"/>
              </a:spcBef>
              <a:spcAft>
                <a:spcPts val="0"/>
              </a:spcAft>
              <a:buNone/>
            </a:pPr>
            <a:r>
              <a:t/>
            </a:r>
            <a:endParaRPr i="1" sz="1100">
              <a:solidFill>
                <a:srgbClr val="8C8C8C"/>
              </a:solidFill>
              <a:highlight>
                <a:srgbClr val="FFFFFF"/>
              </a:highlight>
              <a:latin typeface="Courier New"/>
              <a:ea typeface="Courier New"/>
              <a:cs typeface="Courier New"/>
              <a:sym typeface="Courier New"/>
            </a:endParaRPr>
          </a:p>
          <a:p>
            <a:pPr indent="0" lvl="0" marL="0" rtl="0" algn="just">
              <a:spcBef>
                <a:spcPts val="1200"/>
              </a:spcBef>
              <a:spcAft>
                <a:spcPts val="0"/>
              </a:spcAft>
              <a:buClr>
                <a:schemeClr val="dk1"/>
              </a:buClr>
              <a:buSzPts val="1100"/>
              <a:buFont typeface="Arial"/>
              <a:buNone/>
            </a:pPr>
            <a:r>
              <a:rPr i="1" lang="en">
                <a:solidFill>
                  <a:srgbClr val="0000FF"/>
                </a:solidFill>
                <a:highlight>
                  <a:srgbClr val="FFFFFF"/>
                </a:highlight>
                <a:latin typeface="Comfortaa"/>
                <a:ea typeface="Comfortaa"/>
                <a:cs typeface="Comfortaa"/>
                <a:sym typeface="Comfortaa"/>
              </a:rPr>
              <a:t>    SELECT cast(Age as Int) as AgeUpd </a:t>
            </a:r>
            <a:r>
              <a:rPr i="1" lang="en">
                <a:solidFill>
                  <a:srgbClr val="999999"/>
                </a:solidFill>
                <a:highlight>
                  <a:srgbClr val="FFFFFF"/>
                </a:highlight>
                <a:latin typeface="Comfortaa"/>
                <a:ea typeface="Comfortaa"/>
                <a:cs typeface="Comfortaa"/>
                <a:sym typeface="Comfortaa"/>
              </a:rPr>
              <a:t>--MS SQL Server</a:t>
            </a:r>
            <a:endParaRPr i="1">
              <a:solidFill>
                <a:srgbClr val="999999"/>
              </a:solidFill>
              <a:highlight>
                <a:srgbClr val="FFFFFF"/>
              </a:highlight>
              <a:latin typeface="Comfortaa"/>
              <a:ea typeface="Comfortaa"/>
              <a:cs typeface="Comfortaa"/>
              <a:sym typeface="Comfortaa"/>
            </a:endParaRPr>
          </a:p>
          <a:p>
            <a:pPr indent="0" lvl="0" marL="0" rtl="0" algn="just">
              <a:spcBef>
                <a:spcPts val="1200"/>
              </a:spcBef>
              <a:spcAft>
                <a:spcPts val="0"/>
              </a:spcAft>
              <a:buClr>
                <a:schemeClr val="dk1"/>
              </a:buClr>
              <a:buSzPts val="1100"/>
              <a:buFont typeface="Arial"/>
              <a:buNone/>
            </a:pPr>
            <a:r>
              <a:rPr i="1" lang="en">
                <a:solidFill>
                  <a:srgbClr val="0000FF"/>
                </a:solidFill>
                <a:highlight>
                  <a:srgbClr val="FFFFFF"/>
                </a:highlight>
                <a:latin typeface="Comfortaa"/>
                <a:ea typeface="Comfortaa"/>
                <a:cs typeface="Comfortaa"/>
                <a:sym typeface="Comfortaa"/>
              </a:rPr>
              <a:t>                   Age::int as AgeUpd </a:t>
            </a:r>
            <a:r>
              <a:rPr i="1" lang="en">
                <a:solidFill>
                  <a:srgbClr val="999999"/>
                </a:solidFill>
                <a:highlight>
                  <a:srgbClr val="FFFFFF"/>
                </a:highlight>
                <a:latin typeface="Comfortaa"/>
                <a:ea typeface="Comfortaa"/>
                <a:cs typeface="Comfortaa"/>
                <a:sym typeface="Comfortaa"/>
              </a:rPr>
              <a:t>--postgresql</a:t>
            </a:r>
            <a:endParaRPr i="1">
              <a:solidFill>
                <a:srgbClr val="999999"/>
              </a:solidFill>
              <a:highlight>
                <a:srgbClr val="FFFFFF"/>
              </a:highlight>
              <a:latin typeface="Comfortaa"/>
              <a:ea typeface="Comfortaa"/>
              <a:cs typeface="Comfortaa"/>
              <a:sym typeface="Comfortaa"/>
            </a:endParaRPr>
          </a:p>
          <a:p>
            <a:pPr indent="0" lvl="0" marL="0" rtl="0" algn="just">
              <a:spcBef>
                <a:spcPts val="1200"/>
              </a:spcBef>
              <a:spcAft>
                <a:spcPts val="0"/>
              </a:spcAft>
              <a:buClr>
                <a:schemeClr val="dk1"/>
              </a:buClr>
              <a:buSzPts val="1100"/>
              <a:buFont typeface="Arial"/>
              <a:buNone/>
            </a:pPr>
            <a:r>
              <a:rPr i="1" lang="en">
                <a:solidFill>
                  <a:srgbClr val="0000FF"/>
                </a:solidFill>
                <a:highlight>
                  <a:srgbClr val="FFFFFF"/>
                </a:highlight>
                <a:latin typeface="Comfortaa"/>
                <a:ea typeface="Comfortaa"/>
                <a:cs typeface="Comfortaa"/>
                <a:sym typeface="Comfortaa"/>
              </a:rPr>
              <a:t>                  toUInt16(Age) </a:t>
            </a:r>
            <a:r>
              <a:rPr i="1" lang="en">
                <a:solidFill>
                  <a:srgbClr val="0000FF"/>
                </a:solidFill>
                <a:highlight>
                  <a:schemeClr val="lt1"/>
                </a:highlight>
                <a:latin typeface="Comfortaa"/>
                <a:ea typeface="Comfortaa"/>
                <a:cs typeface="Comfortaa"/>
                <a:sym typeface="Comfortaa"/>
              </a:rPr>
              <a:t>as AgeUpd </a:t>
            </a:r>
            <a:r>
              <a:rPr i="1" lang="en">
                <a:solidFill>
                  <a:srgbClr val="999999"/>
                </a:solidFill>
                <a:highlight>
                  <a:srgbClr val="FFFFFF"/>
                </a:highlight>
                <a:latin typeface="Comfortaa"/>
                <a:ea typeface="Comfortaa"/>
                <a:cs typeface="Comfortaa"/>
                <a:sym typeface="Comfortaa"/>
              </a:rPr>
              <a:t>--clickhouse</a:t>
            </a:r>
            <a:endParaRPr i="1">
              <a:solidFill>
                <a:srgbClr val="999999"/>
              </a:solidFill>
              <a:highlight>
                <a:srgbClr val="FFFFFF"/>
              </a:highlight>
              <a:latin typeface="Comfortaa"/>
              <a:ea typeface="Comfortaa"/>
              <a:cs typeface="Comfortaa"/>
              <a:sym typeface="Comfortaa"/>
            </a:endParaRPr>
          </a:p>
          <a:p>
            <a:pPr indent="0" lvl="0" marL="0" rtl="0" algn="just">
              <a:spcBef>
                <a:spcPts val="1200"/>
              </a:spcBef>
              <a:spcAft>
                <a:spcPts val="0"/>
              </a:spcAft>
              <a:buClr>
                <a:schemeClr val="dk1"/>
              </a:buClr>
              <a:buSzPts val="1100"/>
              <a:buFont typeface="Arial"/>
              <a:buNone/>
            </a:pPr>
            <a:r>
              <a:rPr i="1" lang="en">
                <a:solidFill>
                  <a:srgbClr val="0000FF"/>
                </a:solidFill>
                <a:highlight>
                  <a:srgbClr val="FFFFFF"/>
                </a:highlight>
                <a:latin typeface="Comfortaa"/>
                <a:ea typeface="Comfortaa"/>
                <a:cs typeface="Comfortaa"/>
                <a:sym typeface="Comfortaa"/>
              </a:rPr>
              <a:t>       FROM employees</a:t>
            </a:r>
            <a:endParaRPr i="1">
              <a:solidFill>
                <a:srgbClr val="0000FF"/>
              </a:solidFill>
              <a:highlight>
                <a:srgbClr val="FFFFFF"/>
              </a:highlight>
              <a:latin typeface="Comfortaa"/>
              <a:ea typeface="Comfortaa"/>
              <a:cs typeface="Comfortaa"/>
              <a:sym typeface="Comfortaa"/>
            </a:endParaRPr>
          </a:p>
          <a:p>
            <a:pPr indent="0" lvl="0" marL="0" rtl="0" algn="just">
              <a:spcBef>
                <a:spcPts val="1200"/>
              </a:spcBef>
              <a:spcAft>
                <a:spcPts val="0"/>
              </a:spcAft>
              <a:buClr>
                <a:schemeClr val="dk1"/>
              </a:buClr>
              <a:buSzPts val="1100"/>
              <a:buFont typeface="Arial"/>
              <a:buNone/>
            </a:pPr>
            <a:r>
              <a:t/>
            </a:r>
            <a:endParaRPr i="1" sz="1100">
              <a:solidFill>
                <a:srgbClr val="8C8C8C"/>
              </a:solidFill>
              <a:highlight>
                <a:srgbClr val="FFFFFF"/>
              </a:highlight>
              <a:latin typeface="Courier New"/>
              <a:ea typeface="Courier New"/>
              <a:cs typeface="Courier New"/>
              <a:sym typeface="Courier New"/>
            </a:endParaRPr>
          </a:p>
          <a:p>
            <a:pPr indent="0" lvl="0" marL="0" rtl="0" algn="just">
              <a:spcBef>
                <a:spcPts val="1200"/>
              </a:spcBef>
              <a:spcAft>
                <a:spcPts val="1200"/>
              </a:spcAft>
              <a:buNone/>
            </a:pPr>
            <a:r>
              <a:t/>
            </a:r>
            <a:endParaRPr>
              <a:highlight>
                <a:schemeClr val="lt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p14"/>
          <p:cNvSpPr txBox="1"/>
          <p:nvPr>
            <p:ph type="title"/>
          </p:nvPr>
        </p:nvSpPr>
        <p:spPr>
          <a:xfrm>
            <a:off x="510325" y="150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Что такое база данных</a:t>
            </a:r>
            <a:endParaRPr/>
          </a:p>
        </p:txBody>
      </p:sp>
      <p:sp>
        <p:nvSpPr>
          <p:cNvPr id="60" name="Google Shape;60;p14"/>
          <p:cNvSpPr txBox="1"/>
          <p:nvPr>
            <p:ph idx="1" type="body"/>
          </p:nvPr>
        </p:nvSpPr>
        <p:spPr>
          <a:xfrm>
            <a:off x="510325" y="841475"/>
            <a:ext cx="8520600" cy="3962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a:t>База данных (БД)</a:t>
            </a:r>
            <a:r>
              <a:rPr lang="en"/>
              <a:t> — это организованная структура, предназначенная для хранения, изменения и обработки взаимосвязанной информации, преимущественно больших объемов. Базы данных активно используются для динамических сайтов со значительными объемами данных — часто это интернет-магазины, порталы.</a:t>
            </a:r>
            <a:endParaRPr/>
          </a:p>
          <a:p>
            <a:pPr indent="0" lvl="0" marL="0" rtl="0" algn="just">
              <a:spcBef>
                <a:spcPts val="1200"/>
              </a:spcBef>
              <a:spcAft>
                <a:spcPts val="1200"/>
              </a:spcAft>
              <a:buNone/>
            </a:pPr>
            <a:r>
              <a:rPr lang="en"/>
              <a:t>В контексте баз данных стоит рассмотреть понятие СУБД. </a:t>
            </a:r>
            <a:r>
              <a:rPr b="1" lang="en"/>
              <a:t>Система управления базами данных (СУБД)</a:t>
            </a:r>
            <a:r>
              <a:rPr lang="en"/>
              <a:t> — это комплекс программных средств, необходимых для создания структуры новой базы, ее наполнения, редактирования содержимого и отображения информации. Наиболее распространенными СУБД являются MySQL, PostgreSQL, Oracle, Microsoft SQL Server.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32"/>
          <p:cNvPicPr preferRelativeResize="0"/>
          <p:nvPr/>
        </p:nvPicPr>
        <p:blipFill>
          <a:blip r:embed="rId3">
            <a:alphaModFix/>
          </a:blip>
          <a:stretch>
            <a:fillRect/>
          </a:stretch>
        </p:blipFill>
        <p:spPr>
          <a:xfrm>
            <a:off x="152400" y="304800"/>
            <a:ext cx="8814826" cy="4429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9" name="Shape 199"/>
        <p:cNvGrpSpPr/>
        <p:nvPr/>
      </p:nvGrpSpPr>
      <p:grpSpPr>
        <a:xfrm>
          <a:off x="0" y="0"/>
          <a:ext cx="0" cy="0"/>
          <a:chOff x="0" y="0"/>
          <a:chExt cx="0" cy="0"/>
        </a:xfrm>
      </p:grpSpPr>
      <p:sp>
        <p:nvSpPr>
          <p:cNvPr id="200" name="Google Shape;200;p33"/>
          <p:cNvSpPr txBox="1"/>
          <p:nvPr>
            <p:ph type="title"/>
          </p:nvPr>
        </p:nvSpPr>
        <p:spPr>
          <a:xfrm>
            <a:off x="509775" y="171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Практика | кодинг</a:t>
            </a:r>
            <a:endParaRPr/>
          </a:p>
        </p:txBody>
      </p:sp>
      <p:sp>
        <p:nvSpPr>
          <p:cNvPr id="201" name="Google Shape;201;p33"/>
          <p:cNvSpPr txBox="1"/>
          <p:nvPr>
            <p:ph idx="1" type="body"/>
          </p:nvPr>
        </p:nvSpPr>
        <p:spPr>
          <a:xfrm>
            <a:off x="537100" y="843050"/>
            <a:ext cx="8520600" cy="41298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AutoNum type="arabicPeriod"/>
            </a:pPr>
            <a:r>
              <a:rPr lang="en">
                <a:highlight>
                  <a:schemeClr val="lt1"/>
                </a:highlight>
              </a:rPr>
              <a:t>Реализовать функцию, которая выведет все записи из таблицы employees</a:t>
            </a:r>
            <a:endParaRPr>
              <a:highlight>
                <a:schemeClr val="lt1"/>
              </a:highlight>
            </a:endParaRPr>
          </a:p>
          <a:p>
            <a:pPr indent="-342900" lvl="0" marL="457200" rtl="0" algn="just">
              <a:spcBef>
                <a:spcPts val="0"/>
              </a:spcBef>
              <a:spcAft>
                <a:spcPts val="0"/>
              </a:spcAft>
              <a:buSzPts val="1800"/>
              <a:buAutoNum type="arabicPeriod"/>
            </a:pPr>
            <a:r>
              <a:rPr lang="en">
                <a:highlight>
                  <a:schemeClr val="lt1"/>
                </a:highlight>
              </a:rPr>
              <a:t>Реализовать функцию, которая принимает на вход параметры штата и города (не обязательные) и возвращает записи из таблицы customers, отфильтрованные по заданным условиям</a:t>
            </a:r>
            <a:endParaRPr>
              <a:highlight>
                <a:schemeClr val="lt1"/>
              </a:highlight>
            </a:endParaRPr>
          </a:p>
          <a:p>
            <a:pPr indent="-342900" lvl="0" marL="457200" rtl="0" algn="just">
              <a:spcBef>
                <a:spcPts val="0"/>
              </a:spcBef>
              <a:spcAft>
                <a:spcPts val="0"/>
              </a:spcAft>
              <a:buSzPts val="1800"/>
              <a:buAutoNum type="arabicPeriod"/>
            </a:pPr>
            <a:r>
              <a:rPr lang="en">
                <a:highlight>
                  <a:schemeClr val="lt1"/>
                </a:highlight>
              </a:rPr>
              <a:t>Реализовать функцию, которая выведет количество уникальных FirstName из таблицы </a:t>
            </a:r>
            <a:r>
              <a:rPr lang="en">
                <a:highlight>
                  <a:schemeClr val="lt1"/>
                </a:highlight>
              </a:rPr>
              <a:t>customers</a:t>
            </a:r>
            <a:endParaRPr>
              <a:highlight>
                <a:schemeClr val="lt1"/>
              </a:highlight>
            </a:endParaRPr>
          </a:p>
          <a:p>
            <a:pPr indent="-342900" lvl="0" marL="457200" rtl="0" algn="just">
              <a:spcBef>
                <a:spcPts val="0"/>
              </a:spcBef>
              <a:spcAft>
                <a:spcPts val="0"/>
              </a:spcAft>
              <a:buSzPts val="1800"/>
              <a:buAutoNum type="arabicPeriod"/>
            </a:pPr>
            <a:r>
              <a:rPr lang="en">
                <a:highlight>
                  <a:schemeClr val="lt1"/>
                </a:highlight>
              </a:rPr>
              <a:t>Реализовать функцию, которая выведет прибыль по таблице invoice_items. Сумма по заказу = UnitPrice * Quantity</a:t>
            </a:r>
            <a:endParaRPr>
              <a:highlight>
                <a:schemeClr val="lt1"/>
              </a:highlight>
            </a:endParaRPr>
          </a:p>
          <a:p>
            <a:pPr indent="-342900" lvl="0" marL="457200" rtl="0" algn="just">
              <a:spcBef>
                <a:spcPts val="0"/>
              </a:spcBef>
              <a:spcAft>
                <a:spcPts val="0"/>
              </a:spcAft>
              <a:buSzPts val="1800"/>
              <a:buAutoNum type="arabicPeriod"/>
            </a:pPr>
            <a:r>
              <a:rPr lang="en">
                <a:highlight>
                  <a:schemeClr val="lt1"/>
                </a:highlight>
              </a:rPr>
              <a:t>Реализовать функцию, которая выведет повторяющиеся FirstName из таблицы customers и кол-во их вхождений в таблицу</a:t>
            </a:r>
            <a:endParaRPr>
              <a:highlight>
                <a:schemeClr val="lt1"/>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5" name="Shape 205"/>
        <p:cNvGrpSpPr/>
        <p:nvPr/>
      </p:nvGrpSpPr>
      <p:grpSpPr>
        <a:xfrm>
          <a:off x="0" y="0"/>
          <a:ext cx="0" cy="0"/>
          <a:chOff x="0" y="0"/>
          <a:chExt cx="0" cy="0"/>
        </a:xfrm>
      </p:grpSpPr>
      <p:sp>
        <p:nvSpPr>
          <p:cNvPr id="206" name="Google Shape;206;p34"/>
          <p:cNvSpPr txBox="1"/>
          <p:nvPr>
            <p:ph type="title"/>
          </p:nvPr>
        </p:nvSpPr>
        <p:spPr>
          <a:xfrm>
            <a:off x="509775" y="171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Tutorials</a:t>
            </a:r>
            <a:endParaRPr/>
          </a:p>
        </p:txBody>
      </p:sp>
      <p:sp>
        <p:nvSpPr>
          <p:cNvPr id="207" name="Google Shape;207;p34"/>
          <p:cNvSpPr txBox="1"/>
          <p:nvPr>
            <p:ph idx="1" type="body"/>
          </p:nvPr>
        </p:nvSpPr>
        <p:spPr>
          <a:xfrm>
            <a:off x="537100" y="843050"/>
            <a:ext cx="8520600" cy="412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accent5"/>
                </a:solidFill>
                <a:hlinkClick r:id="rId4">
                  <a:extLst>
                    <a:ext uri="{A12FA001-AC4F-418D-AE19-62706E023703}">
                      <ahyp:hlinkClr val="tx"/>
                    </a:ext>
                  </a:extLst>
                </a:hlinkClick>
              </a:rPr>
              <a:t>https://www.w3schools.com/sql/</a:t>
            </a:r>
            <a:endParaRPr/>
          </a:p>
          <a:p>
            <a:pPr indent="0" lvl="0" marL="0" rtl="0" algn="l">
              <a:spcBef>
                <a:spcPts val="1200"/>
              </a:spcBef>
              <a:spcAft>
                <a:spcPts val="0"/>
              </a:spcAft>
              <a:buNone/>
            </a:pPr>
            <a:r>
              <a:rPr lang="en" u="sng">
                <a:solidFill>
                  <a:schemeClr val="hlink"/>
                </a:solidFill>
                <a:hlinkClick r:id="rId5"/>
              </a:rPr>
              <a:t>https://www.sqlitetutorial.net/sqlite-python/</a:t>
            </a:r>
            <a:r>
              <a:rPr lang="en"/>
              <a:t> </a:t>
            </a:r>
            <a:endParaRPr/>
          </a:p>
          <a:p>
            <a:pPr indent="0" lvl="0" marL="0" rtl="0" algn="l">
              <a:spcBef>
                <a:spcPts val="1200"/>
              </a:spcBef>
              <a:spcAft>
                <a:spcPts val="0"/>
              </a:spcAft>
              <a:buNone/>
            </a:pPr>
            <a:r>
              <a:rPr lang="en" u="sng">
                <a:solidFill>
                  <a:schemeClr val="hlink"/>
                </a:solidFill>
                <a:hlinkClick r:id="rId6"/>
              </a:rPr>
              <a:t>https://www.sqlite.org/datatype3.html</a:t>
            </a:r>
            <a:r>
              <a:rPr lang="en"/>
              <a:t> </a:t>
            </a:r>
            <a:endParaRPr/>
          </a:p>
          <a:p>
            <a:pPr indent="0" lvl="0" marL="0" rtl="0" algn="l">
              <a:spcBef>
                <a:spcPts val="1200"/>
              </a:spcBef>
              <a:spcAft>
                <a:spcPts val="0"/>
              </a:spcAft>
              <a:buNone/>
            </a:pPr>
            <a:r>
              <a:rPr lang="en" u="sng">
                <a:solidFill>
                  <a:schemeClr val="hlink"/>
                </a:solidFill>
                <a:hlinkClick r:id="rId7"/>
              </a:rPr>
              <a:t>https://www.postgresqltutorial.com/postgresql-python/</a:t>
            </a:r>
            <a:endParaRPr/>
          </a:p>
          <a:p>
            <a:pPr indent="0" lvl="0" marL="0" rtl="0" algn="l">
              <a:spcBef>
                <a:spcPts val="1200"/>
              </a:spcBef>
              <a:spcAft>
                <a:spcPts val="0"/>
              </a:spcAft>
              <a:buNone/>
            </a:pPr>
            <a:r>
              <a:rPr lang="en" u="sng">
                <a:solidFill>
                  <a:schemeClr val="hlink"/>
                </a:solidFill>
                <a:hlinkClick r:id="rId8"/>
              </a:rPr>
              <a:t>https://www.postgresql.org/docs/9.5/datatype.html</a:t>
            </a:r>
            <a:r>
              <a:rPr lang="en"/>
              <a:t>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4" name="Shape 64"/>
        <p:cNvGrpSpPr/>
        <p:nvPr/>
      </p:nvGrpSpPr>
      <p:grpSpPr>
        <a:xfrm>
          <a:off x="0" y="0"/>
          <a:ext cx="0" cy="0"/>
          <a:chOff x="0" y="0"/>
          <a:chExt cx="0" cy="0"/>
        </a:xfrm>
      </p:grpSpPr>
      <p:sp>
        <p:nvSpPr>
          <p:cNvPr id="65" name="Google Shape;65;p15"/>
          <p:cNvSpPr txBox="1"/>
          <p:nvPr>
            <p:ph type="title"/>
          </p:nvPr>
        </p:nvSpPr>
        <p:spPr>
          <a:xfrm>
            <a:off x="517675" y="158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SQL или NoSQL</a:t>
            </a:r>
            <a:endParaRPr/>
          </a:p>
        </p:txBody>
      </p:sp>
      <p:sp>
        <p:nvSpPr>
          <p:cNvPr id="66" name="Google Shape;66;p15"/>
          <p:cNvSpPr txBox="1"/>
          <p:nvPr>
            <p:ph idx="1" type="body"/>
          </p:nvPr>
        </p:nvSpPr>
        <p:spPr>
          <a:xfrm>
            <a:off x="517675" y="863550"/>
            <a:ext cx="8520600" cy="40725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0"/>
              </a:spcAft>
              <a:buNone/>
            </a:pPr>
            <a:r>
              <a:rPr lang="en"/>
              <a:t>С</a:t>
            </a:r>
            <a:r>
              <a:rPr lang="en"/>
              <a:t>уществует два основных направления: SQL и NoSQL, реляционные и нереляционные базы данных. Различия между ними заключаются в том, как они спроектированы, какие типы данных поддерживают, как хранят информацию.</a:t>
            </a:r>
            <a:endParaRPr/>
          </a:p>
          <a:p>
            <a:pPr indent="0" lvl="0" marL="0" rtl="0" algn="just">
              <a:spcBef>
                <a:spcPts val="1200"/>
              </a:spcBef>
              <a:spcAft>
                <a:spcPts val="0"/>
              </a:spcAft>
              <a:buClr>
                <a:schemeClr val="dk1"/>
              </a:buClr>
              <a:buSzPct val="61111"/>
              <a:buFont typeface="Arial"/>
              <a:buNone/>
            </a:pPr>
            <a:r>
              <a:rPr b="1" lang="en"/>
              <a:t>Реляционные БД</a:t>
            </a:r>
            <a:r>
              <a:rPr lang="en"/>
              <a:t> хранят структурированные данные, которые обычно представляют объекты реального мира. Скажем, это могут быть сведения о человеке, или о содержимом корзины для товаров в магазине, сгруппированные в таблицах, формат которых задан на этапе проектирования хранилища.</a:t>
            </a:r>
            <a:endParaRPr/>
          </a:p>
          <a:p>
            <a:pPr indent="0" lvl="0" marL="0" rtl="0" algn="just">
              <a:spcBef>
                <a:spcPts val="1200"/>
              </a:spcBef>
              <a:spcAft>
                <a:spcPts val="0"/>
              </a:spcAft>
              <a:buClr>
                <a:schemeClr val="dk1"/>
              </a:buClr>
              <a:buSzPct val="61111"/>
              <a:buFont typeface="Arial"/>
              <a:buNone/>
            </a:pPr>
            <a:r>
              <a:t/>
            </a:r>
            <a:endParaRPr/>
          </a:p>
          <a:p>
            <a:pPr indent="0" lvl="0" marL="0" rtl="0" algn="just">
              <a:spcBef>
                <a:spcPts val="1200"/>
              </a:spcBef>
              <a:spcAft>
                <a:spcPts val="1200"/>
              </a:spcAft>
              <a:buNone/>
            </a:pPr>
            <a:r>
              <a:rPr b="1" lang="en"/>
              <a:t>Нереляционные БД</a:t>
            </a:r>
            <a:r>
              <a:rPr lang="en"/>
              <a:t> устроены иначе. Например, документо-ориентированные базы хранят информацию в виде иерархических структур данных. Речь может идти об объектах с произвольным набором атрибутов. То, что в реляционной БД будет разбито на несколько взаимосвязанных таблиц, в нереляционной может храниться в виде целостной сущности.</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0" name="Shape 70"/>
        <p:cNvGrpSpPr/>
        <p:nvPr/>
      </p:nvGrpSpPr>
      <p:grpSpPr>
        <a:xfrm>
          <a:off x="0" y="0"/>
          <a:ext cx="0" cy="0"/>
          <a:chOff x="0" y="0"/>
          <a:chExt cx="0" cy="0"/>
        </a:xfrm>
      </p:grpSpPr>
      <p:sp>
        <p:nvSpPr>
          <p:cNvPr id="71" name="Google Shape;71;p16"/>
          <p:cNvSpPr txBox="1"/>
          <p:nvPr>
            <p:ph type="title"/>
          </p:nvPr>
        </p:nvSpPr>
        <p:spPr>
          <a:xfrm>
            <a:off x="530275" y="89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Реляционные базы данных </a:t>
            </a:r>
            <a:endParaRPr/>
          </a:p>
        </p:txBody>
      </p:sp>
      <p:sp>
        <p:nvSpPr>
          <p:cNvPr id="72" name="Google Shape;72;p16"/>
          <p:cNvSpPr txBox="1"/>
          <p:nvPr>
            <p:ph idx="1" type="body"/>
          </p:nvPr>
        </p:nvSpPr>
        <p:spPr>
          <a:xfrm>
            <a:off x="530275" y="742625"/>
            <a:ext cx="8520600" cy="4264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И</a:t>
            </a:r>
            <a:r>
              <a:rPr lang="en"/>
              <a:t>спользуют язык структурированных запросов (SQL) для того, чтобы обрабатывать данные и управлять ими. С одной стороны, это довольно удобно: SQL - один из наиболее разносторонних и общеупотребимых вариантов, так что это безопасный выбор. Также этот язык подходит для сложных запросов. С другой стороны, с этим языком идут определенные ограничения. В SQL нужно использовать заданные наперед схемы и определять структуру данных перед началом работы с нею. К тому же, все данные должны иметь одну и ту же структуру. Перемена в структуре может обернуться сложностями и разрушить всю систему.</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6" name="Shape 76"/>
        <p:cNvGrpSpPr/>
        <p:nvPr/>
      </p:nvGrpSpPr>
      <p:grpSpPr>
        <a:xfrm>
          <a:off x="0" y="0"/>
          <a:ext cx="0" cy="0"/>
          <a:chOff x="0" y="0"/>
          <a:chExt cx="0" cy="0"/>
        </a:xfrm>
      </p:grpSpPr>
      <p:sp>
        <p:nvSpPr>
          <p:cNvPr id="77" name="Google Shape;77;p17"/>
          <p:cNvSpPr txBox="1"/>
          <p:nvPr>
            <p:ph type="title"/>
          </p:nvPr>
        </p:nvSpPr>
        <p:spPr>
          <a:xfrm>
            <a:off x="488250" y="1434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15000"/>
              </a:lnSpc>
              <a:spcBef>
                <a:spcPts val="0"/>
              </a:spcBef>
              <a:spcAft>
                <a:spcPts val="1200"/>
              </a:spcAft>
              <a:buClr>
                <a:schemeClr val="dk1"/>
              </a:buClr>
              <a:buSzPct val="39285"/>
              <a:buFont typeface="Arial"/>
              <a:buNone/>
            </a:pPr>
            <a:r>
              <a:rPr lang="en"/>
              <a:t>Причины, которые могут послужить поводом для выбора SQL-базы:</a:t>
            </a:r>
            <a:endParaRPr/>
          </a:p>
        </p:txBody>
      </p:sp>
      <p:sp>
        <p:nvSpPr>
          <p:cNvPr id="78" name="Google Shape;78;p17"/>
          <p:cNvSpPr txBox="1"/>
          <p:nvPr>
            <p:ph idx="1" type="body"/>
          </p:nvPr>
        </p:nvSpPr>
        <p:spPr>
          <a:xfrm>
            <a:off x="488250" y="1140725"/>
            <a:ext cx="8520600" cy="3810000"/>
          </a:xfrm>
          <a:prstGeom prst="rect">
            <a:avLst/>
          </a:prstGeom>
        </p:spPr>
        <p:txBody>
          <a:bodyPr anchorCtr="0" anchor="t" bIns="91425" lIns="91425" spcFirstLastPara="1" rIns="91425" wrap="square" tIns="91425">
            <a:normAutofit fontScale="77500" lnSpcReduction="10000"/>
          </a:bodyPr>
          <a:lstStyle/>
          <a:p>
            <a:pPr indent="0" lvl="0" marL="0" rtl="0" algn="just">
              <a:spcBef>
                <a:spcPts val="0"/>
              </a:spcBef>
              <a:spcAft>
                <a:spcPts val="0"/>
              </a:spcAft>
              <a:buClr>
                <a:schemeClr val="dk1"/>
              </a:buClr>
              <a:buSzPct val="61111"/>
              <a:buFont typeface="Arial"/>
              <a:buNone/>
            </a:pPr>
            <a:r>
              <a:rPr lang="en"/>
              <a:t>Необходимость соответствия базы данных требованиям ACID (Atomicity, Consistency, Isolation, Durability — атомарность, непротиворечивость, изолированность, долговечность). Это позволяет уменьшить вероятность неожиданного поведения системы и обеспечить целостность базы данных. Достигается подобное путём жёсткого определения того, как именно транзакции взаимодействуют с базой данных. Это отличается от подхода, используемого в NoSQL-базах, которые ставят во главу угла гибкость и скорость, а не 100% целостность данных.</a:t>
            </a:r>
            <a:endParaRPr/>
          </a:p>
          <a:p>
            <a:pPr indent="0" lvl="0" marL="0" rtl="0" algn="just">
              <a:spcBef>
                <a:spcPts val="1200"/>
              </a:spcBef>
              <a:spcAft>
                <a:spcPts val="0"/>
              </a:spcAft>
              <a:buClr>
                <a:schemeClr val="dk1"/>
              </a:buClr>
              <a:buSzPct val="61111"/>
              <a:buFont typeface="Arial"/>
              <a:buNone/>
            </a:pPr>
            <a:r>
              <a:t/>
            </a:r>
            <a:endParaRPr/>
          </a:p>
          <a:p>
            <a:pPr indent="0" lvl="0" marL="0" rtl="0" algn="just">
              <a:spcBef>
                <a:spcPts val="1200"/>
              </a:spcBef>
              <a:spcAft>
                <a:spcPts val="0"/>
              </a:spcAft>
              <a:buNone/>
            </a:pPr>
            <a:r>
              <a:rPr lang="en"/>
              <a:t>Данные, с которыми вы работаете, структурированы, при этом структура не подвержена частым изменениям. Если ваша организация не находится в стадии экспоненциального роста, вероятно, не найдётся убедительных причин использовать БД, которая позволяет достаточно вольно обращаться с типами данных и нацелена на обработку огромных объёмов информации.</a:t>
            </a:r>
            <a:endParaRPr/>
          </a:p>
          <a:p>
            <a:pPr indent="0" lvl="0" marL="0" rtl="0" algn="just">
              <a:spcBef>
                <a:spcPts val="1200"/>
              </a:spcBef>
              <a:spcAft>
                <a:spcPts val="0"/>
              </a:spcAft>
              <a:buNone/>
            </a:pPr>
            <a:r>
              <a:t/>
            </a:r>
            <a:endParaRPr/>
          </a:p>
          <a:p>
            <a:pPr indent="0" lvl="0" marL="0" rtl="0" algn="just">
              <a:spcBef>
                <a:spcPts val="1200"/>
              </a:spcBef>
              <a:spcAft>
                <a:spcPts val="1200"/>
              </a:spcAft>
              <a:buNone/>
            </a:pPr>
            <a:r>
              <a:rPr lang="en"/>
              <a:t>Например, Oracle, SQLite, PostgreSQL, MySQL, Microsoft SQL Server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2" name="Shape 82"/>
        <p:cNvGrpSpPr/>
        <p:nvPr/>
      </p:nvGrpSpPr>
      <p:grpSpPr>
        <a:xfrm>
          <a:off x="0" y="0"/>
          <a:ext cx="0" cy="0"/>
          <a:chOff x="0" y="0"/>
          <a:chExt cx="0" cy="0"/>
        </a:xfrm>
      </p:grpSpPr>
      <p:sp>
        <p:nvSpPr>
          <p:cNvPr id="83" name="Google Shape;83;p18"/>
          <p:cNvSpPr txBox="1"/>
          <p:nvPr>
            <p:ph type="title"/>
          </p:nvPr>
        </p:nvSpPr>
        <p:spPr>
          <a:xfrm>
            <a:off x="530275" y="130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Нереляционные базы данных</a:t>
            </a:r>
            <a:endParaRPr/>
          </a:p>
        </p:txBody>
      </p:sp>
      <p:sp>
        <p:nvSpPr>
          <p:cNvPr id="84" name="Google Shape;84;p18"/>
          <p:cNvSpPr txBox="1"/>
          <p:nvPr>
            <p:ph idx="1" type="body"/>
          </p:nvPr>
        </p:nvSpPr>
        <p:spPr>
          <a:xfrm>
            <a:off x="530275" y="703500"/>
            <a:ext cx="8520600" cy="4262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en"/>
              <a:t>О</a:t>
            </a:r>
            <a:r>
              <a:rPr lang="en"/>
              <a:t>бладают гибкими схемами для неструктурированных данных. Они могут храниться по-разному: в колонках, документах, графах или в виде хранилища «ключ-значение». Эта гибкость позволяет:</a:t>
            </a:r>
            <a:endParaRPr/>
          </a:p>
          <a:p>
            <a:pPr indent="0" lvl="0" marL="0" rtl="0" algn="just">
              <a:spcBef>
                <a:spcPts val="1200"/>
              </a:spcBef>
              <a:spcAft>
                <a:spcPts val="0"/>
              </a:spcAft>
              <a:buClr>
                <a:schemeClr val="dk1"/>
              </a:buClr>
              <a:buSzPts val="1100"/>
              <a:buFont typeface="Arial"/>
              <a:buNone/>
            </a:pPr>
            <a:r>
              <a:t/>
            </a:r>
            <a:endParaRPr/>
          </a:p>
          <a:p>
            <a:pPr indent="-342900" lvl="0" marL="457200" rtl="0" algn="just">
              <a:spcBef>
                <a:spcPts val="1200"/>
              </a:spcBef>
              <a:spcAft>
                <a:spcPts val="0"/>
              </a:spcAft>
              <a:buSzPts val="1800"/>
              <a:buChar char="-"/>
            </a:pPr>
            <a:r>
              <a:rPr lang="en"/>
              <a:t>Можно создавать документы, не определяя их структуру заранее;</a:t>
            </a:r>
            <a:endParaRPr/>
          </a:p>
          <a:p>
            <a:pPr indent="-342900" lvl="0" marL="457200" rtl="0" algn="just">
              <a:spcBef>
                <a:spcPts val="0"/>
              </a:spcBef>
              <a:spcAft>
                <a:spcPts val="0"/>
              </a:spcAft>
              <a:buSzPts val="1800"/>
              <a:buChar char="-"/>
            </a:pPr>
            <a:r>
              <a:rPr lang="en"/>
              <a:t>Каждый документ может обладать собственной уникальной структурой;</a:t>
            </a:r>
            <a:endParaRPr/>
          </a:p>
          <a:p>
            <a:pPr indent="-342900" lvl="0" marL="457200" rtl="0" algn="just">
              <a:spcBef>
                <a:spcPts val="0"/>
              </a:spcBef>
              <a:spcAft>
                <a:spcPts val="0"/>
              </a:spcAft>
              <a:buSzPts val="1800"/>
              <a:buChar char="-"/>
            </a:pPr>
            <a:r>
              <a:rPr lang="en"/>
              <a:t>Синтаксис может различаться в разных базах данных;</a:t>
            </a:r>
            <a:endParaRPr/>
          </a:p>
          <a:p>
            <a:pPr indent="-342900" lvl="0" marL="457200" rtl="0" algn="just">
              <a:spcBef>
                <a:spcPts val="0"/>
              </a:spcBef>
              <a:spcAft>
                <a:spcPts val="0"/>
              </a:spcAft>
              <a:buSzPts val="1800"/>
              <a:buChar char="-"/>
            </a:pPr>
            <a:r>
              <a:rPr lang="en"/>
              <a:t>В процессе работы можно добавлять новые поля.</a:t>
            </a:r>
            <a:endParaRPr/>
          </a:p>
          <a:p>
            <a:pPr indent="0" lvl="0" marL="0" rtl="0" algn="just">
              <a:spcBef>
                <a:spcPts val="1200"/>
              </a:spcBef>
              <a:spcAft>
                <a:spcPts val="0"/>
              </a:spcAft>
              <a:buNone/>
            </a:pPr>
            <a:r>
              <a:t/>
            </a:r>
            <a:endParaRPr/>
          </a:p>
          <a:p>
            <a:pPr indent="0" lvl="0" marL="0" rtl="0" algn="just">
              <a:spcBef>
                <a:spcPts val="1200"/>
              </a:spcBef>
              <a:spcAft>
                <a:spcPts val="1200"/>
              </a:spcAft>
              <a:buNone/>
            </a:pPr>
            <a:r>
              <a:rPr lang="en"/>
              <a:t>Для крупных или часто меняющихся БД обычно выбирают NoSQL.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8" name="Shape 88"/>
        <p:cNvGrpSpPr/>
        <p:nvPr/>
      </p:nvGrpSpPr>
      <p:grpSpPr>
        <a:xfrm>
          <a:off x="0" y="0"/>
          <a:ext cx="0" cy="0"/>
          <a:chOff x="0" y="0"/>
          <a:chExt cx="0" cy="0"/>
        </a:xfrm>
      </p:grpSpPr>
      <p:sp>
        <p:nvSpPr>
          <p:cNvPr id="89" name="Google Shape;89;p19"/>
          <p:cNvSpPr txBox="1"/>
          <p:nvPr>
            <p:ph type="title"/>
          </p:nvPr>
        </p:nvSpPr>
        <p:spPr>
          <a:xfrm>
            <a:off x="502950" y="1308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15000"/>
              </a:lnSpc>
              <a:spcBef>
                <a:spcPts val="0"/>
              </a:spcBef>
              <a:spcAft>
                <a:spcPts val="1200"/>
              </a:spcAft>
              <a:buClr>
                <a:schemeClr val="dk1"/>
              </a:buClr>
              <a:buSzPct val="39285"/>
              <a:buFont typeface="Arial"/>
              <a:buNone/>
            </a:pPr>
            <a:r>
              <a:rPr lang="en"/>
              <a:t>Причины, которые могут послужить поводом для выбора NoSQL-базы:</a:t>
            </a:r>
            <a:endParaRPr/>
          </a:p>
        </p:txBody>
      </p:sp>
      <p:sp>
        <p:nvSpPr>
          <p:cNvPr id="90" name="Google Shape;90;p19"/>
          <p:cNvSpPr txBox="1"/>
          <p:nvPr>
            <p:ph idx="1" type="body"/>
          </p:nvPr>
        </p:nvSpPr>
        <p:spPr>
          <a:xfrm>
            <a:off x="564425" y="1086075"/>
            <a:ext cx="8520600" cy="3879900"/>
          </a:xfrm>
          <a:prstGeom prst="rect">
            <a:avLst/>
          </a:prstGeom>
        </p:spPr>
        <p:txBody>
          <a:bodyPr anchorCtr="0" anchor="t" bIns="91425" lIns="91425" spcFirstLastPara="1" rIns="91425" wrap="square" tIns="91425">
            <a:normAutofit fontScale="70000" lnSpcReduction="20000"/>
          </a:bodyPr>
          <a:lstStyle/>
          <a:p>
            <a:pPr indent="-308610" lvl="0" marL="457200" rtl="0" algn="just">
              <a:spcBef>
                <a:spcPts val="0"/>
              </a:spcBef>
              <a:spcAft>
                <a:spcPts val="0"/>
              </a:spcAft>
              <a:buSzPct val="100000"/>
              <a:buAutoNum type="arabicPeriod"/>
            </a:pPr>
            <a:r>
              <a:rPr lang="en"/>
              <a:t>Хранение больших объёмов неструктурированной информации. База данных NoSQL не накладывает ограничений на типы хранимых данных. Более того, при необходимости в процессе работы можно добавлять новые типы данных.</a:t>
            </a:r>
            <a:endParaRPr/>
          </a:p>
          <a:p>
            <a:pPr indent="0" lvl="0" marL="0" rtl="0" algn="just">
              <a:spcBef>
                <a:spcPts val="1200"/>
              </a:spcBef>
              <a:spcAft>
                <a:spcPts val="0"/>
              </a:spcAft>
              <a:buClr>
                <a:schemeClr val="dk1"/>
              </a:buClr>
              <a:buSzPct val="61111"/>
              <a:buFont typeface="Arial"/>
              <a:buNone/>
            </a:pPr>
            <a:r>
              <a:t/>
            </a:r>
            <a:endParaRPr/>
          </a:p>
          <a:p>
            <a:pPr indent="-308610" lvl="0" marL="457200" rtl="0" algn="just">
              <a:spcBef>
                <a:spcPts val="1200"/>
              </a:spcBef>
              <a:spcAft>
                <a:spcPts val="0"/>
              </a:spcAft>
              <a:buSzPct val="100000"/>
              <a:buAutoNum type="arabicPeriod"/>
            </a:pPr>
            <a:r>
              <a:rPr lang="en"/>
              <a:t>Использование облачных вычислений и хранилищ. Облачные хранилища — отличное решение, но они требуют, чтобы данные можно было легко распределить между несколькими серверами для обеспечения масштабирования. Использование, для тестирования и разработки, локального оборудования, а затем перенос системы в облако, где она и работает — это именно то, для чего созданы NoSQL базы данных.</a:t>
            </a:r>
            <a:endParaRPr/>
          </a:p>
          <a:p>
            <a:pPr indent="0" lvl="0" marL="0" rtl="0" algn="just">
              <a:spcBef>
                <a:spcPts val="1200"/>
              </a:spcBef>
              <a:spcAft>
                <a:spcPts val="0"/>
              </a:spcAft>
              <a:buClr>
                <a:schemeClr val="dk1"/>
              </a:buClr>
              <a:buSzPct val="61111"/>
              <a:buFont typeface="Arial"/>
              <a:buNone/>
            </a:pPr>
            <a:r>
              <a:t/>
            </a:r>
            <a:endParaRPr/>
          </a:p>
          <a:p>
            <a:pPr indent="-308610" lvl="0" marL="457200" rtl="0" algn="just">
              <a:spcBef>
                <a:spcPts val="1200"/>
              </a:spcBef>
              <a:spcAft>
                <a:spcPts val="0"/>
              </a:spcAft>
              <a:buSzPct val="100000"/>
              <a:buAutoNum type="arabicPeriod"/>
            </a:pPr>
            <a:r>
              <a:rPr lang="en"/>
              <a:t>Быстрая разработка. Если вы разрабатываете систему, используя agile-методы, применение реляционной БД способно замедлить работу. NoSQL базы данных не нуждаются в том же объёме подготовительных действий, которые обычно нужны для реляционных баз.</a:t>
            </a:r>
            <a:endParaRPr/>
          </a:p>
          <a:p>
            <a:pPr indent="0" lvl="0" marL="0" rtl="0" algn="just">
              <a:spcBef>
                <a:spcPts val="1200"/>
              </a:spcBef>
              <a:spcAft>
                <a:spcPts val="0"/>
              </a:spcAft>
              <a:buNone/>
            </a:pPr>
            <a:r>
              <a:rPr lang="en"/>
              <a:t>Например, MongoDB, CouchDB, Cassandra, HBase, Redis, DocumentDB</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4" name="Shape 94"/>
        <p:cNvGrpSpPr/>
        <p:nvPr/>
      </p:nvGrpSpPr>
      <p:grpSpPr>
        <a:xfrm>
          <a:off x="0" y="0"/>
          <a:ext cx="0" cy="0"/>
          <a:chOff x="0" y="0"/>
          <a:chExt cx="0" cy="0"/>
        </a:xfrm>
      </p:grpSpPr>
      <p:sp>
        <p:nvSpPr>
          <p:cNvPr id="95" name="Google Shape;95;p20"/>
          <p:cNvSpPr txBox="1"/>
          <p:nvPr>
            <p:ph idx="1" type="body"/>
          </p:nvPr>
        </p:nvSpPr>
        <p:spPr>
          <a:xfrm>
            <a:off x="550775" y="175675"/>
            <a:ext cx="8520600" cy="4797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u="sng">
                <a:solidFill>
                  <a:schemeClr val="hlink"/>
                </a:solidFill>
                <a:hlinkClick r:id="rId4"/>
              </a:rPr>
              <a:t>https://medium.com/@bigdataschool/nosql-6fbb182c58e4</a:t>
            </a:r>
            <a:r>
              <a:rPr lang="en"/>
              <a:t> </a:t>
            </a:r>
            <a:endParaRPr/>
          </a:p>
        </p:txBody>
      </p:sp>
      <p:pic>
        <p:nvPicPr>
          <p:cNvPr id="96" name="Google Shape;96;p20"/>
          <p:cNvPicPr preferRelativeResize="0"/>
          <p:nvPr/>
        </p:nvPicPr>
        <p:blipFill>
          <a:blip r:embed="rId5">
            <a:alphaModFix/>
          </a:blip>
          <a:stretch>
            <a:fillRect/>
          </a:stretch>
        </p:blipFill>
        <p:spPr>
          <a:xfrm>
            <a:off x="576275" y="203000"/>
            <a:ext cx="8567725" cy="413571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0" name="Shape 100"/>
        <p:cNvGrpSpPr/>
        <p:nvPr/>
      </p:nvGrpSpPr>
      <p:grpSpPr>
        <a:xfrm>
          <a:off x="0" y="0"/>
          <a:ext cx="0" cy="0"/>
          <a:chOff x="0" y="0"/>
          <a:chExt cx="0" cy="0"/>
        </a:xfrm>
      </p:grpSpPr>
      <p:sp>
        <p:nvSpPr>
          <p:cNvPr id="101" name="Google Shape;101;p21"/>
          <p:cNvSpPr txBox="1"/>
          <p:nvPr>
            <p:ph type="title"/>
          </p:nvPr>
        </p:nvSpPr>
        <p:spPr>
          <a:xfrm>
            <a:off x="523450" y="110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Связи между таблицами реляционной базы данных</a:t>
            </a:r>
            <a:endParaRPr/>
          </a:p>
        </p:txBody>
      </p:sp>
      <p:sp>
        <p:nvSpPr>
          <p:cNvPr id="102" name="Google Shape;102;p21"/>
          <p:cNvSpPr txBox="1"/>
          <p:nvPr>
            <p:ph idx="1" type="body"/>
          </p:nvPr>
        </p:nvSpPr>
        <p:spPr>
          <a:xfrm>
            <a:off x="523450" y="769950"/>
            <a:ext cx="8520600" cy="4209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a:t>Связи</a:t>
            </a:r>
            <a:r>
              <a:rPr lang="en"/>
              <a:t> — это довольна важная тема, которую следует понимать при проектировании баз данных.</a:t>
            </a:r>
            <a:endParaRPr/>
          </a:p>
          <a:p>
            <a:pPr indent="0" lvl="0" marL="0" rtl="0" algn="just">
              <a:spcBef>
                <a:spcPts val="1200"/>
              </a:spcBef>
              <a:spcAft>
                <a:spcPts val="0"/>
              </a:spcAft>
              <a:buClr>
                <a:schemeClr val="dk1"/>
              </a:buClr>
              <a:buSzPts val="1100"/>
              <a:buFont typeface="Arial"/>
              <a:buNone/>
            </a:pPr>
            <a:r>
              <a:rPr lang="en"/>
              <a:t>Связи создаются с помощью внешних ключей (foreign key).</a:t>
            </a:r>
            <a:endParaRPr/>
          </a:p>
          <a:p>
            <a:pPr indent="0" lvl="0" marL="0" rtl="0" algn="just">
              <a:spcBef>
                <a:spcPts val="1200"/>
              </a:spcBef>
              <a:spcAft>
                <a:spcPts val="0"/>
              </a:spcAft>
              <a:buClr>
                <a:schemeClr val="dk1"/>
              </a:buClr>
              <a:buSzPts val="1100"/>
              <a:buFont typeface="Arial"/>
              <a:buNone/>
            </a:pPr>
            <a:r>
              <a:rPr b="1" lang="en"/>
              <a:t>Внешний ключ</a:t>
            </a:r>
            <a:r>
              <a:rPr lang="en"/>
              <a:t> — это атрибут или набор атрибутов, которые ссылаются на primary key или unique другой таблицы. Другими словами, это что-то вроде указателя на строку другой таблицы.</a:t>
            </a:r>
            <a:endParaRPr/>
          </a:p>
          <a:p>
            <a:pPr indent="0" lvl="0" marL="0" rtl="0" algn="l">
              <a:lnSpc>
                <a:spcPct val="100000"/>
              </a:lnSpc>
              <a:spcBef>
                <a:spcPts val="1200"/>
              </a:spcBef>
              <a:spcAft>
                <a:spcPts val="0"/>
              </a:spcAft>
              <a:buClr>
                <a:schemeClr val="dk1"/>
              </a:buClr>
              <a:buSzPts val="1100"/>
              <a:buFont typeface="Arial"/>
              <a:buNone/>
            </a:pPr>
            <a:r>
              <a:rPr b="1" lang="en"/>
              <a:t>Связи делятся на:</a:t>
            </a:r>
            <a:endParaRPr b="1"/>
          </a:p>
          <a:p>
            <a:pPr indent="-342900" lvl="0" marL="457200" rtl="0" algn="l">
              <a:lnSpc>
                <a:spcPct val="100000"/>
              </a:lnSpc>
              <a:spcBef>
                <a:spcPts val="1200"/>
              </a:spcBef>
              <a:spcAft>
                <a:spcPts val="0"/>
              </a:spcAft>
              <a:buSzPts val="1800"/>
              <a:buChar char="-"/>
            </a:pPr>
            <a:r>
              <a:rPr lang="en"/>
              <a:t>Один к одному</a:t>
            </a:r>
            <a:endParaRPr/>
          </a:p>
          <a:p>
            <a:pPr indent="-342900" lvl="0" marL="457200" rtl="0" algn="l">
              <a:lnSpc>
                <a:spcPct val="100000"/>
              </a:lnSpc>
              <a:spcBef>
                <a:spcPts val="0"/>
              </a:spcBef>
              <a:spcAft>
                <a:spcPts val="0"/>
              </a:spcAft>
              <a:buSzPts val="1800"/>
              <a:buChar char="-"/>
            </a:pPr>
            <a:r>
              <a:rPr lang="en"/>
              <a:t>Один ко многим</a:t>
            </a:r>
            <a:endParaRPr/>
          </a:p>
          <a:p>
            <a:pPr indent="-342900" lvl="0" marL="457200" rtl="0" algn="l">
              <a:lnSpc>
                <a:spcPct val="100000"/>
              </a:lnSpc>
              <a:spcBef>
                <a:spcPts val="0"/>
              </a:spcBef>
              <a:spcAft>
                <a:spcPts val="0"/>
              </a:spcAft>
              <a:buSzPts val="1800"/>
              <a:buChar char="-"/>
            </a:pPr>
            <a:r>
              <a:rPr lang="en"/>
              <a:t>Многие ко многим</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