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1" r:id="rId6"/>
    <p:sldId id="257" r:id="rId7"/>
    <p:sldId id="262" r:id="rId8"/>
    <p:sldId id="319" r:id="rId9"/>
    <p:sldId id="313" r:id="rId10"/>
    <p:sldId id="320" r:id="rId11"/>
    <p:sldId id="315" r:id="rId12"/>
    <p:sldId id="317" r:id="rId13"/>
    <p:sldId id="267" r:id="rId14"/>
    <p:sldId id="260" r:id="rId15"/>
    <p:sldId id="31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73F763-32F9-4204-8423-5F8F1E7913FA}">
          <p14:sldIdLst>
            <p14:sldId id="256"/>
            <p14:sldId id="321"/>
            <p14:sldId id="257"/>
            <p14:sldId id="262"/>
            <p14:sldId id="319"/>
            <p14:sldId id="313"/>
            <p14:sldId id="320"/>
            <p14:sldId id="315"/>
            <p14:sldId id="317"/>
            <p14:sldId id="267"/>
            <p14:sldId id="260"/>
            <p14:sldId id="318"/>
          </p14:sldIdLst>
        </p14:section>
        <p14:section name="Untitled Section" id="{4EA796A0-A9FC-45BF-8C81-FE82C0FE50AE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60" autoAdjust="0"/>
  </p:normalViewPr>
  <p:slideViewPr>
    <p:cSldViewPr snapToGrid="0">
      <p:cViewPr>
        <p:scale>
          <a:sx n="78" d="100"/>
          <a:sy n="78" d="100"/>
        </p:scale>
        <p:origin x="54" y="-31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2-43DC-96C7-2366130C46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E2-43DC-96C7-2366130C46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E2-43DC-96C7-2366130C4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404928"/>
        <c:axId val="135588768"/>
      </c:barChart>
      <c:catAx>
        <c:axId val="12740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88768"/>
        <c:crosses val="autoZero"/>
        <c:auto val="1"/>
        <c:lblAlgn val="ctr"/>
        <c:lblOffset val="100"/>
        <c:noMultiLvlLbl val="0"/>
      </c:catAx>
      <c:valAx>
        <c:axId val="135588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0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3B-4465-BCC2-991307EEC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3B-4465-BCC2-991307EEC7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3B-4465-BCC2-991307EEC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0544496"/>
        <c:axId val="135572928"/>
      </c:lineChart>
      <c:catAx>
        <c:axId val="85054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72928"/>
        <c:crosses val="autoZero"/>
        <c:auto val="1"/>
        <c:lblAlgn val="ctr"/>
        <c:lblOffset val="100"/>
        <c:noMultiLvlLbl val="0"/>
      </c:catAx>
      <c:valAx>
        <c:axId val="13557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54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9B2FF-6A8B-4C8C-86D0-013250DB006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50C94-68EC-4958-B1D9-4658044AE580}">
      <dgm:prSet/>
      <dgm:spPr/>
      <dgm:t>
        <a:bodyPr/>
        <a:lstStyle/>
        <a:p>
          <a:r>
            <a:rPr lang="en-US" dirty="0"/>
            <a:t>In the context of a company . Employees are the end users of products and services that the company purchases for them to use.   </a:t>
          </a:r>
        </a:p>
      </dgm:t>
    </dgm:pt>
    <dgm:pt modelId="{3D17E933-537C-4854-81F7-2F7477C00E26}" type="parTrans" cxnId="{B8EC0806-237E-41B7-898C-3284CA62FB61}">
      <dgm:prSet/>
      <dgm:spPr/>
      <dgm:t>
        <a:bodyPr/>
        <a:lstStyle/>
        <a:p>
          <a:endParaRPr lang="en-US"/>
        </a:p>
      </dgm:t>
    </dgm:pt>
    <dgm:pt modelId="{EDAC17D5-77EE-4E5F-AB8D-84339145D4E2}" type="sibTrans" cxnId="{B8EC0806-237E-41B7-898C-3284CA62FB61}">
      <dgm:prSet/>
      <dgm:spPr/>
      <dgm:t>
        <a:bodyPr/>
        <a:lstStyle/>
        <a:p>
          <a:endParaRPr lang="en-US"/>
        </a:p>
      </dgm:t>
    </dgm:pt>
    <dgm:pt modelId="{FB117134-BFEB-42F4-88F4-9E827689AC33}">
      <dgm:prSet/>
      <dgm:spPr/>
      <dgm:t>
        <a:bodyPr/>
        <a:lstStyle/>
        <a:p>
          <a:r>
            <a:rPr lang="en-US" dirty="0"/>
            <a:t>They are hands –on customers who work directly with product and tools to achieve their organization`s business goals.</a:t>
          </a:r>
        </a:p>
      </dgm:t>
    </dgm:pt>
    <dgm:pt modelId="{5C0B4749-BC57-4F11-970E-3746F705324F}" type="parTrans" cxnId="{447445AA-0963-4D06-AB68-42EF3C8CDAF4}">
      <dgm:prSet/>
      <dgm:spPr/>
      <dgm:t>
        <a:bodyPr/>
        <a:lstStyle/>
        <a:p>
          <a:endParaRPr lang="en-US"/>
        </a:p>
      </dgm:t>
    </dgm:pt>
    <dgm:pt modelId="{CCF99F00-C1E9-4FAA-85E5-22905F7D7E61}" type="sibTrans" cxnId="{447445AA-0963-4D06-AB68-42EF3C8CDAF4}">
      <dgm:prSet/>
      <dgm:spPr/>
      <dgm:t>
        <a:bodyPr/>
        <a:lstStyle/>
        <a:p>
          <a:endParaRPr lang="en-US"/>
        </a:p>
      </dgm:t>
    </dgm:pt>
    <dgm:pt modelId="{BAFCAAED-4385-4855-A1E5-F19699E354A0}" type="pres">
      <dgm:prSet presAssocID="{DC09B2FF-6A8B-4C8C-86D0-013250DB00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71B51B-6F65-4CF0-B0BE-31D907FA666A}" type="pres">
      <dgm:prSet presAssocID="{ADA50C94-68EC-4958-B1D9-4658044AE580}" presName="hierRoot1" presStyleCnt="0"/>
      <dgm:spPr/>
    </dgm:pt>
    <dgm:pt modelId="{A169413A-02F4-4398-8F9D-D4CF8E17A41F}" type="pres">
      <dgm:prSet presAssocID="{ADA50C94-68EC-4958-B1D9-4658044AE580}" presName="composite" presStyleCnt="0"/>
      <dgm:spPr/>
    </dgm:pt>
    <dgm:pt modelId="{CC588406-FBA7-49A0-A895-0B25AC5FCF03}" type="pres">
      <dgm:prSet presAssocID="{ADA50C94-68EC-4958-B1D9-4658044AE580}" presName="background" presStyleLbl="node0" presStyleIdx="0" presStyleCnt="2"/>
      <dgm:spPr/>
    </dgm:pt>
    <dgm:pt modelId="{0D719DF1-BBFA-45BF-AEED-C425355A1C97}" type="pres">
      <dgm:prSet presAssocID="{ADA50C94-68EC-4958-B1D9-4658044AE580}" presName="text" presStyleLbl="fgAcc0" presStyleIdx="0" presStyleCnt="2">
        <dgm:presLayoutVars>
          <dgm:chPref val="3"/>
        </dgm:presLayoutVars>
      </dgm:prSet>
      <dgm:spPr/>
    </dgm:pt>
    <dgm:pt modelId="{E63E94CA-ABB5-414E-A367-4B00E62C192F}" type="pres">
      <dgm:prSet presAssocID="{ADA50C94-68EC-4958-B1D9-4658044AE580}" presName="hierChild2" presStyleCnt="0"/>
      <dgm:spPr/>
    </dgm:pt>
    <dgm:pt modelId="{C0DF333D-C941-4EAF-878D-E32BFD1A2410}" type="pres">
      <dgm:prSet presAssocID="{FB117134-BFEB-42F4-88F4-9E827689AC33}" presName="hierRoot1" presStyleCnt="0"/>
      <dgm:spPr/>
    </dgm:pt>
    <dgm:pt modelId="{4C40E9C0-E76A-4C19-9651-078809EB2F8B}" type="pres">
      <dgm:prSet presAssocID="{FB117134-BFEB-42F4-88F4-9E827689AC33}" presName="composite" presStyleCnt="0"/>
      <dgm:spPr/>
    </dgm:pt>
    <dgm:pt modelId="{B97D67E6-A2BD-490D-8148-267BB007A103}" type="pres">
      <dgm:prSet presAssocID="{FB117134-BFEB-42F4-88F4-9E827689AC33}" presName="background" presStyleLbl="node0" presStyleIdx="1" presStyleCnt="2"/>
      <dgm:spPr/>
    </dgm:pt>
    <dgm:pt modelId="{762CE159-6DBF-40EC-AD8B-16C45C80BDA0}" type="pres">
      <dgm:prSet presAssocID="{FB117134-BFEB-42F4-88F4-9E827689AC33}" presName="text" presStyleLbl="fgAcc0" presStyleIdx="1" presStyleCnt="2" custScaleX="99048" custScaleY="100966">
        <dgm:presLayoutVars>
          <dgm:chPref val="3"/>
        </dgm:presLayoutVars>
      </dgm:prSet>
      <dgm:spPr/>
    </dgm:pt>
    <dgm:pt modelId="{E92215FF-95B0-4F64-91EE-8C00B39B5B04}" type="pres">
      <dgm:prSet presAssocID="{FB117134-BFEB-42F4-88F4-9E827689AC33}" presName="hierChild2" presStyleCnt="0"/>
      <dgm:spPr/>
    </dgm:pt>
  </dgm:ptLst>
  <dgm:cxnLst>
    <dgm:cxn modelId="{B8EC0806-237E-41B7-898C-3284CA62FB61}" srcId="{DC09B2FF-6A8B-4C8C-86D0-013250DB006C}" destId="{ADA50C94-68EC-4958-B1D9-4658044AE580}" srcOrd="0" destOrd="0" parTransId="{3D17E933-537C-4854-81F7-2F7477C00E26}" sibTransId="{EDAC17D5-77EE-4E5F-AB8D-84339145D4E2}"/>
    <dgm:cxn modelId="{E7810957-2C89-4B18-9A64-ACE728F60071}" type="presOf" srcId="{DC09B2FF-6A8B-4C8C-86D0-013250DB006C}" destId="{BAFCAAED-4385-4855-A1E5-F19699E354A0}" srcOrd="0" destOrd="0" presId="urn:microsoft.com/office/officeart/2005/8/layout/hierarchy1"/>
    <dgm:cxn modelId="{DF721887-29AF-4E0A-BB80-4844BBAFF5E1}" type="presOf" srcId="{FB117134-BFEB-42F4-88F4-9E827689AC33}" destId="{762CE159-6DBF-40EC-AD8B-16C45C80BDA0}" srcOrd="0" destOrd="0" presId="urn:microsoft.com/office/officeart/2005/8/layout/hierarchy1"/>
    <dgm:cxn modelId="{447445AA-0963-4D06-AB68-42EF3C8CDAF4}" srcId="{DC09B2FF-6A8B-4C8C-86D0-013250DB006C}" destId="{FB117134-BFEB-42F4-88F4-9E827689AC33}" srcOrd="1" destOrd="0" parTransId="{5C0B4749-BC57-4F11-970E-3746F705324F}" sibTransId="{CCF99F00-C1E9-4FAA-85E5-22905F7D7E61}"/>
    <dgm:cxn modelId="{53F63CFE-1754-4BF8-90C5-F650E642BACA}" type="presOf" srcId="{ADA50C94-68EC-4958-B1D9-4658044AE580}" destId="{0D719DF1-BBFA-45BF-AEED-C425355A1C97}" srcOrd="0" destOrd="0" presId="urn:microsoft.com/office/officeart/2005/8/layout/hierarchy1"/>
    <dgm:cxn modelId="{122DD5CF-BA1C-4C1B-AC17-C67EF8FFE218}" type="presParOf" srcId="{BAFCAAED-4385-4855-A1E5-F19699E354A0}" destId="{2471B51B-6F65-4CF0-B0BE-31D907FA666A}" srcOrd="0" destOrd="0" presId="urn:microsoft.com/office/officeart/2005/8/layout/hierarchy1"/>
    <dgm:cxn modelId="{FDCC17F9-4CE7-49DC-A75C-699370E3A6BE}" type="presParOf" srcId="{2471B51B-6F65-4CF0-B0BE-31D907FA666A}" destId="{A169413A-02F4-4398-8F9D-D4CF8E17A41F}" srcOrd="0" destOrd="0" presId="urn:microsoft.com/office/officeart/2005/8/layout/hierarchy1"/>
    <dgm:cxn modelId="{8E3BF9F7-D8F2-4A5A-953C-984786A5F399}" type="presParOf" srcId="{A169413A-02F4-4398-8F9D-D4CF8E17A41F}" destId="{CC588406-FBA7-49A0-A895-0B25AC5FCF03}" srcOrd="0" destOrd="0" presId="urn:microsoft.com/office/officeart/2005/8/layout/hierarchy1"/>
    <dgm:cxn modelId="{653B1A6E-5418-49B8-998B-86441B3E6693}" type="presParOf" srcId="{A169413A-02F4-4398-8F9D-D4CF8E17A41F}" destId="{0D719DF1-BBFA-45BF-AEED-C425355A1C97}" srcOrd="1" destOrd="0" presId="urn:microsoft.com/office/officeart/2005/8/layout/hierarchy1"/>
    <dgm:cxn modelId="{4633CEE4-35E1-4241-B31A-41E655338980}" type="presParOf" srcId="{2471B51B-6F65-4CF0-B0BE-31D907FA666A}" destId="{E63E94CA-ABB5-414E-A367-4B00E62C192F}" srcOrd="1" destOrd="0" presId="urn:microsoft.com/office/officeart/2005/8/layout/hierarchy1"/>
    <dgm:cxn modelId="{C5FE574C-963D-4AEC-8E30-C06C8DA918BF}" type="presParOf" srcId="{BAFCAAED-4385-4855-A1E5-F19699E354A0}" destId="{C0DF333D-C941-4EAF-878D-E32BFD1A2410}" srcOrd="1" destOrd="0" presId="urn:microsoft.com/office/officeart/2005/8/layout/hierarchy1"/>
    <dgm:cxn modelId="{89165FE3-8788-48A2-9FE3-1F0BC8946EF9}" type="presParOf" srcId="{C0DF333D-C941-4EAF-878D-E32BFD1A2410}" destId="{4C40E9C0-E76A-4C19-9651-078809EB2F8B}" srcOrd="0" destOrd="0" presId="urn:microsoft.com/office/officeart/2005/8/layout/hierarchy1"/>
    <dgm:cxn modelId="{AA666ADE-5855-4695-9CCF-BFA7966F6956}" type="presParOf" srcId="{4C40E9C0-E76A-4C19-9651-078809EB2F8B}" destId="{B97D67E6-A2BD-490D-8148-267BB007A103}" srcOrd="0" destOrd="0" presId="urn:microsoft.com/office/officeart/2005/8/layout/hierarchy1"/>
    <dgm:cxn modelId="{D0A404B1-A3D6-4D3B-9DEE-76305E878192}" type="presParOf" srcId="{4C40E9C0-E76A-4C19-9651-078809EB2F8B}" destId="{762CE159-6DBF-40EC-AD8B-16C45C80BDA0}" srcOrd="1" destOrd="0" presId="urn:microsoft.com/office/officeart/2005/8/layout/hierarchy1"/>
    <dgm:cxn modelId="{DFF40E08-3FEB-49EF-8094-DDF2245F8954}" type="presParOf" srcId="{C0DF333D-C941-4EAF-878D-E32BFD1A2410}" destId="{E92215FF-95B0-4F64-91EE-8C00B39B5B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6DDE7-17AF-41DC-928F-D75609FB35B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48C004-0E79-4BC9-9A17-52813CAA6CF1}">
      <dgm:prSet/>
      <dgm:spPr/>
      <dgm:t>
        <a:bodyPr/>
        <a:lstStyle/>
        <a:p>
          <a:r>
            <a:rPr lang="en-US" dirty="0"/>
            <a:t>6.State: The state or region where the employee is located. </a:t>
          </a:r>
        </a:p>
      </dgm:t>
    </dgm:pt>
    <dgm:pt modelId="{208DD116-5432-40A4-A970-24D351944F33}" type="parTrans" cxnId="{32F2A23D-B845-410D-80D7-3ABD6A793294}">
      <dgm:prSet/>
      <dgm:spPr/>
      <dgm:t>
        <a:bodyPr/>
        <a:lstStyle/>
        <a:p>
          <a:endParaRPr lang="en-US"/>
        </a:p>
      </dgm:t>
    </dgm:pt>
    <dgm:pt modelId="{CEFECDB5-87CA-4AD4-9FFA-FC575126F97F}" type="sibTrans" cxnId="{32F2A23D-B845-410D-80D7-3ABD6A793294}">
      <dgm:prSet/>
      <dgm:spPr/>
      <dgm:t>
        <a:bodyPr/>
        <a:lstStyle/>
        <a:p>
          <a:endParaRPr lang="en-US"/>
        </a:p>
      </dgm:t>
    </dgm:pt>
    <dgm:pt modelId="{CB580D56-E798-48D2-A49D-C388EC38632C}">
      <dgm:prSet/>
      <dgm:spPr/>
      <dgm:t>
        <a:bodyPr/>
        <a:lstStyle/>
        <a:p>
          <a:r>
            <a:rPr lang="en-US" dirty="0"/>
            <a:t>7.Jobs Function : A brief description of the employee`s primary job function or role. </a:t>
          </a:r>
        </a:p>
      </dgm:t>
    </dgm:pt>
    <dgm:pt modelId="{03BF22CE-C6B1-4DAE-AB0E-8AFE05FC2701}" type="parTrans" cxnId="{04253841-1432-4FFE-84A9-A26F9F2FD03D}">
      <dgm:prSet/>
      <dgm:spPr/>
      <dgm:t>
        <a:bodyPr/>
        <a:lstStyle/>
        <a:p>
          <a:endParaRPr lang="en-US"/>
        </a:p>
      </dgm:t>
    </dgm:pt>
    <dgm:pt modelId="{D09FDD63-75EF-4D40-A172-87B0033B417C}" type="sibTrans" cxnId="{04253841-1432-4FFE-84A9-A26F9F2FD03D}">
      <dgm:prSet/>
      <dgm:spPr/>
      <dgm:t>
        <a:bodyPr/>
        <a:lstStyle/>
        <a:p>
          <a:endParaRPr lang="en-US"/>
        </a:p>
      </dgm:t>
    </dgm:pt>
    <dgm:pt modelId="{00681498-2DA2-402A-A42A-70224BA27379}">
      <dgm:prSet/>
      <dgm:spPr/>
      <dgm:t>
        <a:bodyPr/>
        <a:lstStyle/>
        <a:p>
          <a:r>
            <a:rPr lang="en-US" dirty="0"/>
            <a:t>8.Gender : A code representing the gender of the employee`s (e.g. M For male ,F for female ,N for non-binary). </a:t>
          </a:r>
        </a:p>
      </dgm:t>
    </dgm:pt>
    <dgm:pt modelId="{61F25558-63FF-4F5A-B6E1-6661CA67C04E}" type="parTrans" cxnId="{ADE7FE9A-C9AC-4E5B-BAE2-DB2C1334B5F8}">
      <dgm:prSet/>
      <dgm:spPr/>
      <dgm:t>
        <a:bodyPr/>
        <a:lstStyle/>
        <a:p>
          <a:endParaRPr lang="en-US"/>
        </a:p>
      </dgm:t>
    </dgm:pt>
    <dgm:pt modelId="{17D1212A-05D6-4341-AD67-1EF7F7E3EEF1}" type="sibTrans" cxnId="{ADE7FE9A-C9AC-4E5B-BAE2-DB2C1334B5F8}">
      <dgm:prSet/>
      <dgm:spPr/>
      <dgm:t>
        <a:bodyPr/>
        <a:lstStyle/>
        <a:p>
          <a:endParaRPr lang="en-US"/>
        </a:p>
      </dgm:t>
    </dgm:pt>
    <dgm:pt modelId="{EC0492B9-CE2C-4F29-A4D0-C45EE8166B46}">
      <dgm:prSet/>
      <dgm:spPr/>
      <dgm:t>
        <a:bodyPr/>
        <a:lstStyle/>
        <a:p>
          <a:r>
            <a:rPr lang="en-US" dirty="0"/>
            <a:t>9.Performance Score : A score indicating the employee`s performance level. </a:t>
          </a:r>
        </a:p>
      </dgm:t>
    </dgm:pt>
    <dgm:pt modelId="{0E6B8A61-319F-4CAA-9B29-A239EDA62460}" type="parTrans" cxnId="{C33A00CD-3E9D-4725-8179-DB32E2181C87}">
      <dgm:prSet/>
      <dgm:spPr/>
      <dgm:t>
        <a:bodyPr/>
        <a:lstStyle/>
        <a:p>
          <a:endParaRPr lang="en-US"/>
        </a:p>
      </dgm:t>
    </dgm:pt>
    <dgm:pt modelId="{15D97B97-3327-43D1-BF20-CFD819B316E9}" type="sibTrans" cxnId="{C33A00CD-3E9D-4725-8179-DB32E2181C87}">
      <dgm:prSet/>
      <dgm:spPr/>
      <dgm:t>
        <a:bodyPr/>
        <a:lstStyle/>
        <a:p>
          <a:endParaRPr lang="en-US"/>
        </a:p>
      </dgm:t>
    </dgm:pt>
    <dgm:pt modelId="{D59BAF7F-7478-4A7E-92E1-E33C871DFD3D}">
      <dgm:prSet/>
      <dgm:spPr/>
      <dgm:t>
        <a:bodyPr/>
        <a:lstStyle/>
        <a:p>
          <a:r>
            <a:rPr lang="en-US" dirty="0"/>
            <a:t>10.Current Employee Rating : The  current rating or evaluating of the employee`s overall performance. </a:t>
          </a:r>
        </a:p>
      </dgm:t>
    </dgm:pt>
    <dgm:pt modelId="{FF62EF97-EB32-4918-A6B6-9B00FE645EB8}" type="parTrans" cxnId="{C00C8EA2-F6D9-4CE3-BDDB-A09F28D1AFF2}">
      <dgm:prSet/>
      <dgm:spPr/>
      <dgm:t>
        <a:bodyPr/>
        <a:lstStyle/>
        <a:p>
          <a:endParaRPr lang="en-US"/>
        </a:p>
      </dgm:t>
    </dgm:pt>
    <dgm:pt modelId="{3D333A3E-6283-47B7-8AF8-1E0F7808867F}" type="sibTrans" cxnId="{C00C8EA2-F6D9-4CE3-BDDB-A09F28D1AFF2}">
      <dgm:prSet/>
      <dgm:spPr/>
      <dgm:t>
        <a:bodyPr/>
        <a:lstStyle/>
        <a:p>
          <a:endParaRPr lang="en-US"/>
        </a:p>
      </dgm:t>
    </dgm:pt>
    <dgm:pt modelId="{D476A4B6-9353-49BC-BB80-429E3AAF7FB5}" type="pres">
      <dgm:prSet presAssocID="{DDE6DDE7-17AF-41DC-928F-D75609FB35B7}" presName="diagram" presStyleCnt="0">
        <dgm:presLayoutVars>
          <dgm:dir/>
          <dgm:resizeHandles val="exact"/>
        </dgm:presLayoutVars>
      </dgm:prSet>
      <dgm:spPr/>
    </dgm:pt>
    <dgm:pt modelId="{0698E148-D5E8-443B-8A50-DCBB03540B60}" type="pres">
      <dgm:prSet presAssocID="{D548C004-0E79-4BC9-9A17-52813CAA6CF1}" presName="arrow" presStyleLbl="node1" presStyleIdx="0" presStyleCnt="5">
        <dgm:presLayoutVars>
          <dgm:bulletEnabled val="1"/>
        </dgm:presLayoutVars>
      </dgm:prSet>
      <dgm:spPr/>
    </dgm:pt>
    <dgm:pt modelId="{894ADEDD-4548-42D5-9331-334691DEB07C}" type="pres">
      <dgm:prSet presAssocID="{CB580D56-E798-48D2-A49D-C388EC38632C}" presName="arrow" presStyleLbl="node1" presStyleIdx="1" presStyleCnt="5">
        <dgm:presLayoutVars>
          <dgm:bulletEnabled val="1"/>
        </dgm:presLayoutVars>
      </dgm:prSet>
      <dgm:spPr/>
    </dgm:pt>
    <dgm:pt modelId="{BE6B34A8-31A1-462E-AF60-17FA16BAD899}" type="pres">
      <dgm:prSet presAssocID="{00681498-2DA2-402A-A42A-70224BA27379}" presName="arrow" presStyleLbl="node1" presStyleIdx="2" presStyleCnt="5">
        <dgm:presLayoutVars>
          <dgm:bulletEnabled val="1"/>
        </dgm:presLayoutVars>
      </dgm:prSet>
      <dgm:spPr/>
    </dgm:pt>
    <dgm:pt modelId="{5C4D0FB3-64D4-4A77-9DC9-D82FF5AC8B90}" type="pres">
      <dgm:prSet presAssocID="{EC0492B9-CE2C-4F29-A4D0-C45EE8166B46}" presName="arrow" presStyleLbl="node1" presStyleIdx="3" presStyleCnt="5">
        <dgm:presLayoutVars>
          <dgm:bulletEnabled val="1"/>
        </dgm:presLayoutVars>
      </dgm:prSet>
      <dgm:spPr/>
    </dgm:pt>
    <dgm:pt modelId="{FE61B294-D8D4-43D2-B98E-A51AB4621A0A}" type="pres">
      <dgm:prSet presAssocID="{D59BAF7F-7478-4A7E-92E1-E33C871DFD3D}" presName="arrow" presStyleLbl="node1" presStyleIdx="4" presStyleCnt="5">
        <dgm:presLayoutVars>
          <dgm:bulletEnabled val="1"/>
        </dgm:presLayoutVars>
      </dgm:prSet>
      <dgm:spPr/>
    </dgm:pt>
  </dgm:ptLst>
  <dgm:cxnLst>
    <dgm:cxn modelId="{0AABAA0C-C143-47FD-ACD9-22298DB49464}" type="presOf" srcId="{D548C004-0E79-4BC9-9A17-52813CAA6CF1}" destId="{0698E148-D5E8-443B-8A50-DCBB03540B60}" srcOrd="0" destOrd="0" presId="urn:microsoft.com/office/officeart/2005/8/layout/arrow5"/>
    <dgm:cxn modelId="{83C81326-43E3-4071-89AD-2C5252F40F37}" type="presOf" srcId="{CB580D56-E798-48D2-A49D-C388EC38632C}" destId="{894ADEDD-4548-42D5-9331-334691DEB07C}" srcOrd="0" destOrd="0" presId="urn:microsoft.com/office/officeart/2005/8/layout/arrow5"/>
    <dgm:cxn modelId="{32F2A23D-B845-410D-80D7-3ABD6A793294}" srcId="{DDE6DDE7-17AF-41DC-928F-D75609FB35B7}" destId="{D548C004-0E79-4BC9-9A17-52813CAA6CF1}" srcOrd="0" destOrd="0" parTransId="{208DD116-5432-40A4-A970-24D351944F33}" sibTransId="{CEFECDB5-87CA-4AD4-9FFA-FC575126F97F}"/>
    <dgm:cxn modelId="{04253841-1432-4FFE-84A9-A26F9F2FD03D}" srcId="{DDE6DDE7-17AF-41DC-928F-D75609FB35B7}" destId="{CB580D56-E798-48D2-A49D-C388EC38632C}" srcOrd="1" destOrd="0" parTransId="{03BF22CE-C6B1-4DAE-AB0E-8AFE05FC2701}" sibTransId="{D09FDD63-75EF-4D40-A172-87B0033B417C}"/>
    <dgm:cxn modelId="{D90FDB87-7F87-4CA6-9E67-EE65D4CC9407}" type="presOf" srcId="{00681498-2DA2-402A-A42A-70224BA27379}" destId="{BE6B34A8-31A1-462E-AF60-17FA16BAD899}" srcOrd="0" destOrd="0" presId="urn:microsoft.com/office/officeart/2005/8/layout/arrow5"/>
    <dgm:cxn modelId="{ADE7FE9A-C9AC-4E5B-BAE2-DB2C1334B5F8}" srcId="{DDE6DDE7-17AF-41DC-928F-D75609FB35B7}" destId="{00681498-2DA2-402A-A42A-70224BA27379}" srcOrd="2" destOrd="0" parTransId="{61F25558-63FF-4F5A-B6E1-6661CA67C04E}" sibTransId="{17D1212A-05D6-4341-AD67-1EF7F7E3EEF1}"/>
    <dgm:cxn modelId="{C00C8EA2-F6D9-4CE3-BDDB-A09F28D1AFF2}" srcId="{DDE6DDE7-17AF-41DC-928F-D75609FB35B7}" destId="{D59BAF7F-7478-4A7E-92E1-E33C871DFD3D}" srcOrd="4" destOrd="0" parTransId="{FF62EF97-EB32-4918-A6B6-9B00FE645EB8}" sibTransId="{3D333A3E-6283-47B7-8AF8-1E0F7808867F}"/>
    <dgm:cxn modelId="{C33A00CD-3E9D-4725-8179-DB32E2181C87}" srcId="{DDE6DDE7-17AF-41DC-928F-D75609FB35B7}" destId="{EC0492B9-CE2C-4F29-A4D0-C45EE8166B46}" srcOrd="3" destOrd="0" parTransId="{0E6B8A61-319F-4CAA-9B29-A239EDA62460}" sibTransId="{15D97B97-3327-43D1-BF20-CFD819B316E9}"/>
    <dgm:cxn modelId="{D0FA3EDE-C377-44C8-830C-5C454DC18EEA}" type="presOf" srcId="{EC0492B9-CE2C-4F29-A4D0-C45EE8166B46}" destId="{5C4D0FB3-64D4-4A77-9DC9-D82FF5AC8B90}" srcOrd="0" destOrd="0" presId="urn:microsoft.com/office/officeart/2005/8/layout/arrow5"/>
    <dgm:cxn modelId="{CFC66AE9-2E92-4392-8AD9-9C5A1C9BCA08}" type="presOf" srcId="{D59BAF7F-7478-4A7E-92E1-E33C871DFD3D}" destId="{FE61B294-D8D4-43D2-B98E-A51AB4621A0A}" srcOrd="0" destOrd="0" presId="urn:microsoft.com/office/officeart/2005/8/layout/arrow5"/>
    <dgm:cxn modelId="{DCB364F9-B194-4636-95AB-5CEFA6FB219A}" type="presOf" srcId="{DDE6DDE7-17AF-41DC-928F-D75609FB35B7}" destId="{D476A4B6-9353-49BC-BB80-429E3AAF7FB5}" srcOrd="0" destOrd="0" presId="urn:microsoft.com/office/officeart/2005/8/layout/arrow5"/>
    <dgm:cxn modelId="{7A3D144F-7E5C-417B-BB2D-93EB298E1F5E}" type="presParOf" srcId="{D476A4B6-9353-49BC-BB80-429E3AAF7FB5}" destId="{0698E148-D5E8-443B-8A50-DCBB03540B60}" srcOrd="0" destOrd="0" presId="urn:microsoft.com/office/officeart/2005/8/layout/arrow5"/>
    <dgm:cxn modelId="{244373F1-2C2E-4911-88CC-A201604DC3AF}" type="presParOf" srcId="{D476A4B6-9353-49BC-BB80-429E3AAF7FB5}" destId="{894ADEDD-4548-42D5-9331-334691DEB07C}" srcOrd="1" destOrd="0" presId="urn:microsoft.com/office/officeart/2005/8/layout/arrow5"/>
    <dgm:cxn modelId="{0891490C-3693-4303-AC41-A5C5F95A349C}" type="presParOf" srcId="{D476A4B6-9353-49BC-BB80-429E3AAF7FB5}" destId="{BE6B34A8-31A1-462E-AF60-17FA16BAD899}" srcOrd="2" destOrd="0" presId="urn:microsoft.com/office/officeart/2005/8/layout/arrow5"/>
    <dgm:cxn modelId="{44FF1DC3-E7DA-441F-B2D8-8605DAF74E1F}" type="presParOf" srcId="{D476A4B6-9353-49BC-BB80-429E3AAF7FB5}" destId="{5C4D0FB3-64D4-4A77-9DC9-D82FF5AC8B90}" srcOrd="3" destOrd="0" presId="urn:microsoft.com/office/officeart/2005/8/layout/arrow5"/>
    <dgm:cxn modelId="{4A727FF8-0BD6-42D1-BA14-9B38CC6E2E81}" type="presParOf" srcId="{D476A4B6-9353-49BC-BB80-429E3AAF7FB5}" destId="{FE61B294-D8D4-43D2-B98E-A51AB4621A0A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88406-FBA7-49A0-A895-0B25AC5FCF03}">
      <dsp:nvSpPr>
        <dsp:cNvPr id="0" name=""/>
        <dsp:cNvSpPr/>
      </dsp:nvSpPr>
      <dsp:spPr>
        <a:xfrm>
          <a:off x="750453" y="1427"/>
          <a:ext cx="3376598" cy="2144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19DF1-BBFA-45BF-AEED-C425355A1C97}">
      <dsp:nvSpPr>
        <dsp:cNvPr id="0" name=""/>
        <dsp:cNvSpPr/>
      </dsp:nvSpPr>
      <dsp:spPr>
        <a:xfrm>
          <a:off x="1125630" y="357845"/>
          <a:ext cx="3376598" cy="21441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the context of a company . Employees are the end users of products and services that the company purchases for them to use.   </a:t>
          </a:r>
        </a:p>
      </dsp:txBody>
      <dsp:txXfrm>
        <a:off x="1188430" y="420645"/>
        <a:ext cx="3250998" cy="2018539"/>
      </dsp:txXfrm>
    </dsp:sp>
    <dsp:sp modelId="{B97D67E6-A2BD-490D-8148-267BB007A103}">
      <dsp:nvSpPr>
        <dsp:cNvPr id="0" name=""/>
        <dsp:cNvSpPr/>
      </dsp:nvSpPr>
      <dsp:spPr>
        <a:xfrm>
          <a:off x="4877406" y="1427"/>
          <a:ext cx="3344452" cy="2164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CE159-6DBF-40EC-AD8B-16C45C80BDA0}">
      <dsp:nvSpPr>
        <dsp:cNvPr id="0" name=""/>
        <dsp:cNvSpPr/>
      </dsp:nvSpPr>
      <dsp:spPr>
        <a:xfrm>
          <a:off x="5252583" y="357845"/>
          <a:ext cx="3344452" cy="21648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They are hands –on customers who work directly with product and tools to achieve their organization`s business goals.</a:t>
          </a:r>
        </a:p>
      </dsp:txBody>
      <dsp:txXfrm>
        <a:off x="5315989" y="421251"/>
        <a:ext cx="3217640" cy="203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E148-D5E8-443B-8A50-DCBB03540B60}">
      <dsp:nvSpPr>
        <dsp:cNvPr id="0" name=""/>
        <dsp:cNvSpPr/>
      </dsp:nvSpPr>
      <dsp:spPr>
        <a:xfrm>
          <a:off x="1522790" y="24138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6.State: The state or region where the employee is located. </a:t>
          </a:r>
        </a:p>
      </dsp:txBody>
      <dsp:txXfrm>
        <a:off x="1975832" y="24138"/>
        <a:ext cx="906084" cy="1495039"/>
      </dsp:txXfrm>
    </dsp:sp>
    <dsp:sp modelId="{894ADEDD-4548-42D5-9331-334691DEB07C}">
      <dsp:nvSpPr>
        <dsp:cNvPr id="0" name=""/>
        <dsp:cNvSpPr/>
      </dsp:nvSpPr>
      <dsp:spPr>
        <a:xfrm rot="4320000">
          <a:off x="3044291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7.Jobs Function : A brief description of the employee`s primary job function or role. </a:t>
          </a:r>
        </a:p>
      </dsp:txBody>
      <dsp:txXfrm rot="-5400000">
        <a:off x="3353660" y="1533615"/>
        <a:ext cx="1495039" cy="906084"/>
      </dsp:txXfrm>
    </dsp:sp>
    <dsp:sp modelId="{BE6B34A8-31A1-462E-AF60-17FA16BAD899}">
      <dsp:nvSpPr>
        <dsp:cNvPr id="0" name=""/>
        <dsp:cNvSpPr/>
      </dsp:nvSpPr>
      <dsp:spPr>
        <a:xfrm rot="8640000">
          <a:off x="2463129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8.Gender : A code representing the gender of the employee`s (e.g. M For male ,F for female ,N for non-binary). </a:t>
          </a:r>
        </a:p>
      </dsp:txBody>
      <dsp:txXfrm rot="10800000">
        <a:off x="3009373" y="3205050"/>
        <a:ext cx="906084" cy="1495039"/>
      </dsp:txXfrm>
    </dsp:sp>
    <dsp:sp modelId="{5C4D0FB3-64D4-4A77-9DC9-D82FF5AC8B90}">
      <dsp:nvSpPr>
        <dsp:cNvPr id="0" name=""/>
        <dsp:cNvSpPr/>
      </dsp:nvSpPr>
      <dsp:spPr>
        <a:xfrm rot="12960000">
          <a:off x="582451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9.Performance Score : A score indicating the employee`s performance level. </a:t>
          </a:r>
        </a:p>
      </dsp:txBody>
      <dsp:txXfrm rot="10800000">
        <a:off x="942291" y="3205050"/>
        <a:ext cx="906084" cy="1495039"/>
      </dsp:txXfrm>
    </dsp:sp>
    <dsp:sp modelId="{FE61B294-D8D4-43D2-B98E-A51AB4621A0A}">
      <dsp:nvSpPr>
        <dsp:cNvPr id="0" name=""/>
        <dsp:cNvSpPr/>
      </dsp:nvSpPr>
      <dsp:spPr>
        <a:xfrm rot="17280000">
          <a:off x="1290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10.Current Employee Rating : The  current rating or evaluating of the employee`s overall performance. </a:t>
          </a:r>
        </a:p>
      </dsp:txBody>
      <dsp:txXfrm rot="5400000">
        <a:off x="9051" y="1533615"/>
        <a:ext cx="1495039" cy="90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01/09/2024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01/09/2024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73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801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900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28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718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91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607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286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801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236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6324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643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8260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43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61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96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26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66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3341108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8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10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986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797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898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01/09/2024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8F5F6F-29D1-0252-99F1-1DCF9D62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E6BA1A-64FD-E250-5B29-2C65BBA64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401C976E-1D2A-2518-087D-5F473828C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E1F8AD49-1BD8-9947-2535-CF4F50DE4D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A28940A4-3846-E219-5192-F17A606D7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06704B-840F-8222-EE09-5431C24D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FDAB20A-63B4-9AED-8CCB-2A863B14B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DFD3FE8-E504-DB7D-1E10-DD329C3F9D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ED9A280C-0F0D-C90B-A43A-C785E0122E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553CB215-9860-A5DA-B77A-0963D9E1B1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D263DB2A-0E23-B47F-7101-22B692146C8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0D751BF1-613D-22B3-FC83-F43D65F8CF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6B00923D-E65E-E42A-5E7C-FCC0CE66C5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F8913B2C-35D8-D0D5-EC32-BF0054807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BE91EA79-A3A8-E570-4CDF-2569CAA9D0A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9EC08A67-C5F0-31F9-3E52-C9F383C1B6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0E40FF1D-4048-234A-D507-D760947FAD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03AC713A-8DCA-3171-08CB-FBCB2C8C4C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AC17B651-A5E4-5B7D-5C82-C52064F8CC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E3E82AD2-20CF-8593-7FC2-08E4D497F2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AD739170-0E28-BD77-F11A-4B2397CCE0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0FBD87C-D17E-1AF8-7455-E5DB58EA83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FBFB81B-B055-4A3A-86AD-4A0861B131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2F91D0D4-B0A8-5907-6937-4DE14BFCED1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8F149553-88F7-36F0-3584-6814C14322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53B5B000-076A-D207-640D-9BC9DADC48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149F2C61-7679-4A00-B8C3-A4A1E2A472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F6A223A-9594-F848-F0DD-E488C1434F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5111EB31-51DD-1AE7-F46E-1690775F0BC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288D4930-9D27-5075-9276-A1E704BC8EC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9B32CE7-4EF2-2EAA-A38F-89F47BCD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011C5B5-8E20-7801-B9DB-88972130E7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7D5B38E6-BF1D-7376-DDB2-A45B3871468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1B75A744-1B2C-0C54-5C69-D7A588AC3C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6072ED44-A227-FEF1-17E4-A7D48D4BED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167F7FA1-049B-3FA4-607B-5AACBF3B9C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1B99C5E-5FB2-4B39-FB7D-ED05249A9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55E1B58D-62A5-7465-6A63-CC924C21CF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0131581-05C3-5481-D7BC-43007D46B0A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A9FA872-FA6E-B93B-F075-0DFF59643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3EA184C-0E3E-A8CD-BE40-958E0E90AF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FF543719-F5BD-A491-A5A0-B2017D6262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9B12B6E6-4052-535E-E267-103577256A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7B4550A1-B5A6-B856-9C40-989854B5F3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CFAABF-3F4A-B1A8-30CC-3A1DD8F67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87AB1A2-35B1-3E7D-4F5A-47030B49A3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BE535B9-6AEC-AE28-DA83-F5E011F57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B4A040EE-CDC9-4D77-B78C-FCDAF0DEC4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73685B2F-D6EB-820E-712B-0D89D63D2F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245F3E80-2A0F-4B39-36CB-10488A974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50582CF3-CEFA-8385-D1FB-3B09BA86C8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85051D7F-723D-6829-A8AF-DAB9B98932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CCEB48F5-DF90-09C2-4CAE-8ED9F50189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2B5638FA-FD0E-68B2-FB6D-2F8143C77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FEE2909-964E-D4D1-8748-39AD48EE24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851DC9F-7DC5-0664-9103-992DF08A3D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441371FB-0FE8-19C7-7233-163FF6EEFD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54BC9233-165A-7EDB-68A3-2A1E81C837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36F4DAC9-1BD6-FA0C-C9A4-32516BEA7F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49ED6160-DA59-E1ED-693D-D99F225B0B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49B751AF-595E-723D-DB24-1141236D5D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1AA7103-7330-9826-343E-2F9CDABAE1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C62B71FF-11A5-1C36-B0FB-52C871CA1B4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CB1E51E-EE69-0BF2-2DA1-25A2CBB57C6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A324CE23-30D9-2543-7780-C2E9F5BD7B0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408DAEC4-4978-00A9-9401-B579BDA18AA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52689B85-E8DA-BC7D-ADD3-91971EDC3D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886E22AB-D276-D1A3-8A52-3F60809CD2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217F9AB9-4F18-0FCA-044C-B5E154EFC1E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B2A22E-E680-2B70-DE9E-59A926FF3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D3D737D-8432-906E-C1BE-7958C2327B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1DAE598-FB42-E75C-76FB-8588751080A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DBB71F97-D395-9678-3A7A-E83CB491C0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860C7E4D-F08E-1D3F-E99E-FE52D967C6D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19DBC3E1-F4DD-F201-F947-096962ADB91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36F8D4-ACE3-982A-CBBD-3138B294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314E8C3-7907-3CBE-3EC1-68A7E1A8675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99586B6-100E-8A86-F117-2A95216CDE4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D837CEE-0B50-630F-AE1C-0AFCB295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9DAE494-8349-6F47-138F-A5F23F64BC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570EECC9-B5C1-80DF-5FAE-4EE4CA426AB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A697C4-FF65-FE70-3A3A-B3287D7B03B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BC7DCC10-62B0-ADD1-C63F-DB0B7E62D1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0538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537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78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66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23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  <p:sldLayoutId id="2147483891" r:id="rId23"/>
    <p:sldLayoutId id="2147483892" r:id="rId24"/>
    <p:sldLayoutId id="2147483893" r:id="rId25"/>
    <p:sldLayoutId id="2147483894" r:id="rId26"/>
    <p:sldLayoutId id="2147483895" r:id="rId27"/>
    <p:sldLayoutId id="2147483897" r:id="rId2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6E002-7B32-DCE0-F58C-4E83D58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6" y="889685"/>
            <a:ext cx="5955957" cy="4806779"/>
          </a:xfrm>
        </p:spPr>
        <p:txBody>
          <a:bodyPr/>
          <a:lstStyle/>
          <a:p>
            <a:pPr algn="l"/>
            <a:r>
              <a:rPr lang="en-US" b="1" dirty="0"/>
              <a:t>Employee Data Using </a:t>
            </a:r>
            <a:r>
              <a:rPr lang="en-US" b="1" i="1" dirty="0"/>
              <a:t>Excel  </a:t>
            </a:r>
            <a:br>
              <a:rPr lang="en-US" b="1" i="1" dirty="0"/>
            </a:br>
            <a:r>
              <a:rPr lang="en-US" sz="1400" b="1" i="1" dirty="0"/>
              <a:t>STUDENT NAME : MEGAVARSHINI.R </a:t>
            </a:r>
            <a:br>
              <a:rPr lang="en-US" sz="1400" b="1" i="1" dirty="0"/>
            </a:br>
            <a:r>
              <a:rPr lang="en-US" sz="1400" b="1" i="1" dirty="0"/>
              <a:t>REGISTER NO: 312204775 </a:t>
            </a:r>
            <a:br>
              <a:rPr lang="en-US" sz="1400" b="1" i="1" dirty="0"/>
            </a:br>
            <a:r>
              <a:rPr lang="en-US" sz="1400" b="1" i="1" dirty="0"/>
              <a:t>DEPARTMENT :III-B.COM(ACCOUNTING AND FINANCE) </a:t>
            </a:r>
            <a:br>
              <a:rPr lang="en-US" sz="1400" b="1" i="1" dirty="0"/>
            </a:br>
            <a:r>
              <a:rPr lang="en-US" sz="1400" b="1" i="1" dirty="0"/>
              <a:t>COLLEGE: THIRUMURUGAN ARTS AND SCINCE COLLEGE FOR WOMEN`S</a:t>
            </a:r>
            <a:br>
              <a:rPr lang="en-US" sz="1400" b="1" i="1" dirty="0"/>
            </a:br>
            <a:r>
              <a:rPr lang="en-US" b="1" i="1" dirty="0"/>
              <a:t>  </a:t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b="15730"/>
          <a:stretch/>
        </p:blipFill>
        <p:spPr>
          <a:xfrm>
            <a:off x="-3175" y="-18520"/>
            <a:ext cx="12191999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7C019E6-F60E-25FA-4083-91B0E6B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334" y="2021947"/>
            <a:ext cx="8653990" cy="40194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dirty="0"/>
              <a:t>*PREDICITIVE ANALYSIS : Integrating predictive models to forecast future performance trends based on historical data . </a:t>
            </a:r>
          </a:p>
          <a:p>
            <a:pPr>
              <a:buFont typeface="Wingdings 3" charset="2"/>
              <a:buChar char=""/>
            </a:pPr>
            <a:r>
              <a:rPr lang="en-US" b="1" dirty="0"/>
              <a:t>*AUTOMATED ALERTS: The tools can be set up to send automated alerts for critical performance issues, ensuring that managers are immediately notified .</a:t>
            </a:r>
          </a:p>
          <a:p>
            <a:pPr>
              <a:buFont typeface="Wingdings 3" charset="2"/>
              <a:buChar char="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B9717EB-4307-872B-B473-4B2C64A8B41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</p:sp>
      <p:pic>
        <p:nvPicPr>
          <p:cNvPr id="20" name="Content Placeholder 19" descr="A screenshot of a computer&#10;&#10;Description automatically generated">
            <a:extLst>
              <a:ext uri="{FF2B5EF4-FFF2-40B4-BE49-F238E27FC236}">
                <a16:creationId xmlns:a16="http://schemas.microsoft.com/office/drawing/2014/main" id="{89382EBD-92D0-6598-2571-980ECA51A2A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408671" y="976184"/>
            <a:ext cx="7982464" cy="4992130"/>
          </a:xfr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71138" y="1819872"/>
            <a:ext cx="5597686" cy="4356056"/>
          </a:xfrm>
        </p:spPr>
        <p:txBody>
          <a:bodyPr>
            <a:normAutofit/>
          </a:bodyPr>
          <a:lstStyle/>
          <a:p>
            <a:r>
              <a:rPr lang="en-US" dirty="0"/>
              <a:t>DATA ANALYSIS IS THE MOST CRUCIAL PART OF THE ANY RESEARCH .DATA ANALYSIS SUMMARIZES COLLECTED DATA . </a:t>
            </a:r>
          </a:p>
          <a:p>
            <a:r>
              <a:rPr lang="en-US" dirty="0"/>
              <a:t>    IT INVOLVES THE INTERPRETATION OF DATA GATHERED THROUGH THE USE OF ANALYTICAL AND LOGICAL REASONING TO DETERMINE PATTERNS,RELATIONSHIPS OR TRENDS.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2B3505A-92A9-6B8E-AE2C-D5015FDA12E3}"/>
              </a:ext>
            </a:extLst>
          </p:cNvPr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8804164"/>
              </p:ext>
            </p:extLst>
          </p:nvPr>
        </p:nvGraphicFramePr>
        <p:xfrm>
          <a:off x="8266670" y="1997075"/>
          <a:ext cx="3358593" cy="435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0930" y="2458995"/>
            <a:ext cx="4938071" cy="3853235"/>
          </a:xfrm>
        </p:spPr>
        <p:txBody>
          <a:bodyPr>
            <a:normAutofit/>
          </a:bodyPr>
          <a:lstStyle/>
          <a:p>
            <a:r>
              <a:rPr lang="en-US" b="1" dirty="0"/>
              <a:t>THE “EMPLOYEE PERFORMANCE ANALYSIS SOLUTION FOR EVALUATING AND MANAGING ENMPLOYEE PERFORMANCE. </a:t>
            </a:r>
          </a:p>
          <a:p>
            <a:r>
              <a:rPr lang="en-US" b="1" dirty="0"/>
              <a:t>BY LEVERAGE EXCEL`S POWERFUL TOOLS----SUCH AS FILTERING ,PIVOT TABLES ,CHART AND CONDITIONAL FORMATTING THE PROJECT TRANSFORMS RAW PERFORMANCE DATA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F210-5789-9134-6730-5DCFC54C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6498"/>
            <a:ext cx="4650901" cy="6472940"/>
          </a:xfrm>
        </p:spPr>
        <p:txBody>
          <a:bodyPr/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79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1.Problem statement</a:t>
            </a:r>
          </a:p>
          <a:p>
            <a:r>
              <a:rPr lang="en-US" b="1" i="1" dirty="0"/>
              <a:t>2.Project Overview</a:t>
            </a:r>
          </a:p>
          <a:p>
            <a:r>
              <a:rPr lang="en-US" b="1" i="1" dirty="0"/>
              <a:t>3.End Users</a:t>
            </a:r>
          </a:p>
          <a:p>
            <a:r>
              <a:rPr lang="en-US" b="1" i="1" dirty="0"/>
              <a:t>4.Our Solution and Proposition</a:t>
            </a:r>
          </a:p>
          <a:p>
            <a:r>
              <a:rPr lang="en-US" b="1" i="1" dirty="0"/>
              <a:t>5.Data Description</a:t>
            </a:r>
          </a:p>
          <a:p>
            <a:r>
              <a:rPr lang="en-US" b="1" i="1" dirty="0"/>
              <a:t>6.Modelling Approach</a:t>
            </a:r>
          </a:p>
          <a:p>
            <a:r>
              <a:rPr lang="en-US" b="1" i="1" dirty="0"/>
              <a:t>7.Results and Discussion</a:t>
            </a:r>
          </a:p>
          <a:p>
            <a:r>
              <a:rPr lang="en-US" b="1" i="1" dirty="0"/>
              <a:t>8.Conclusion</a:t>
            </a: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" y="267036"/>
            <a:ext cx="5826000" cy="374540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u="sng" dirty="0"/>
              <a:t>PROJECT TITLE</a:t>
            </a:r>
            <a:br>
              <a:rPr lang="en-US" sz="3700" dirty="0"/>
            </a:br>
            <a:r>
              <a:rPr lang="en-US" sz="3700" b="1" i="1" dirty="0"/>
              <a:t>Employee Performance Analysis Using Excel</a:t>
            </a:r>
          </a:p>
        </p:txBody>
      </p:sp>
      <p:pic>
        <p:nvPicPr>
          <p:cNvPr id="11" name="Picture Placeholder 10" descr="A diagram of a diagram of people working&#10;&#10;Description automatically generated with medium confidence">
            <a:extLst>
              <a:ext uri="{FF2B5EF4-FFF2-40B4-BE49-F238E27FC236}">
                <a16:creationId xmlns:a16="http://schemas.microsoft.com/office/drawing/2014/main" id="{2ABBDD07-88EC-ADFA-BA19-77ED710A3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750" r="8170" b="2"/>
          <a:stretch/>
        </p:blipFill>
        <p:spPr>
          <a:xfrm>
            <a:off x="6147518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52" y="942109"/>
            <a:ext cx="4842194" cy="2240551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3" y="2846440"/>
            <a:ext cx="5832764" cy="257817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25000"/>
              </a:lnSpc>
            </a:pPr>
            <a:r>
              <a:rPr lang="en-US" sz="2400" spc="50" dirty="0">
                <a:solidFill>
                  <a:srgbClr val="FFFFFF">
                    <a:alpha val="80000"/>
                  </a:srgbClr>
                </a:solidFill>
              </a:rPr>
              <a:t>Employee performance analysis using excel involves evaluating and measuring an employee work effectiveness and efficiency based on key performance indicators (KPI) . </a:t>
            </a:r>
          </a:p>
          <a:p>
            <a:pPr>
              <a:lnSpc>
                <a:spcPct val="125000"/>
              </a:lnSpc>
            </a:pPr>
            <a:r>
              <a:rPr lang="en-US" sz="2400" spc="50" dirty="0">
                <a:solidFill>
                  <a:srgbClr val="FFFFFF">
                    <a:alpha val="80000"/>
                  </a:srgbClr>
                </a:solidFill>
              </a:rPr>
              <a:t>This data is them analysis using excel condition formatting ,to identify patterns ,strengths, and areas for improvement.</a:t>
            </a:r>
          </a:p>
        </p:txBody>
      </p:sp>
      <p:pic>
        <p:nvPicPr>
          <p:cNvPr id="5" name="Picture Placeholder 4" descr="A diagram of a diagram of people working&#10;&#10;Description automatically generated with medium confidence">
            <a:extLst>
              <a:ext uri="{FF2B5EF4-FFF2-40B4-BE49-F238E27FC236}">
                <a16:creationId xmlns:a16="http://schemas.microsoft.com/office/drawing/2014/main" id="{636CAF77-8060-6D39-E455-7DEA592E92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981" r="14981"/>
          <a:stretch>
            <a:fillRect/>
          </a:stretch>
        </p:blipFill>
        <p:spPr>
          <a:xfrm>
            <a:off x="6492568" y="430212"/>
            <a:ext cx="4995863" cy="5997575"/>
          </a:xfrm>
        </p:spPr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FD13B3-3F58-4777-997E-5447AA07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E7BD20-6D81-4370-9DB7-04C9B4E9F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8F0ECF-D673-4442-A82C-CDA64905A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AF8E598-80EA-41AD-A0F3-9543D601A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C7D6F9C-7670-4ACC-ACE1-A6BD24F5C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8">
              <a:extLst>
                <a:ext uri="{FF2B5EF4-FFF2-40B4-BE49-F238E27FC236}">
                  <a16:creationId xmlns:a16="http://schemas.microsoft.com/office/drawing/2014/main" id="{FF420142-D3AA-46D3-A3A5-250686CD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51037D6-83DE-41D6-9103-84ABD0FEE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FCAED6F3-E1FA-489A-A2B1-E97972EB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AA247423-55F2-4D5D-806A-BE33BE6B1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2">
              <a:extLst>
                <a:ext uri="{FF2B5EF4-FFF2-40B4-BE49-F238E27FC236}">
                  <a16:creationId xmlns:a16="http://schemas.microsoft.com/office/drawing/2014/main" id="{B2FE1F39-B712-4260-8DA6-3B6A94102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33">
              <a:extLst>
                <a:ext uri="{FF2B5EF4-FFF2-40B4-BE49-F238E27FC236}">
                  <a16:creationId xmlns:a16="http://schemas.microsoft.com/office/drawing/2014/main" id="{0259AF7F-DAB9-4EE7-BBEF-7B961E5C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CD1B4521-44DD-956F-68A7-911033F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1" r="6681"/>
          <a:stretch/>
        </p:blipFill>
        <p:spPr>
          <a:xfrm>
            <a:off x="4269854" y="-265472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EMPLOYEE 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A project summary is a document or part of a larger document that`s comprehensive but concise in providing an overview of the proposed project ,including key details.          </a:t>
            </a:r>
          </a:p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It also outline the project`s objectives , background information to place it in context ,requirement ,problems , analysis and ends with a conclusion.</a:t>
            </a:r>
          </a:p>
        </p:txBody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IN EMPLOYEE</a:t>
            </a:r>
          </a:p>
        </p:txBody>
      </p:sp>
      <p:graphicFrame>
        <p:nvGraphicFramePr>
          <p:cNvPr id="10" name="Subtitle 7">
            <a:extLst>
              <a:ext uri="{FF2B5EF4-FFF2-40B4-BE49-F238E27FC236}">
                <a16:creationId xmlns:a16="http://schemas.microsoft.com/office/drawing/2014/main" id="{720A6F3B-F286-AB67-5A63-C09BB84679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55881551"/>
              </p:ext>
            </p:extLst>
          </p:nvPr>
        </p:nvGraphicFramePr>
        <p:xfrm>
          <a:off x="1879225" y="1893824"/>
          <a:ext cx="9347490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19D639-A13B-7542-B7DB-A095070D517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43331188"/>
              </p:ext>
            </p:extLst>
          </p:nvPr>
        </p:nvGraphicFramePr>
        <p:xfrm>
          <a:off x="2212258" y="4418013"/>
          <a:ext cx="9979742" cy="21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76" y="318162"/>
            <a:ext cx="11104724" cy="1185045"/>
          </a:xfrm>
        </p:spPr>
        <p:txBody>
          <a:bodyPr/>
          <a:lstStyle/>
          <a:p>
            <a:r>
              <a:rPr lang="en-US" dirty="0"/>
              <a:t>OUR SOLUTION AND ITS VALUE PROPOSTION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F43AC-EC9A-8DBF-F7ED-4E35D59BE6B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b="1" dirty="0"/>
              <a:t>*Data –Drive Insights : Enables managers to make information decision based on accurate ,real –time performance data.  </a:t>
            </a:r>
          </a:p>
          <a:p>
            <a:r>
              <a:rPr lang="en-US" b="1" dirty="0"/>
              <a:t>*Improved Efficiency : Automates the data collection and analysis process , saving time and reducing manual errors.  </a:t>
            </a:r>
          </a:p>
          <a:p>
            <a:r>
              <a:rPr lang="en-US" b="1" dirty="0"/>
              <a:t> *Enhanced Employee Development : Identifies training needs and development opportunities , leading to a more skilled workforce.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1997132"/>
            <a:ext cx="5398686" cy="3407381"/>
          </a:xfrm>
        </p:spPr>
        <p:txBody>
          <a:bodyPr>
            <a:normAutofit/>
          </a:bodyPr>
          <a:lstStyle/>
          <a:p>
            <a:r>
              <a:rPr lang="en-US" b="1" dirty="0"/>
              <a:t>*Better Performance Management : Helps in recognizing top performance and addressing under performance , ultimately improved overall productivity .  </a:t>
            </a:r>
          </a:p>
          <a:p>
            <a:r>
              <a:rPr lang="en-US" b="1" dirty="0"/>
              <a:t>*Cost –Effective Solution : Leverages the widely accessible excel platform , avoiding the needs for expensive software or tools.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DATASET DESCRIPTION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7" y="1474840"/>
            <a:ext cx="2765356" cy="4987872"/>
          </a:xfrm>
        </p:spPr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en-US" dirty="0"/>
              <a:t>Employee ID: unique identifier for each employee in the organization  </a:t>
            </a:r>
          </a:p>
          <a:p>
            <a:pPr>
              <a:buAutoNum type="arabicPeriod"/>
            </a:pPr>
            <a:r>
              <a:rPr lang="en-US" dirty="0"/>
              <a:t>2. First Name : The first name of the employee. </a:t>
            </a:r>
          </a:p>
          <a:p>
            <a:pPr>
              <a:buAutoNum type="arabicPeriod"/>
            </a:pPr>
            <a:r>
              <a:rPr lang="en-US" dirty="0"/>
              <a:t>3.Last Name : The last name of the employee. </a:t>
            </a:r>
          </a:p>
          <a:p>
            <a:pPr>
              <a:buAutoNum type="arabicPeriod"/>
            </a:pPr>
            <a:r>
              <a:rPr lang="en-US" dirty="0"/>
              <a:t>4.Email: The email address associated with the employee`s communication within the organization</a:t>
            </a:r>
          </a:p>
          <a:p>
            <a:pPr>
              <a:buAutoNum type="arabicPeriod"/>
            </a:pPr>
            <a:r>
              <a:rPr lang="en-US" dirty="0"/>
              <a:t>5.Business unit: The specific business unit or department to which the employee belongs. 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1820B38-A739-6D6C-A1B6-314D208F475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067014375"/>
              </p:ext>
            </p:extLst>
          </p:nvPr>
        </p:nvGraphicFramePr>
        <p:xfrm>
          <a:off x="6815138" y="1474839"/>
          <a:ext cx="4857750" cy="475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689</Words>
  <Application>Microsoft Office PowerPoint</Application>
  <PresentationFormat>Widescreen</PresentationFormat>
  <Paragraphs>62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Employee Data Using Excel   STUDENT NAME : MEGAVARSHINI.R  REGISTER NO: 312204775  DEPARTMENT :III-B.COM(ACCOUNTING AND FINANCE)  COLLEGE: THIRUMURUGAN ARTS AND SCINCE COLLEGE FOR WOMEN`S    </vt:lpstr>
      <vt:lpstr>EMPLOYEE DATA ANALYSIS USING EXCEL</vt:lpstr>
      <vt:lpstr>Agenda</vt:lpstr>
      <vt:lpstr>PROJECT TITLE Employee Performance Analysis Using Excel</vt:lpstr>
      <vt:lpstr>PROBLEM STATEMENT  </vt:lpstr>
      <vt:lpstr>EMPLOYEE PROJECT OVERVIEW</vt:lpstr>
      <vt:lpstr>WHO ARE THE END USERS IN EMPLOYEE</vt:lpstr>
      <vt:lpstr>OUR SOLUTION AND ITS VALUE PROPOSTION   </vt:lpstr>
      <vt:lpstr>DATASET DESCRIPTION    </vt:lpstr>
      <vt:lpstr>THE “WOW” IN OUR SOLUTION </vt:lpstr>
      <vt:lpstr>MODELING</vt:lpstr>
      <vt:lpstr>RESULTS </vt:lpstr>
      <vt:lpstr>CONCLUSION </vt:lpstr>
    </vt:vector>
  </TitlesOfParts>
  <Company>SSIPL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Using Excel   STUDENT NAME : MEGAVARSHINI.R  REGISTER NO: 312204775  DEPARTMENT :III-B.COM(ACCOUNTING AND FINANCE)  COLLEGE: THIRUMURUGAN ARTS AND SCINCE COLLEGE FOR WOMEN`S    </dc:title>
  <dc:creator>Rajendran K.</dc:creator>
  <cp:lastModifiedBy>Rajendran K.</cp:lastModifiedBy>
  <cp:revision>1</cp:revision>
  <dcterms:created xsi:type="dcterms:W3CDTF">2024-09-01T05:33:40Z</dcterms:created>
  <dcterms:modified xsi:type="dcterms:W3CDTF">2024-09-01T08:13:19Z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