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9" r:id="rId7"/>
    <p:sldId id="260" r:id="rId8"/>
    <p:sldId id="263" r:id="rId9"/>
    <p:sldId id="264" r:id="rId10"/>
    <p:sldId id="265" r:id="rId11"/>
    <p:sldId id="261" r:id="rId12"/>
    <p:sldId id="268" r:id="rId13"/>
    <p:sldId id="266"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C3F9-66A4-6268-9723-90159E8D9642}"/>
              </a:ext>
            </a:extLst>
          </p:cNvPr>
          <p:cNvSpPr>
            <a:spLocks noGrp="1"/>
          </p:cNvSpPr>
          <p:nvPr>
            <p:ph type="ctrTitle"/>
          </p:nvPr>
        </p:nvSpPr>
        <p:spPr>
          <a:xfrm>
            <a:off x="1400576" y="1493447"/>
            <a:ext cx="7766936" cy="1646302"/>
          </a:xfrm>
        </p:spPr>
        <p:txBody>
          <a:bodyPr/>
          <a:lstStyle/>
          <a:p>
            <a:r>
              <a:rPr lang="en-US" b="1" dirty="0">
                <a:solidFill>
                  <a:schemeClr val="tx1"/>
                </a:solidFill>
              </a:rPr>
              <a:t>Using pivot tables for employees turnover analysis </a:t>
            </a:r>
          </a:p>
        </p:txBody>
      </p:sp>
      <p:sp>
        <p:nvSpPr>
          <p:cNvPr id="3" name="Subtitle 2">
            <a:extLst>
              <a:ext uri="{FF2B5EF4-FFF2-40B4-BE49-F238E27FC236}">
                <a16:creationId xmlns:a16="http://schemas.microsoft.com/office/drawing/2014/main" id="{07C1BFBB-01E1-D6BE-ED36-50D3AB34164D}"/>
              </a:ext>
            </a:extLst>
          </p:cNvPr>
          <p:cNvSpPr>
            <a:spLocks noGrp="1"/>
          </p:cNvSpPr>
          <p:nvPr>
            <p:ph type="subTitle" idx="1"/>
          </p:nvPr>
        </p:nvSpPr>
        <p:spPr>
          <a:xfrm>
            <a:off x="338035" y="4962571"/>
            <a:ext cx="5757965" cy="3790857"/>
          </a:xfrm>
        </p:spPr>
        <p:txBody>
          <a:bodyPr>
            <a:normAutofit fontScale="92500" lnSpcReduction="20000"/>
          </a:bodyPr>
          <a:lstStyle/>
          <a:p>
            <a:r>
              <a:rPr lang="en-US" b="1" i="1" dirty="0">
                <a:solidFill>
                  <a:schemeClr val="tx1"/>
                </a:solidFill>
              </a:rPr>
              <a:t>Name.                 :  </a:t>
            </a:r>
            <a:r>
              <a:rPr lang="en-US" b="1" i="1" dirty="0" err="1">
                <a:solidFill>
                  <a:schemeClr val="tx1"/>
                </a:solidFill>
              </a:rPr>
              <a:t>K.Megavarthiny</a:t>
            </a:r>
            <a:r>
              <a:rPr lang="en-US" b="1" i="1" dirty="0">
                <a:solidFill>
                  <a:schemeClr val="tx1"/>
                </a:solidFill>
              </a:rPr>
              <a:t>.         </a:t>
            </a:r>
          </a:p>
          <a:p>
            <a:r>
              <a:rPr lang="en-US" i="1" dirty="0">
                <a:solidFill>
                  <a:schemeClr val="tx1"/>
                </a:solidFill>
              </a:rPr>
              <a:t>Register</a:t>
            </a:r>
            <a:r>
              <a:rPr lang="en-US" b="1" i="1" dirty="0">
                <a:solidFill>
                  <a:schemeClr val="tx1"/>
                </a:solidFill>
              </a:rPr>
              <a:t> no            :          312211730   </a:t>
            </a:r>
          </a:p>
          <a:p>
            <a:r>
              <a:rPr lang="en-US" b="1" i="1" dirty="0">
                <a:solidFill>
                  <a:schemeClr val="tx1"/>
                </a:solidFill>
              </a:rPr>
              <a:t>         Department.              :      BCOM general </a:t>
            </a:r>
          </a:p>
          <a:p>
            <a:r>
              <a:rPr lang="en-US" b="1" i="1" dirty="0">
                <a:solidFill>
                  <a:schemeClr val="tx1"/>
                </a:solidFill>
              </a:rPr>
              <a:t>College:  </a:t>
            </a:r>
            <a:r>
              <a:rPr lang="en-US" b="1" i="1" dirty="0" err="1">
                <a:solidFill>
                  <a:schemeClr val="tx1"/>
                </a:solidFill>
              </a:rPr>
              <a:t>Thiruthangal</a:t>
            </a:r>
            <a:r>
              <a:rPr lang="en-US" b="1" i="1" dirty="0">
                <a:solidFill>
                  <a:schemeClr val="tx1"/>
                </a:solidFill>
              </a:rPr>
              <a:t> </a:t>
            </a:r>
            <a:r>
              <a:rPr lang="en-US" b="1" i="1" dirty="0" err="1">
                <a:solidFill>
                  <a:schemeClr val="tx1"/>
                </a:solidFill>
              </a:rPr>
              <a:t>Nadar</a:t>
            </a:r>
            <a:r>
              <a:rPr lang="en-US" b="1" i="1" dirty="0">
                <a:solidFill>
                  <a:schemeClr val="tx1"/>
                </a:solidFill>
              </a:rPr>
              <a:t> college </a:t>
            </a:r>
            <a:endParaRPr lang="en-US" i="1" dirty="0">
              <a:solidFill>
                <a:schemeClr val="tx1"/>
              </a:solidFill>
            </a:endParaRPr>
          </a:p>
        </p:txBody>
      </p:sp>
      <p:sp>
        <p:nvSpPr>
          <p:cNvPr id="5" name="Frame 4">
            <a:extLst>
              <a:ext uri="{FF2B5EF4-FFF2-40B4-BE49-F238E27FC236}">
                <a16:creationId xmlns:a16="http://schemas.microsoft.com/office/drawing/2014/main" id="{5BC5C1D7-EBC3-EC1C-2905-0E59566FD7C3}"/>
              </a:ext>
            </a:extLst>
          </p:cNvPr>
          <p:cNvSpPr/>
          <p:nvPr/>
        </p:nvSpPr>
        <p:spPr>
          <a:xfrm>
            <a:off x="1400575" y="4558036"/>
            <a:ext cx="5379332" cy="2198205"/>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9306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817C-9DE5-2F01-83F6-D6DC990B8005}"/>
              </a:ext>
            </a:extLst>
          </p:cNvPr>
          <p:cNvSpPr>
            <a:spLocks noGrp="1"/>
          </p:cNvSpPr>
          <p:nvPr>
            <p:ph type="title"/>
          </p:nvPr>
        </p:nvSpPr>
        <p:spPr/>
        <p:txBody>
          <a:bodyPr anchor="ctr"/>
          <a:lstStyle/>
          <a:p>
            <a:pPr algn="ctr"/>
            <a:r>
              <a:rPr lang="en-US" dirty="0"/>
              <a:t>Modelling </a:t>
            </a:r>
          </a:p>
        </p:txBody>
      </p:sp>
      <p:sp>
        <p:nvSpPr>
          <p:cNvPr id="3" name="Content Placeholder 2">
            <a:extLst>
              <a:ext uri="{FF2B5EF4-FFF2-40B4-BE49-F238E27FC236}">
                <a16:creationId xmlns:a16="http://schemas.microsoft.com/office/drawing/2014/main" id="{AA60F91C-472C-6A29-F9C6-0D2ECFD21EB7}"/>
              </a:ext>
            </a:extLst>
          </p:cNvPr>
          <p:cNvSpPr>
            <a:spLocks noGrp="1"/>
          </p:cNvSpPr>
          <p:nvPr>
            <p:ph idx="1"/>
          </p:nvPr>
        </p:nvSpPr>
        <p:spPr>
          <a:xfrm>
            <a:off x="804490" y="1930400"/>
            <a:ext cx="8596668" cy="3880773"/>
          </a:xfrm>
        </p:spPr>
        <p:txBody>
          <a:bodyPr>
            <a:normAutofit fontScale="32500" lnSpcReduction="20000"/>
          </a:bodyPr>
          <a:lstStyle/>
          <a:p>
            <a:pPr marL="0" indent="0">
              <a:buNone/>
            </a:pPr>
            <a:r>
              <a:rPr lang="en-US" dirty="0"/>
              <a:t>
</a:t>
            </a:r>
            <a:r>
              <a:rPr lang="en-US" sz="3800" b="1" i="1" dirty="0"/>
              <a:t>
In the “Employee Performance Analysis Using Excel” project, the modeling phase involves setting up the Excel workbook with various tools and techniques to analyze and visualize the data effectively. Here’s how each component will be used:
</a:t>
            </a:r>
            <a:r>
              <a:rPr lang="en-US" sz="7200" b="1" i="1" dirty="0"/>
              <a:t>1. Data Filtering</a:t>
            </a:r>
            <a:r>
              <a:rPr lang="en-US" sz="3800" b="1" i="1" dirty="0"/>
              <a:t>
</a:t>
            </a:r>
            <a:r>
              <a:rPr lang="en-US" sz="4300" b="1" i="1" dirty="0">
                <a:solidFill>
                  <a:schemeClr val="accent2"/>
                </a:solidFill>
              </a:rPr>
              <a:t>Purpose: </a:t>
            </a:r>
            <a:r>
              <a:rPr lang="en-US" sz="3800" b="1" i="1" dirty="0"/>
              <a:t>To sort and refine the data to focus on specific criteria, such as department, date range, or individual employee performance.
</a:t>
            </a:r>
            <a:r>
              <a:rPr lang="en-US" sz="4300" b="1" i="1" dirty="0">
                <a:solidFill>
                  <a:schemeClr val="accent2"/>
                </a:solidFill>
              </a:rPr>
              <a:t>Implementation</a:t>
            </a:r>
            <a:r>
              <a:rPr lang="en-US" sz="3800" b="1" i="1" dirty="0"/>
              <a:t>: Excel’s filtering feature will be applied to datasets, allowing users to easily narrow down the data to view only the relevant information. For example, filtering by department or by performance rating.
</a:t>
            </a:r>
            <a:r>
              <a:rPr lang="en-US" sz="6200" b="1" i="1" dirty="0"/>
              <a:t>2. Pivot Tables</a:t>
            </a:r>
            <a:r>
              <a:rPr lang="en-US" sz="3800" b="1" i="1" dirty="0"/>
              <a:t>
</a:t>
            </a:r>
            <a:r>
              <a:rPr lang="en-US" sz="4300" b="1" i="1" dirty="0">
                <a:solidFill>
                  <a:schemeClr val="accent2"/>
                </a:solidFill>
              </a:rPr>
              <a:t>Purpose</a:t>
            </a:r>
            <a:r>
              <a:rPr lang="en-US" sz="3800" b="1" i="1" dirty="0"/>
              <a:t>: To summarize and analyze large datasets by grouping and aggregating data based on different performance metrics.
</a:t>
            </a:r>
            <a:r>
              <a:rPr lang="en-US" sz="4300" b="1" i="1" dirty="0">
                <a:solidFill>
                  <a:schemeClr val="accent2"/>
                </a:solidFill>
              </a:rPr>
              <a:t>Implementation: </a:t>
            </a:r>
            <a:r>
              <a:rPr lang="en-US" sz="3800" b="1" i="1" dirty="0"/>
              <a:t>Pivot tables will be used to dynamically calculate and display key performance indicators (KPIs) such as average task completion time, total hours worked, or percentage of targets met. This will allow users to view performance metrics by different categories, like employee, team,</a:t>
            </a:r>
          </a:p>
        </p:txBody>
      </p:sp>
      <p:pic>
        <p:nvPicPr>
          <p:cNvPr id="4" name="Picture 3">
            <a:extLst>
              <a:ext uri="{FF2B5EF4-FFF2-40B4-BE49-F238E27FC236}">
                <a16:creationId xmlns:a16="http://schemas.microsoft.com/office/drawing/2014/main" id="{91C520EB-C503-66DE-6755-5F9E56EDB1D9}"/>
              </a:ext>
            </a:extLst>
          </p:cNvPr>
          <p:cNvPicPr>
            <a:picLocks noChangeAspect="1"/>
          </p:cNvPicPr>
          <p:nvPr/>
        </p:nvPicPr>
        <p:blipFill>
          <a:blip r:embed="rId2"/>
          <a:stretch>
            <a:fillRect/>
          </a:stretch>
        </p:blipFill>
        <p:spPr>
          <a:xfrm>
            <a:off x="9528314" y="3266477"/>
            <a:ext cx="2053790" cy="3201726"/>
          </a:xfrm>
          <a:prstGeom prst="rect">
            <a:avLst/>
          </a:prstGeom>
        </p:spPr>
      </p:pic>
    </p:spTree>
    <p:extLst>
      <p:ext uri="{BB962C8B-B14F-4D97-AF65-F5344CB8AC3E}">
        <p14:creationId xmlns:p14="http://schemas.microsoft.com/office/powerpoint/2010/main" val="210685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E6C8-9D38-EE57-899F-B0AF7C0EAB3B}"/>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177E0B3C-137D-E1EE-5CE6-563688285ADA}"/>
              </a:ext>
            </a:extLst>
          </p:cNvPr>
          <p:cNvSpPr>
            <a:spLocks noGrp="1"/>
          </p:cNvSpPr>
          <p:nvPr>
            <p:ph idx="1"/>
          </p:nvPr>
        </p:nvSpPr>
        <p:spPr/>
        <p:txBody>
          <a:bodyPr>
            <a:noAutofit/>
          </a:bodyPr>
          <a:lstStyle/>
          <a:p>
            <a:pPr marL="0" indent="0">
              <a:buNone/>
            </a:pPr>
            <a:r>
              <a:rPr lang="en-US" sz="1200" b="1" i="1" dirty="0"/>
              <a:t>Descriptions for each of the columns in the dataset:
1.Employee ID: Unique identifier for each employee in the organization.</a:t>
            </a:r>
          </a:p>
          <a:p>
            <a:pPr marL="0" indent="0">
              <a:buNone/>
            </a:pPr>
            <a:r>
              <a:rPr lang="en-US" sz="1200" b="1" i="1" dirty="0"/>
              <a:t>2. First Name: The first name of the employee.
3. Last Name: The last name of the employee.
4. Email: The email address associated with the employee’s communication within the organization.</a:t>
            </a:r>
          </a:p>
          <a:p>
            <a:pPr marL="0" indent="0">
              <a:buNone/>
            </a:pPr>
            <a:r>
              <a:rPr lang="en-US" sz="1200" b="1" i="1" dirty="0"/>
              <a:t> 5. Business Unit: The specific business unit or department to which the employee belongs.
6. State: The state or region where the employee is located.</a:t>
            </a:r>
          </a:p>
          <a:p>
            <a:pPr marL="0" indent="0">
              <a:buNone/>
            </a:pPr>
            <a:r>
              <a:rPr lang="en-US" sz="1200" b="1" i="1" dirty="0"/>
              <a:t>7. Job Function: A brief description of the employee’s primary job function or role.
8. Gender: A code representing the gender of the employee (e.g. M for Male, F for Female, N for Non-</a:t>
            </a:r>
            <a:r>
              <a:rPr lang="en-US" sz="1200" b="1" i="1" dirty="0" err="1"/>
              <a:t>binay</a:t>
            </a:r>
            <a:r>
              <a:rPr lang="en-US" sz="1200" b="1" i="1" dirty="0"/>
              <a:t> </a:t>
            </a:r>
          </a:p>
          <a:p>
            <a:pPr marL="0" indent="0">
              <a:buNone/>
            </a:pPr>
            <a:r>
              <a:rPr lang="en-US" sz="1200" b="1" i="1" dirty="0"/>
              <a:t>9. Performance Score: A score indicating the employee’s performance level (e.g.. Excellent, Satisfactory.</a:t>
            </a:r>
          </a:p>
          <a:p>
            <a:pPr marL="0" indent="0">
              <a:buNone/>
            </a:pPr>
            <a:r>
              <a:rPr lang="en-US" sz="1200" b="1" i="1" dirty="0"/>
              <a:t>Needs Improvement). 10. Current Employee Rating: The current rating or evaluation of the employee’s overall performance</a:t>
            </a:r>
          </a:p>
        </p:txBody>
      </p:sp>
    </p:spTree>
    <p:extLst>
      <p:ext uri="{BB962C8B-B14F-4D97-AF65-F5344CB8AC3E}">
        <p14:creationId xmlns:p14="http://schemas.microsoft.com/office/powerpoint/2010/main" val="2178687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4836-2008-A8F1-E890-EACD57B6B93F}"/>
              </a:ext>
            </a:extLst>
          </p:cNvPr>
          <p:cNvSpPr>
            <a:spLocks noGrp="1"/>
          </p:cNvSpPr>
          <p:nvPr>
            <p:ph type="title"/>
          </p:nvPr>
        </p:nvSpPr>
        <p:spPr/>
        <p:txBody>
          <a:bodyPr anchor="ctr"/>
          <a:lstStyle/>
          <a:p>
            <a:pPr algn="ctr"/>
            <a:r>
              <a:rPr lang="en-US" dirty="0"/>
              <a:t>Data set </a:t>
            </a:r>
          </a:p>
        </p:txBody>
      </p:sp>
      <p:sp>
        <p:nvSpPr>
          <p:cNvPr id="3" name="Content Placeholder 2">
            <a:extLst>
              <a:ext uri="{FF2B5EF4-FFF2-40B4-BE49-F238E27FC236}">
                <a16:creationId xmlns:a16="http://schemas.microsoft.com/office/drawing/2014/main" id="{7F3C0667-74B8-CE9E-CED1-1ED0C3389521}"/>
              </a:ext>
            </a:extLst>
          </p:cNvPr>
          <p:cNvSpPr>
            <a:spLocks noGrp="1"/>
          </p:cNvSpPr>
          <p:nvPr>
            <p:ph idx="1"/>
          </p:nvPr>
        </p:nvSpPr>
        <p:spPr>
          <a:xfrm>
            <a:off x="792763" y="8171396"/>
            <a:ext cx="8596668" cy="1980715"/>
          </a:xfrm>
        </p:spPr>
        <p:txBody>
          <a:bodyPr>
            <a:normAutofit/>
          </a:bodyPr>
          <a:lstStyle/>
          <a:p>
            <a:pPr marL="0" indent="0">
              <a:buNone/>
            </a:pPr>
            <a:endParaRPr lang="en-US" dirty="0"/>
          </a:p>
        </p:txBody>
      </p:sp>
      <p:graphicFrame>
        <p:nvGraphicFramePr>
          <p:cNvPr id="7" name="Table 6">
            <a:extLst>
              <a:ext uri="{FF2B5EF4-FFF2-40B4-BE49-F238E27FC236}">
                <a16:creationId xmlns:a16="http://schemas.microsoft.com/office/drawing/2014/main" id="{F8FBE90B-37AF-0E8C-CFF6-9BCDEE027B07}"/>
              </a:ext>
            </a:extLst>
          </p:cNvPr>
          <p:cNvGraphicFramePr/>
          <p:nvPr>
            <p:extLst>
              <p:ext uri="{D42A27DB-BD31-4B8C-83A1-F6EECF244321}">
                <p14:modId xmlns:p14="http://schemas.microsoft.com/office/powerpoint/2010/main" val="86322178"/>
              </p:ext>
            </p:extLst>
          </p:nvPr>
        </p:nvGraphicFramePr>
        <p:xfrm>
          <a:off x="3232168" y="1930400"/>
          <a:ext cx="3717857" cy="4071452"/>
        </p:xfrm>
        <a:graphic>
          <a:graphicData uri="http://schemas.openxmlformats.org/drawingml/2006/table">
            <a:tbl>
              <a:tblPr firstRow="1">
                <a:tableStyleId>{5C22544A-7EE6-4342-B048-85BDC9FD1C3A}</a:tableStyleId>
              </a:tblPr>
              <a:tblGrid>
                <a:gridCol w="757201">
                  <a:extLst>
                    <a:ext uri="{9D8B030D-6E8A-4147-A177-3AD203B41FA5}">
                      <a16:colId xmlns:a16="http://schemas.microsoft.com/office/drawing/2014/main" val="2989907648"/>
                    </a:ext>
                  </a:extLst>
                </a:gridCol>
                <a:gridCol w="1128230">
                  <a:extLst>
                    <a:ext uri="{9D8B030D-6E8A-4147-A177-3AD203B41FA5}">
                      <a16:colId xmlns:a16="http://schemas.microsoft.com/office/drawing/2014/main" val="3250534406"/>
                    </a:ext>
                  </a:extLst>
                </a:gridCol>
                <a:gridCol w="1832426">
                  <a:extLst>
                    <a:ext uri="{9D8B030D-6E8A-4147-A177-3AD203B41FA5}">
                      <a16:colId xmlns:a16="http://schemas.microsoft.com/office/drawing/2014/main" val="1490859135"/>
                    </a:ext>
                  </a:extLst>
                </a:gridCol>
              </a:tblGrid>
              <a:tr h="500044">
                <a:tc>
                  <a:txBody>
                    <a:bodyPr/>
                    <a:lstStyle/>
                    <a:p>
                      <a:pPr algn="ctr" rtl="0" fontAlgn="b"/>
                      <a:r>
                        <a:rPr lang="en-US" sz="1200" b="1" dirty="0">
                          <a:effectLst/>
                          <a:latin typeface="Times New Roman" panose="02000000000000000000" pitchFamily="2" charset="0"/>
                        </a:rPr>
                        <a:t>Name of employee </a:t>
                      </a:r>
                    </a:p>
                  </a:txBody>
                  <a:tcPr marL="13648" marR="13648" marT="9099" marB="9099" anchor="b"/>
                </a:tc>
                <a:tc>
                  <a:txBody>
                    <a:bodyPr/>
                    <a:lstStyle/>
                    <a:p>
                      <a:pPr algn="ctr" rtl="0" fontAlgn="b"/>
                      <a:r>
                        <a:rPr lang="en-US" sz="1200" b="1" dirty="0">
                          <a:effectLst/>
                          <a:latin typeface="Times New Roman" panose="02000000000000000000" pitchFamily="2" charset="0"/>
                        </a:rPr>
                        <a:t>Employee ID </a:t>
                      </a:r>
                    </a:p>
                  </a:txBody>
                  <a:tcPr marL="13648" marR="13648" marT="9099" marB="9099" anchor="ctr"/>
                </a:tc>
                <a:tc>
                  <a:txBody>
                    <a:bodyPr/>
                    <a:lstStyle/>
                    <a:p>
                      <a:pPr algn="ctr" rtl="0" fontAlgn="b"/>
                      <a:r>
                        <a:rPr lang="en-US" sz="1200" b="1" dirty="0">
                          <a:effectLst/>
                          <a:latin typeface="Times New Roman" panose="02000000000000000000" pitchFamily="2" charset="0"/>
                        </a:rPr>
                        <a:t>Performance score of employee</a:t>
                      </a:r>
                      <a:r>
                        <a:rPr lang="en-US" sz="1200" b="0" dirty="0">
                          <a:effectLst/>
                          <a:latin typeface="Times New Roman" panose="02000000000000000000" pitchFamily="2" charset="0"/>
                        </a:rPr>
                        <a:t> </a:t>
                      </a:r>
                    </a:p>
                  </a:txBody>
                  <a:tcPr marL="13648" marR="13648" marT="9099" marB="9099" anchor="ctr"/>
                </a:tc>
                <a:extLst>
                  <a:ext uri="{0D108BD9-81ED-4DB2-BD59-A6C34878D82A}">
                    <a16:rowId xmlns:a16="http://schemas.microsoft.com/office/drawing/2014/main" val="3439209878"/>
                  </a:ext>
                </a:extLst>
              </a:tr>
              <a:tr h="500044">
                <a:tc>
                  <a:txBody>
                    <a:bodyPr/>
                    <a:lstStyle/>
                    <a:p>
                      <a:pPr algn="ctr" rtl="0" fontAlgn="b"/>
                      <a:r>
                        <a:rPr lang="en-US" sz="1200" dirty="0">
                          <a:effectLst/>
                        </a:rPr>
                        <a:t>Zackery</a:t>
                      </a:r>
                      <a:endParaRPr lang="en-US" sz="1200" b="1" dirty="0">
                        <a:effectLst/>
                        <a:latin typeface="Times New Roman" panose="02000000000000000000" pitchFamily="2" charset="0"/>
                      </a:endParaRPr>
                    </a:p>
                  </a:txBody>
                  <a:tcPr marL="13648" marR="13648" marT="9099" marB="9099" anchor="ctr"/>
                </a:tc>
                <a:tc>
                  <a:txBody>
                    <a:bodyPr/>
                    <a:lstStyle/>
                    <a:p>
                      <a:pPr algn="ctr" rtl="0" fontAlgn="b"/>
                      <a:r>
                        <a:rPr lang="en-US" sz="1200">
                          <a:effectLst/>
                        </a:rPr>
                        <a:t>2</a:t>
                      </a:r>
                      <a:endParaRPr lang="en-US" sz="1200" b="0">
                        <a:effectLst/>
                        <a:latin typeface="Times New Roman" panose="02000000000000000000" pitchFamily="2" charset="0"/>
                      </a:endParaRPr>
                    </a:p>
                  </a:txBody>
                  <a:tcPr marL="13648" marR="13648" marT="9099" marB="9099" anchor="ctr"/>
                </a:tc>
                <a:tc>
                  <a:txBody>
                    <a:bodyPr/>
                    <a:lstStyle/>
                    <a:p>
                      <a:pPr algn="ctr" rtl="0" fontAlgn="b"/>
                      <a:r>
                        <a:rPr lang="en-US" sz="1200">
                          <a:effectLst/>
                        </a:rPr>
                        <a:t>2</a:t>
                      </a:r>
                      <a:endParaRPr lang="en-US" sz="1200" b="0">
                        <a:effectLst/>
                        <a:latin typeface="Times New Roman" panose="02000000000000000000" pitchFamily="2" charset="0"/>
                      </a:endParaRPr>
                    </a:p>
                  </a:txBody>
                  <a:tcPr marL="13648" marR="13648" marT="9099" marB="9099" anchor="ctr"/>
                </a:tc>
                <a:extLst>
                  <a:ext uri="{0D108BD9-81ED-4DB2-BD59-A6C34878D82A}">
                    <a16:rowId xmlns:a16="http://schemas.microsoft.com/office/drawing/2014/main" val="196663584"/>
                  </a:ext>
                </a:extLst>
              </a:tr>
              <a:tr h="500044">
                <a:tc>
                  <a:txBody>
                    <a:bodyPr/>
                    <a:lstStyle/>
                    <a:p>
                      <a:pPr algn="ctr" rtl="0" fontAlgn="b"/>
                      <a:r>
                        <a:rPr lang="en-US" sz="1200" dirty="0">
                          <a:effectLst/>
                        </a:rPr>
                        <a:t>Zaiden</a:t>
                      </a:r>
                      <a:endParaRPr lang="en-US" sz="1200" b="1" dirty="0">
                        <a:effectLst/>
                        <a:latin typeface="Times New Roman" panose="02000000000000000000" pitchFamily="2" charset="0"/>
                      </a:endParaRPr>
                    </a:p>
                  </a:txBody>
                  <a:tcPr marL="13648" marR="13648" marT="9099" marB="9099" anchor="ctr"/>
                </a:tc>
                <a:tc>
                  <a:txBody>
                    <a:bodyPr/>
                    <a:lstStyle/>
                    <a:p>
                      <a:pPr algn="ctr" rtl="0" fontAlgn="b"/>
                      <a:r>
                        <a:rPr lang="en-US" sz="1200" dirty="0">
                          <a:effectLst/>
                        </a:rPr>
                        <a:t>1</a:t>
                      </a:r>
                      <a:endParaRPr lang="en-US" sz="1200" b="0" dirty="0">
                        <a:effectLst/>
                        <a:latin typeface="Times New Roman" panose="02000000000000000000" pitchFamily="2" charset="0"/>
                      </a:endParaRPr>
                    </a:p>
                  </a:txBody>
                  <a:tcPr marL="13648" marR="13648" marT="9099" marB="9099" anchor="ctr"/>
                </a:tc>
                <a:tc>
                  <a:txBody>
                    <a:bodyPr/>
                    <a:lstStyle/>
                    <a:p>
                      <a:pPr algn="ctr" rtl="0" fontAlgn="b"/>
                      <a:r>
                        <a:rPr lang="en-US" sz="1200">
                          <a:effectLst/>
                        </a:rPr>
                        <a:t>1</a:t>
                      </a:r>
                      <a:endParaRPr lang="en-US" sz="1200" b="0">
                        <a:effectLst/>
                        <a:latin typeface="Times New Roman" panose="02000000000000000000" pitchFamily="2" charset="0"/>
                      </a:endParaRPr>
                    </a:p>
                  </a:txBody>
                  <a:tcPr marL="13648" marR="13648" marT="9099" marB="9099" anchor="ctr"/>
                </a:tc>
                <a:extLst>
                  <a:ext uri="{0D108BD9-81ED-4DB2-BD59-A6C34878D82A}">
                    <a16:rowId xmlns:a16="http://schemas.microsoft.com/office/drawing/2014/main" val="1314202366"/>
                  </a:ext>
                </a:extLst>
              </a:tr>
              <a:tr h="261872">
                <a:tc>
                  <a:txBody>
                    <a:bodyPr/>
                    <a:lstStyle/>
                    <a:p>
                      <a:pPr algn="ctr" rtl="0" fontAlgn="b"/>
                      <a:r>
                        <a:rPr lang="en-US" sz="1200">
                          <a:effectLst/>
                        </a:rPr>
                        <a:t>Zain</a:t>
                      </a:r>
                      <a:endParaRPr lang="en-US" sz="1200" b="1">
                        <a:effectLst/>
                        <a:latin typeface="Times New Roman" panose="02000000000000000000" pitchFamily="2" charset="0"/>
                      </a:endParaRPr>
                    </a:p>
                  </a:txBody>
                  <a:tcPr marL="13648" marR="13648" marT="9099" marB="9099" anchor="ctr"/>
                </a:tc>
                <a:tc>
                  <a:txBody>
                    <a:bodyPr/>
                    <a:lstStyle/>
                    <a:p>
                      <a:pPr algn="ctr" rtl="0" fontAlgn="b"/>
                      <a:r>
                        <a:rPr lang="en-US" sz="1200" dirty="0">
                          <a:effectLst/>
                        </a:rPr>
                        <a:t>2</a:t>
                      </a:r>
                      <a:endParaRPr lang="en-US" sz="1200" b="0" dirty="0">
                        <a:effectLst/>
                        <a:latin typeface="Times New Roman" panose="02000000000000000000" pitchFamily="2" charset="0"/>
                      </a:endParaRPr>
                    </a:p>
                  </a:txBody>
                  <a:tcPr marL="13648" marR="13648" marT="9099" marB="9099" anchor="ctr"/>
                </a:tc>
                <a:tc>
                  <a:txBody>
                    <a:bodyPr/>
                    <a:lstStyle/>
                    <a:p>
                      <a:pPr algn="ctr" rtl="0" fontAlgn="b"/>
                      <a:r>
                        <a:rPr lang="en-US" sz="1200">
                          <a:effectLst/>
                        </a:rPr>
                        <a:t>2</a:t>
                      </a:r>
                      <a:endParaRPr lang="en-US" sz="1200" b="0">
                        <a:effectLst/>
                        <a:latin typeface="Times New Roman" panose="02000000000000000000" pitchFamily="2" charset="0"/>
                      </a:endParaRPr>
                    </a:p>
                  </a:txBody>
                  <a:tcPr marL="13648" marR="13648" marT="9099" marB="9099" anchor="ctr"/>
                </a:tc>
                <a:extLst>
                  <a:ext uri="{0D108BD9-81ED-4DB2-BD59-A6C34878D82A}">
                    <a16:rowId xmlns:a16="http://schemas.microsoft.com/office/drawing/2014/main" val="3182646470"/>
                  </a:ext>
                </a:extLst>
              </a:tr>
              <a:tr h="500044">
                <a:tc>
                  <a:txBody>
                    <a:bodyPr/>
                    <a:lstStyle/>
                    <a:p>
                      <a:pPr algn="ctr" rtl="0" fontAlgn="b"/>
                      <a:r>
                        <a:rPr lang="en-US" sz="1200">
                          <a:effectLst/>
                        </a:rPr>
                        <a:t>Zander</a:t>
                      </a:r>
                      <a:endParaRPr lang="en-US" sz="1200" b="1">
                        <a:effectLst/>
                        <a:latin typeface="Times New Roman" panose="02000000000000000000" pitchFamily="2" charset="0"/>
                      </a:endParaRPr>
                    </a:p>
                  </a:txBody>
                  <a:tcPr marL="13648" marR="13648" marT="9099" marB="9099" anchor="ctr"/>
                </a:tc>
                <a:tc>
                  <a:txBody>
                    <a:bodyPr/>
                    <a:lstStyle/>
                    <a:p>
                      <a:pPr algn="ctr" rtl="0" fontAlgn="b"/>
                      <a:r>
                        <a:rPr lang="en-US" sz="1200" dirty="0">
                          <a:effectLst/>
                        </a:rPr>
                        <a:t>2</a:t>
                      </a:r>
                      <a:endParaRPr lang="en-US" sz="1200" b="0" dirty="0">
                        <a:effectLst/>
                        <a:latin typeface="Times New Roman" panose="02000000000000000000" pitchFamily="2" charset="0"/>
                      </a:endParaRPr>
                    </a:p>
                  </a:txBody>
                  <a:tcPr marL="13648" marR="13648" marT="9099" marB="9099" anchor="ctr"/>
                </a:tc>
                <a:tc>
                  <a:txBody>
                    <a:bodyPr/>
                    <a:lstStyle/>
                    <a:p>
                      <a:pPr algn="ctr" rtl="0" fontAlgn="b"/>
                      <a:r>
                        <a:rPr lang="en-US" sz="1200">
                          <a:effectLst/>
                        </a:rPr>
                        <a:t>2</a:t>
                      </a:r>
                      <a:endParaRPr lang="en-US" sz="1200" b="0">
                        <a:effectLst/>
                        <a:latin typeface="Times New Roman" panose="02000000000000000000" pitchFamily="2" charset="0"/>
                      </a:endParaRPr>
                    </a:p>
                  </a:txBody>
                  <a:tcPr marL="13648" marR="13648" marT="9099" marB="9099" anchor="ctr"/>
                </a:tc>
                <a:extLst>
                  <a:ext uri="{0D108BD9-81ED-4DB2-BD59-A6C34878D82A}">
                    <a16:rowId xmlns:a16="http://schemas.microsoft.com/office/drawing/2014/main" val="1960596754"/>
                  </a:ext>
                </a:extLst>
              </a:tr>
              <a:tr h="500044">
                <a:tc>
                  <a:txBody>
                    <a:bodyPr/>
                    <a:lstStyle/>
                    <a:p>
                      <a:pPr algn="ctr" rtl="0" fontAlgn="b"/>
                      <a:r>
                        <a:rPr lang="en-US" sz="1200">
                          <a:effectLst/>
                        </a:rPr>
                        <a:t>Zaniyah</a:t>
                      </a:r>
                      <a:endParaRPr lang="en-US" sz="1200" b="1">
                        <a:effectLst/>
                        <a:latin typeface="Times New Roman" panose="02000000000000000000" pitchFamily="2" charset="0"/>
                      </a:endParaRPr>
                    </a:p>
                  </a:txBody>
                  <a:tcPr marL="13648" marR="13648" marT="9099" marB="9099" anchor="ctr"/>
                </a:tc>
                <a:tc>
                  <a:txBody>
                    <a:bodyPr/>
                    <a:lstStyle/>
                    <a:p>
                      <a:pPr algn="ctr" rtl="0" fontAlgn="b"/>
                      <a:r>
                        <a:rPr lang="en-US" sz="1200" dirty="0">
                          <a:effectLst/>
                        </a:rPr>
                        <a:t>3</a:t>
                      </a:r>
                      <a:endParaRPr lang="en-US" sz="1200" b="0" dirty="0">
                        <a:effectLst/>
                        <a:latin typeface="Times New Roman" panose="02000000000000000000" pitchFamily="2" charset="0"/>
                      </a:endParaRPr>
                    </a:p>
                  </a:txBody>
                  <a:tcPr marL="13648" marR="13648" marT="9099" marB="9099" anchor="ctr"/>
                </a:tc>
                <a:tc>
                  <a:txBody>
                    <a:bodyPr/>
                    <a:lstStyle/>
                    <a:p>
                      <a:pPr algn="ctr" rtl="0" fontAlgn="b"/>
                      <a:r>
                        <a:rPr lang="en-US" sz="1200">
                          <a:effectLst/>
                        </a:rPr>
                        <a:t>3</a:t>
                      </a:r>
                      <a:endParaRPr lang="en-US" sz="1200" b="0">
                        <a:effectLst/>
                        <a:latin typeface="Times New Roman" panose="02000000000000000000" pitchFamily="2" charset="0"/>
                      </a:endParaRPr>
                    </a:p>
                  </a:txBody>
                  <a:tcPr marL="13648" marR="13648" marT="9099" marB="9099" anchor="ctr"/>
                </a:tc>
                <a:extLst>
                  <a:ext uri="{0D108BD9-81ED-4DB2-BD59-A6C34878D82A}">
                    <a16:rowId xmlns:a16="http://schemas.microsoft.com/office/drawing/2014/main" val="921028643"/>
                  </a:ext>
                </a:extLst>
              </a:tr>
              <a:tr h="261872">
                <a:tc>
                  <a:txBody>
                    <a:bodyPr/>
                    <a:lstStyle/>
                    <a:p>
                      <a:pPr algn="ctr" rtl="0" fontAlgn="b"/>
                      <a:r>
                        <a:rPr lang="en-US" sz="1200">
                          <a:effectLst/>
                        </a:rPr>
                        <a:t>Zara</a:t>
                      </a:r>
                      <a:endParaRPr lang="en-US" sz="1200" b="1">
                        <a:effectLst/>
                        <a:latin typeface="Times New Roman" panose="02000000000000000000" pitchFamily="2" charset="0"/>
                      </a:endParaRPr>
                    </a:p>
                  </a:txBody>
                  <a:tcPr marL="13648" marR="13648" marT="9099" marB="9099" anchor="ctr"/>
                </a:tc>
                <a:tc>
                  <a:txBody>
                    <a:bodyPr/>
                    <a:lstStyle/>
                    <a:p>
                      <a:pPr algn="ctr" rtl="0" fontAlgn="b"/>
                      <a:r>
                        <a:rPr lang="en-US" sz="1200" dirty="0">
                          <a:effectLst/>
                        </a:rPr>
                        <a:t>2</a:t>
                      </a:r>
                      <a:endParaRPr lang="en-US" sz="1200" b="0" dirty="0">
                        <a:effectLst/>
                        <a:latin typeface="Times New Roman" panose="02000000000000000000" pitchFamily="2" charset="0"/>
                      </a:endParaRPr>
                    </a:p>
                  </a:txBody>
                  <a:tcPr marL="13648" marR="13648" marT="9099" marB="9099" anchor="ctr"/>
                </a:tc>
                <a:tc>
                  <a:txBody>
                    <a:bodyPr/>
                    <a:lstStyle/>
                    <a:p>
                      <a:pPr algn="ctr" rtl="0" fontAlgn="b"/>
                      <a:r>
                        <a:rPr lang="en-US" sz="1200">
                          <a:effectLst/>
                        </a:rPr>
                        <a:t>2</a:t>
                      </a:r>
                      <a:endParaRPr lang="en-US" sz="1200" b="0">
                        <a:effectLst/>
                        <a:latin typeface="Times New Roman" panose="02000000000000000000" pitchFamily="2" charset="0"/>
                      </a:endParaRPr>
                    </a:p>
                  </a:txBody>
                  <a:tcPr marL="13648" marR="13648" marT="9099" marB="9099" anchor="ctr"/>
                </a:tc>
                <a:extLst>
                  <a:ext uri="{0D108BD9-81ED-4DB2-BD59-A6C34878D82A}">
                    <a16:rowId xmlns:a16="http://schemas.microsoft.com/office/drawing/2014/main" val="3220164857"/>
                  </a:ext>
                </a:extLst>
              </a:tr>
              <a:tr h="261872">
                <a:tc>
                  <a:txBody>
                    <a:bodyPr/>
                    <a:lstStyle/>
                    <a:p>
                      <a:pPr algn="ctr" rtl="0" fontAlgn="b"/>
                      <a:r>
                        <a:rPr lang="en-US" sz="1200">
                          <a:effectLst/>
                        </a:rPr>
                        <a:t>Zaria</a:t>
                      </a:r>
                      <a:endParaRPr lang="en-US" sz="1200" b="1">
                        <a:effectLst/>
                        <a:latin typeface="Times New Roman" panose="02000000000000000000" pitchFamily="2" charset="0"/>
                      </a:endParaRPr>
                    </a:p>
                  </a:txBody>
                  <a:tcPr marL="13648" marR="13648" marT="9099" marB="9099" anchor="ctr"/>
                </a:tc>
                <a:tc>
                  <a:txBody>
                    <a:bodyPr/>
                    <a:lstStyle/>
                    <a:p>
                      <a:pPr algn="ctr" rtl="0" fontAlgn="b"/>
                      <a:r>
                        <a:rPr lang="en-US" sz="1200" dirty="0">
                          <a:effectLst/>
                        </a:rPr>
                        <a:t>3</a:t>
                      </a:r>
                      <a:endParaRPr lang="en-US" sz="1200" b="0" dirty="0">
                        <a:effectLst/>
                        <a:latin typeface="Times New Roman" panose="02000000000000000000" pitchFamily="2" charset="0"/>
                      </a:endParaRPr>
                    </a:p>
                  </a:txBody>
                  <a:tcPr marL="13648" marR="13648" marT="9099" marB="9099" anchor="ctr"/>
                </a:tc>
                <a:tc>
                  <a:txBody>
                    <a:bodyPr/>
                    <a:lstStyle/>
                    <a:p>
                      <a:pPr algn="ctr" rtl="0" fontAlgn="b"/>
                      <a:r>
                        <a:rPr lang="en-US" sz="1200" dirty="0">
                          <a:effectLst/>
                        </a:rPr>
                        <a:t>3</a:t>
                      </a:r>
                      <a:endParaRPr lang="en-US" sz="1200" b="0" dirty="0">
                        <a:effectLst/>
                        <a:latin typeface="Times New Roman" panose="02000000000000000000" pitchFamily="2" charset="0"/>
                      </a:endParaRPr>
                    </a:p>
                  </a:txBody>
                  <a:tcPr marL="13648" marR="13648" marT="9099" marB="9099" anchor="ctr"/>
                </a:tc>
                <a:extLst>
                  <a:ext uri="{0D108BD9-81ED-4DB2-BD59-A6C34878D82A}">
                    <a16:rowId xmlns:a16="http://schemas.microsoft.com/office/drawing/2014/main" val="1986165255"/>
                  </a:ext>
                </a:extLst>
              </a:tr>
              <a:tr h="261872">
                <a:tc>
                  <a:txBody>
                    <a:bodyPr/>
                    <a:lstStyle/>
                    <a:p>
                      <a:pPr algn="ctr" rtl="0" fontAlgn="b"/>
                      <a:r>
                        <a:rPr lang="en-US" sz="1200">
                          <a:effectLst/>
                        </a:rPr>
                        <a:t>Zariah</a:t>
                      </a:r>
                      <a:endParaRPr lang="en-US" sz="1200" b="1">
                        <a:effectLst/>
                        <a:latin typeface="Times New Roman" panose="02000000000000000000" pitchFamily="2" charset="0"/>
                      </a:endParaRPr>
                    </a:p>
                  </a:txBody>
                  <a:tcPr marL="13648" marR="13648" marT="9099" marB="9099" anchor="ctr"/>
                </a:tc>
                <a:tc>
                  <a:txBody>
                    <a:bodyPr/>
                    <a:lstStyle/>
                    <a:p>
                      <a:pPr algn="ctr" rtl="0" fontAlgn="b"/>
                      <a:r>
                        <a:rPr lang="en-US" sz="1200">
                          <a:effectLst/>
                        </a:rPr>
                        <a:t>3</a:t>
                      </a:r>
                      <a:endParaRPr lang="en-US" sz="1200" b="0">
                        <a:effectLst/>
                        <a:latin typeface="Times New Roman" panose="02000000000000000000" pitchFamily="2" charset="0"/>
                      </a:endParaRPr>
                    </a:p>
                  </a:txBody>
                  <a:tcPr marL="13648" marR="13648" marT="9099" marB="9099" anchor="ctr"/>
                </a:tc>
                <a:tc>
                  <a:txBody>
                    <a:bodyPr/>
                    <a:lstStyle/>
                    <a:p>
                      <a:pPr algn="ctr" rtl="0" fontAlgn="b"/>
                      <a:r>
                        <a:rPr lang="en-US" sz="1200" dirty="0">
                          <a:effectLst/>
                        </a:rPr>
                        <a:t>3</a:t>
                      </a:r>
                      <a:endParaRPr lang="en-US" sz="1200" b="0" dirty="0">
                        <a:effectLst/>
                        <a:latin typeface="Times New Roman" panose="02000000000000000000" pitchFamily="2" charset="0"/>
                      </a:endParaRPr>
                    </a:p>
                  </a:txBody>
                  <a:tcPr marL="13648" marR="13648" marT="9099" marB="9099" anchor="ctr"/>
                </a:tc>
                <a:extLst>
                  <a:ext uri="{0D108BD9-81ED-4DB2-BD59-A6C34878D82A}">
                    <a16:rowId xmlns:a16="http://schemas.microsoft.com/office/drawing/2014/main" val="2413322176"/>
                  </a:ext>
                </a:extLst>
              </a:tr>
              <a:tr h="261872">
                <a:tc>
                  <a:txBody>
                    <a:bodyPr/>
                    <a:lstStyle/>
                    <a:p>
                      <a:pPr algn="ctr" rtl="0" fontAlgn="b"/>
                      <a:r>
                        <a:rPr lang="en-US" sz="1200">
                          <a:effectLst/>
                        </a:rPr>
                        <a:t>Zavier</a:t>
                      </a:r>
                      <a:endParaRPr lang="en-US" sz="1200" b="1">
                        <a:effectLst/>
                        <a:latin typeface="Times New Roman" panose="02000000000000000000" pitchFamily="2" charset="0"/>
                      </a:endParaRPr>
                    </a:p>
                  </a:txBody>
                  <a:tcPr marL="13648" marR="13648" marT="9099" marB="9099" anchor="ctr"/>
                </a:tc>
                <a:tc>
                  <a:txBody>
                    <a:bodyPr/>
                    <a:lstStyle/>
                    <a:p>
                      <a:pPr algn="ctr" rtl="0" fontAlgn="b"/>
                      <a:r>
                        <a:rPr lang="en-US" sz="1200">
                          <a:effectLst/>
                        </a:rPr>
                        <a:t>1</a:t>
                      </a:r>
                      <a:endParaRPr lang="en-US" sz="1200" b="0">
                        <a:effectLst/>
                        <a:latin typeface="Times New Roman" panose="02000000000000000000" pitchFamily="2" charset="0"/>
                      </a:endParaRPr>
                    </a:p>
                  </a:txBody>
                  <a:tcPr marL="13648" marR="13648" marT="9099" marB="9099" anchor="ctr"/>
                </a:tc>
                <a:tc>
                  <a:txBody>
                    <a:bodyPr/>
                    <a:lstStyle/>
                    <a:p>
                      <a:pPr algn="ctr" rtl="0" fontAlgn="b"/>
                      <a:r>
                        <a:rPr lang="en-US" sz="1200" dirty="0">
                          <a:effectLst/>
                        </a:rPr>
                        <a:t>1</a:t>
                      </a:r>
                      <a:endParaRPr lang="en-US" sz="1200" b="0" dirty="0">
                        <a:effectLst/>
                        <a:latin typeface="Times New Roman" panose="02000000000000000000" pitchFamily="2" charset="0"/>
                      </a:endParaRPr>
                    </a:p>
                  </a:txBody>
                  <a:tcPr marL="13648" marR="13648" marT="9099" marB="9099" anchor="ctr"/>
                </a:tc>
                <a:extLst>
                  <a:ext uri="{0D108BD9-81ED-4DB2-BD59-A6C34878D82A}">
                    <a16:rowId xmlns:a16="http://schemas.microsoft.com/office/drawing/2014/main" val="1031763337"/>
                  </a:ext>
                </a:extLst>
              </a:tr>
              <a:tr h="261872">
                <a:tc>
                  <a:txBody>
                    <a:bodyPr/>
                    <a:lstStyle/>
                    <a:p>
                      <a:pPr algn="ctr" rtl="0" fontAlgn="b"/>
                      <a:r>
                        <a:rPr lang="en-US" sz="1200">
                          <a:effectLst/>
                        </a:rPr>
                        <a:t>Zayne</a:t>
                      </a:r>
                      <a:endParaRPr lang="en-US" sz="1200" b="1">
                        <a:effectLst/>
                        <a:latin typeface="Times New Roman" panose="02000000000000000000" pitchFamily="2" charset="0"/>
                      </a:endParaRPr>
                    </a:p>
                  </a:txBody>
                  <a:tcPr marL="13648" marR="13648" marT="9099" marB="9099" anchor="ctr"/>
                </a:tc>
                <a:tc>
                  <a:txBody>
                    <a:bodyPr/>
                    <a:lstStyle/>
                    <a:p>
                      <a:pPr algn="ctr" rtl="0" fontAlgn="b"/>
                      <a:r>
                        <a:rPr lang="en-US" sz="1200">
                          <a:effectLst/>
                        </a:rPr>
                        <a:t>2</a:t>
                      </a:r>
                      <a:endParaRPr lang="en-US" sz="1200" b="0">
                        <a:effectLst/>
                        <a:latin typeface="Times New Roman" panose="02000000000000000000" pitchFamily="2" charset="0"/>
                      </a:endParaRPr>
                    </a:p>
                  </a:txBody>
                  <a:tcPr marL="13648" marR="13648" marT="9099" marB="9099" anchor="ctr"/>
                </a:tc>
                <a:tc>
                  <a:txBody>
                    <a:bodyPr/>
                    <a:lstStyle/>
                    <a:p>
                      <a:pPr algn="ctr" rtl="0" fontAlgn="b"/>
                      <a:r>
                        <a:rPr lang="en-US" sz="1200" dirty="0">
                          <a:effectLst/>
                        </a:rPr>
                        <a:t>2</a:t>
                      </a:r>
                      <a:endParaRPr lang="en-US" sz="1200" b="0" dirty="0">
                        <a:effectLst/>
                        <a:latin typeface="Times New Roman" panose="02000000000000000000" pitchFamily="2" charset="0"/>
                      </a:endParaRPr>
                    </a:p>
                  </a:txBody>
                  <a:tcPr marL="13648" marR="13648" marT="9099" marB="9099" anchor="ctr"/>
                </a:tc>
                <a:extLst>
                  <a:ext uri="{0D108BD9-81ED-4DB2-BD59-A6C34878D82A}">
                    <a16:rowId xmlns:a16="http://schemas.microsoft.com/office/drawing/2014/main" val="2539461224"/>
                  </a:ext>
                </a:extLst>
              </a:tr>
            </a:tbl>
          </a:graphicData>
        </a:graphic>
      </p:graphicFrame>
    </p:spTree>
    <p:extLst>
      <p:ext uri="{BB962C8B-B14F-4D97-AF65-F5344CB8AC3E}">
        <p14:creationId xmlns:p14="http://schemas.microsoft.com/office/powerpoint/2010/main" val="4204274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F223-48EF-B99D-A368-B85A5562F58B}"/>
              </a:ext>
            </a:extLst>
          </p:cNvPr>
          <p:cNvSpPr>
            <a:spLocks noGrp="1"/>
          </p:cNvSpPr>
          <p:nvPr>
            <p:ph type="title"/>
          </p:nvPr>
        </p:nvSpPr>
        <p:spPr>
          <a:xfrm rot="10800000" flipV="1">
            <a:off x="2118519" y="899255"/>
            <a:ext cx="5927444" cy="887416"/>
          </a:xfrm>
        </p:spPr>
        <p:txBody>
          <a:bodyPr anchor="ctr"/>
          <a:lstStyle/>
          <a:p>
            <a:pPr algn="ctr"/>
            <a:r>
              <a:rPr lang="en-US"/>
              <a:t>RESULT </a:t>
            </a:r>
          </a:p>
        </p:txBody>
      </p:sp>
      <p:pic>
        <p:nvPicPr>
          <p:cNvPr id="5" name="Content Placeholder 4">
            <a:extLst>
              <a:ext uri="{FF2B5EF4-FFF2-40B4-BE49-F238E27FC236}">
                <a16:creationId xmlns:a16="http://schemas.microsoft.com/office/drawing/2014/main" id="{29FBDBBC-5C20-8DCD-1B08-A93A07030F6F}"/>
              </a:ext>
            </a:extLst>
          </p:cNvPr>
          <p:cNvPicPr>
            <a:picLocks noGrp="1" noChangeAspect="1"/>
          </p:cNvPicPr>
          <p:nvPr>
            <p:ph idx="1"/>
          </p:nvPr>
        </p:nvPicPr>
        <p:blipFill>
          <a:blip r:embed="rId2"/>
          <a:stretch>
            <a:fillRect/>
          </a:stretch>
        </p:blipFill>
        <p:spPr>
          <a:xfrm>
            <a:off x="1373123" y="2360485"/>
            <a:ext cx="7560262" cy="3881437"/>
          </a:xfrm>
        </p:spPr>
      </p:pic>
    </p:spTree>
    <p:extLst>
      <p:ext uri="{BB962C8B-B14F-4D97-AF65-F5344CB8AC3E}">
        <p14:creationId xmlns:p14="http://schemas.microsoft.com/office/powerpoint/2010/main" val="3989000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5487-633E-1F89-D90F-FC918DC44598}"/>
              </a:ext>
            </a:extLst>
          </p:cNvPr>
          <p:cNvSpPr>
            <a:spLocks noGrp="1"/>
          </p:cNvSpPr>
          <p:nvPr>
            <p:ph type="title"/>
          </p:nvPr>
        </p:nvSpPr>
        <p:spPr/>
        <p:txBody>
          <a:bodyPr/>
          <a:lstStyle/>
          <a:p>
            <a:r>
              <a:rPr lang="en-US" dirty="0"/>
              <a:t>Pie chart</a:t>
            </a:r>
          </a:p>
        </p:txBody>
      </p:sp>
      <p:pic>
        <p:nvPicPr>
          <p:cNvPr id="4" name="Content Placeholder 3">
            <a:extLst>
              <a:ext uri="{FF2B5EF4-FFF2-40B4-BE49-F238E27FC236}">
                <a16:creationId xmlns:a16="http://schemas.microsoft.com/office/drawing/2014/main" id="{18C385E2-A04F-52AC-201F-E6021EE805EB}"/>
              </a:ext>
            </a:extLst>
          </p:cNvPr>
          <p:cNvPicPr>
            <a:picLocks noGrp="1" noChangeAspect="1"/>
          </p:cNvPicPr>
          <p:nvPr>
            <p:ph idx="1"/>
          </p:nvPr>
        </p:nvPicPr>
        <p:blipFill>
          <a:blip r:embed="rId2"/>
          <a:stretch>
            <a:fillRect/>
          </a:stretch>
        </p:blipFill>
        <p:spPr>
          <a:xfrm>
            <a:off x="2403384" y="2456395"/>
            <a:ext cx="4837630" cy="3881437"/>
          </a:xfrm>
        </p:spPr>
      </p:pic>
    </p:spTree>
    <p:extLst>
      <p:ext uri="{BB962C8B-B14F-4D97-AF65-F5344CB8AC3E}">
        <p14:creationId xmlns:p14="http://schemas.microsoft.com/office/powerpoint/2010/main" val="1919743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5AA9-DF1C-CAE2-D8E2-F0E85311A3F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7C21C900-F7AF-78AF-E18B-7AABDFD003A0}"/>
              </a:ext>
            </a:extLst>
          </p:cNvPr>
          <p:cNvSpPr>
            <a:spLocks noGrp="1"/>
          </p:cNvSpPr>
          <p:nvPr>
            <p:ph idx="1"/>
          </p:nvPr>
        </p:nvSpPr>
        <p:spPr/>
        <p:txBody>
          <a:bodyPr/>
          <a:lstStyle/>
          <a:p>
            <a:pPr marL="0" indent="0">
              <a:buNone/>
            </a:pPr>
            <a:r>
              <a:rPr lang="en-US" b="1" dirty="0"/>
              <a:t>Employee turnover analysis using pivot tables is an essential tool for HR professionals and managers to understand the dynamics of employee departures within an organization. By leveraging pivot tables, you can efficiently analyze large datasets to uncover key insights about turnover rates, trends over time, departmental impacts, and the reasons behind employee exits.</a:t>
            </a:r>
          </a:p>
          <a:p>
            <a:pPr marL="0" indent="0">
              <a:buNone/>
            </a:pPr>
            <a:r>
              <a:rPr lang="en-US" b="1" dirty="0"/>
              <a:t>Overall, employee turnover analysis using pivot tables provides a data-driven foundation for making informed decisions that support long-term organizational success and employee satisfaction.</a:t>
            </a:r>
          </a:p>
        </p:txBody>
      </p:sp>
    </p:spTree>
    <p:extLst>
      <p:ext uri="{BB962C8B-B14F-4D97-AF65-F5344CB8AC3E}">
        <p14:creationId xmlns:p14="http://schemas.microsoft.com/office/powerpoint/2010/main" val="194727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BF77-5217-0D7F-600A-FFE884635FC0}"/>
              </a:ext>
            </a:extLst>
          </p:cNvPr>
          <p:cNvSpPr>
            <a:spLocks noGrp="1"/>
          </p:cNvSpPr>
          <p:nvPr>
            <p:ph type="title"/>
          </p:nvPr>
        </p:nvSpPr>
        <p:spPr/>
        <p:txBody>
          <a:bodyPr/>
          <a:lstStyle/>
          <a:p>
            <a:r>
              <a:rPr lang="en-US" dirty="0"/>
              <a:t>Table of content </a:t>
            </a:r>
          </a:p>
        </p:txBody>
      </p:sp>
      <p:sp>
        <p:nvSpPr>
          <p:cNvPr id="3" name="Content Placeholder 2">
            <a:extLst>
              <a:ext uri="{FF2B5EF4-FFF2-40B4-BE49-F238E27FC236}">
                <a16:creationId xmlns:a16="http://schemas.microsoft.com/office/drawing/2014/main" id="{6B096CF1-12C0-2B0E-F0EA-9180C12BC936}"/>
              </a:ext>
            </a:extLst>
          </p:cNvPr>
          <p:cNvSpPr>
            <a:spLocks noGrp="1"/>
          </p:cNvSpPr>
          <p:nvPr>
            <p:ph idx="1"/>
          </p:nvPr>
        </p:nvSpPr>
        <p:spPr/>
        <p:txBody>
          <a:bodyPr>
            <a:normAutofit lnSpcReduction="10000"/>
          </a:bodyPr>
          <a:lstStyle/>
          <a:p>
            <a:r>
              <a:rPr lang="en-US" dirty="0"/>
              <a:t>Meaning of employee turnover </a:t>
            </a:r>
          </a:p>
          <a:p>
            <a:r>
              <a:rPr lang="en-US" dirty="0"/>
              <a:t>Formula for calculating employee turnover </a:t>
            </a:r>
          </a:p>
          <a:p>
            <a:r>
              <a:rPr lang="en-US" dirty="0"/>
              <a:t>Types of employee turnover </a:t>
            </a:r>
          </a:p>
          <a:p>
            <a:r>
              <a:rPr lang="en-US" dirty="0"/>
              <a:t>How to analysis employees turnover </a:t>
            </a:r>
          </a:p>
          <a:p>
            <a:r>
              <a:rPr lang="en-US" dirty="0"/>
              <a:t>Project overview and their key benefits </a:t>
            </a:r>
          </a:p>
          <a:p>
            <a:r>
              <a:rPr lang="en-US" dirty="0"/>
              <a:t>Who are the end users?</a:t>
            </a:r>
          </a:p>
          <a:p>
            <a:r>
              <a:rPr lang="en-US" dirty="0"/>
              <a:t>Modelling </a:t>
            </a:r>
          </a:p>
          <a:p>
            <a:r>
              <a:rPr lang="en-US" dirty="0"/>
              <a:t>Data set</a:t>
            </a:r>
          </a:p>
          <a:p>
            <a:r>
              <a:rPr lang="en-US" dirty="0"/>
              <a:t>Result </a:t>
            </a:r>
          </a:p>
          <a:p>
            <a:r>
              <a:rPr lang="en-US" dirty="0"/>
              <a:t>Conclusion </a:t>
            </a:r>
          </a:p>
        </p:txBody>
      </p:sp>
      <p:pic>
        <p:nvPicPr>
          <p:cNvPr id="5" name="Picture 4">
            <a:extLst>
              <a:ext uri="{FF2B5EF4-FFF2-40B4-BE49-F238E27FC236}">
                <a16:creationId xmlns:a16="http://schemas.microsoft.com/office/drawing/2014/main" id="{4805133B-3E91-E392-87E2-1ED31A2280A9}"/>
              </a:ext>
            </a:extLst>
          </p:cNvPr>
          <p:cNvPicPr>
            <a:picLocks noChangeAspect="1"/>
          </p:cNvPicPr>
          <p:nvPr/>
        </p:nvPicPr>
        <p:blipFill>
          <a:blip r:embed="rId2"/>
          <a:stretch>
            <a:fillRect/>
          </a:stretch>
        </p:blipFill>
        <p:spPr>
          <a:xfrm>
            <a:off x="5715443" y="2901900"/>
            <a:ext cx="4429125" cy="3609975"/>
          </a:xfrm>
          <a:prstGeom prst="rect">
            <a:avLst/>
          </a:prstGeom>
        </p:spPr>
      </p:pic>
    </p:spTree>
    <p:extLst>
      <p:ext uri="{BB962C8B-B14F-4D97-AF65-F5344CB8AC3E}">
        <p14:creationId xmlns:p14="http://schemas.microsoft.com/office/powerpoint/2010/main" val="302043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C5C6-1AA2-B25D-3439-6A03B8753C0B}"/>
              </a:ext>
            </a:extLst>
          </p:cNvPr>
          <p:cNvSpPr>
            <a:spLocks noGrp="1"/>
          </p:cNvSpPr>
          <p:nvPr>
            <p:ph type="title"/>
          </p:nvPr>
        </p:nvSpPr>
        <p:spPr/>
        <p:txBody>
          <a:bodyPr/>
          <a:lstStyle/>
          <a:p>
            <a:pPr algn="ctr"/>
            <a:r>
              <a:rPr lang="en-US" b="1" i="1" u="sng" dirty="0">
                <a:solidFill>
                  <a:srgbClr val="FF0000"/>
                </a:solidFill>
                <a:latin typeface="Algerian" pitchFamily="82" charset="0"/>
              </a:rPr>
              <a:t>Employee turnover </a:t>
            </a:r>
          </a:p>
        </p:txBody>
      </p:sp>
      <p:sp>
        <p:nvSpPr>
          <p:cNvPr id="3" name="Content Placeholder 2">
            <a:extLst>
              <a:ext uri="{FF2B5EF4-FFF2-40B4-BE49-F238E27FC236}">
                <a16:creationId xmlns:a16="http://schemas.microsoft.com/office/drawing/2014/main" id="{89748A9E-403F-EC1F-D0E7-0D8C52FBDD65}"/>
              </a:ext>
            </a:extLst>
          </p:cNvPr>
          <p:cNvSpPr>
            <a:spLocks noGrp="1"/>
          </p:cNvSpPr>
          <p:nvPr>
            <p:ph idx="1"/>
          </p:nvPr>
        </p:nvSpPr>
        <p:spPr/>
        <p:txBody>
          <a:bodyPr anchor="ctr"/>
          <a:lstStyle/>
          <a:p>
            <a:pPr marL="0" indent="0" algn="ctr">
              <a:buNone/>
            </a:pPr>
            <a:endParaRPr lang="en-US" sz="2400" b="1" i="1" dirty="0"/>
          </a:p>
          <a:p>
            <a:pPr marL="0" indent="0" algn="ctr">
              <a:buNone/>
            </a:pPr>
            <a:r>
              <a:rPr lang="en-US" sz="2400" b="1" i="1" dirty="0"/>
              <a:t>Employee turnover analysis is a process that helps organizations understand why employees leave, and how to improve retention and hiring. It involves collecting, analyzing, and reporting human resources (HR) data to understand a company’s turnover rate. </a:t>
            </a:r>
          </a:p>
          <a:p>
            <a:pPr marL="0" indent="0" algn="ctr">
              <a:buNone/>
            </a:pPr>
            <a:endParaRPr lang="en-US" dirty="0"/>
          </a:p>
        </p:txBody>
      </p:sp>
    </p:spTree>
    <p:extLst>
      <p:ext uri="{BB962C8B-B14F-4D97-AF65-F5344CB8AC3E}">
        <p14:creationId xmlns:p14="http://schemas.microsoft.com/office/powerpoint/2010/main" val="235645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FD543A-8174-02D1-819E-14869529EA39}"/>
              </a:ext>
            </a:extLst>
          </p:cNvPr>
          <p:cNvPicPr>
            <a:picLocks noChangeAspect="1"/>
          </p:cNvPicPr>
          <p:nvPr/>
        </p:nvPicPr>
        <p:blipFill>
          <a:blip r:embed="rId2"/>
          <a:stretch>
            <a:fillRect/>
          </a:stretch>
        </p:blipFill>
        <p:spPr>
          <a:xfrm>
            <a:off x="0" y="54538"/>
            <a:ext cx="12290522" cy="6803462"/>
          </a:xfrm>
          <a:prstGeom prst="rect">
            <a:avLst/>
          </a:prstGeom>
        </p:spPr>
      </p:pic>
      <p:sp>
        <p:nvSpPr>
          <p:cNvPr id="2" name="Title 1">
            <a:extLst>
              <a:ext uri="{FF2B5EF4-FFF2-40B4-BE49-F238E27FC236}">
                <a16:creationId xmlns:a16="http://schemas.microsoft.com/office/drawing/2014/main" id="{28B644AF-6636-0DAC-FE98-FA5C1374C3E3}"/>
              </a:ext>
            </a:extLst>
          </p:cNvPr>
          <p:cNvSpPr>
            <a:spLocks noGrp="1"/>
          </p:cNvSpPr>
          <p:nvPr>
            <p:ph type="title"/>
          </p:nvPr>
        </p:nvSpPr>
        <p:spPr/>
        <p:txBody>
          <a:bodyPr/>
          <a:lstStyle/>
          <a:p>
            <a:r>
              <a:rPr lang="en-US" b="1" i="1" dirty="0"/>
              <a:t>Formula for calculating employee turnover </a:t>
            </a:r>
          </a:p>
        </p:txBody>
      </p:sp>
      <p:sp>
        <p:nvSpPr>
          <p:cNvPr id="5" name="Content Placeholder 4">
            <a:extLst>
              <a:ext uri="{FF2B5EF4-FFF2-40B4-BE49-F238E27FC236}">
                <a16:creationId xmlns:a16="http://schemas.microsoft.com/office/drawing/2014/main" id="{42C8F409-1025-F367-FC1F-5A1697BF45A7}"/>
              </a:ext>
            </a:extLst>
          </p:cNvPr>
          <p:cNvSpPr>
            <a:spLocks noGrp="1"/>
          </p:cNvSpPr>
          <p:nvPr>
            <p:ph idx="1"/>
          </p:nvPr>
        </p:nvSpPr>
        <p:spPr>
          <a:xfrm>
            <a:off x="0" y="2758613"/>
            <a:ext cx="5164893" cy="3271173"/>
          </a:xfrm>
        </p:spPr>
        <p:txBody>
          <a:bodyPr anchor="ctr">
            <a:normAutofit lnSpcReduction="10000"/>
          </a:bodyPr>
          <a:lstStyle/>
          <a:p>
            <a:pPr marL="0" indent="0" algn="ctr">
              <a:buNone/>
            </a:pPr>
            <a:r>
              <a:rPr lang="en-US" sz="3600" b="1" i="1" dirty="0">
                <a:solidFill>
                  <a:schemeClr val="tx1"/>
                </a:solidFill>
              </a:rPr>
              <a:t>How many people are leaving each year Turnover = Number of staff leaving per year x 100 / average number of staff</a:t>
            </a:r>
          </a:p>
        </p:txBody>
      </p:sp>
    </p:spTree>
    <p:extLst>
      <p:ext uri="{BB962C8B-B14F-4D97-AF65-F5344CB8AC3E}">
        <p14:creationId xmlns:p14="http://schemas.microsoft.com/office/powerpoint/2010/main" val="306745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DC56-A021-3C22-4A4E-517C43CC4AF7}"/>
              </a:ext>
            </a:extLst>
          </p:cNvPr>
          <p:cNvSpPr>
            <a:spLocks noGrp="1"/>
          </p:cNvSpPr>
          <p:nvPr>
            <p:ph type="title"/>
          </p:nvPr>
        </p:nvSpPr>
        <p:spPr/>
        <p:txBody>
          <a:bodyPr/>
          <a:lstStyle/>
          <a:p>
            <a:pPr algn="ctr"/>
            <a:r>
              <a:rPr lang="en-US" b="1" i="1" dirty="0">
                <a:solidFill>
                  <a:schemeClr val="accent2"/>
                </a:solidFill>
              </a:rPr>
              <a:t>Types of employee turnover </a:t>
            </a:r>
          </a:p>
        </p:txBody>
      </p:sp>
      <p:sp>
        <p:nvSpPr>
          <p:cNvPr id="3" name="Content Placeholder 2">
            <a:extLst>
              <a:ext uri="{FF2B5EF4-FFF2-40B4-BE49-F238E27FC236}">
                <a16:creationId xmlns:a16="http://schemas.microsoft.com/office/drawing/2014/main" id="{F5825BB7-CCBE-A49D-3239-33C24FABF99F}"/>
              </a:ext>
            </a:extLst>
          </p:cNvPr>
          <p:cNvSpPr>
            <a:spLocks noGrp="1"/>
          </p:cNvSpPr>
          <p:nvPr>
            <p:ph idx="1"/>
          </p:nvPr>
        </p:nvSpPr>
        <p:spPr/>
        <p:txBody>
          <a:bodyPr>
            <a:normAutofit fontScale="85000" lnSpcReduction="20000"/>
          </a:bodyPr>
          <a:lstStyle/>
          <a:p>
            <a:pPr marL="0" indent="0">
              <a:buNone/>
            </a:pPr>
            <a:r>
              <a:rPr lang="en-US" sz="2100" b="1" dirty="0"/>
              <a:t>1. Voluntary turnover</a:t>
            </a:r>
            <a:r>
              <a:rPr lang="en-US" dirty="0"/>
              <a:t>
This type of turnover is when an employee decides to voluntarily leave the organization. It is the employee’s choice to disassociate from the organization without pressure from any external forces.
</a:t>
            </a:r>
            <a:r>
              <a:rPr lang="en-US" sz="2100" b="1" dirty="0"/>
              <a:t>2.  Involuntary turnover</a:t>
            </a:r>
            <a:r>
              <a:rPr lang="en-US" dirty="0"/>
              <a:t>
Involuntary turnover is when an employee is fired or asked to leave the organization due to various factors (which cannot always be pinpointed).
</a:t>
            </a:r>
            <a:r>
              <a:rPr lang="en-US" sz="2100" b="1" dirty="0"/>
              <a:t>3.  Desirable turnover</a:t>
            </a:r>
            <a:r>
              <a:rPr lang="en-US" dirty="0"/>
              <a:t>
Turnover is considered desirable when an organization fires or loses underperforming employees and replaces them with new hires. This process may not go down well with a lot of employees, yet it is essential to keep the momentum going within the organization.
</a:t>
            </a:r>
            <a:r>
              <a:rPr lang="en-US" sz="2100" b="1" dirty="0"/>
              <a:t>4. Undesirable turnover</a:t>
            </a:r>
            <a:r>
              <a:rPr lang="en-US" dirty="0"/>
              <a:t>
Undesirable turnover is when an organization loses its top-performing employees. Some employees leave a deeper impact than others, and those are the employees that are difficult to replace.</a:t>
            </a:r>
          </a:p>
        </p:txBody>
      </p:sp>
      <p:pic>
        <p:nvPicPr>
          <p:cNvPr id="4" name="Picture 3">
            <a:extLst>
              <a:ext uri="{FF2B5EF4-FFF2-40B4-BE49-F238E27FC236}">
                <a16:creationId xmlns:a16="http://schemas.microsoft.com/office/drawing/2014/main" id="{F3892932-F8F4-5BCA-3D79-0A8316013F70}"/>
              </a:ext>
            </a:extLst>
          </p:cNvPr>
          <p:cNvPicPr>
            <a:picLocks noChangeAspect="1"/>
          </p:cNvPicPr>
          <p:nvPr/>
        </p:nvPicPr>
        <p:blipFill>
          <a:blip r:embed="rId2"/>
          <a:stretch>
            <a:fillRect/>
          </a:stretch>
        </p:blipFill>
        <p:spPr>
          <a:xfrm rot="1265482">
            <a:off x="9254198" y="4220468"/>
            <a:ext cx="2224472" cy="428344"/>
          </a:xfrm>
          <a:prstGeom prst="rect">
            <a:avLst/>
          </a:prstGeom>
        </p:spPr>
      </p:pic>
    </p:spTree>
    <p:extLst>
      <p:ext uri="{BB962C8B-B14F-4D97-AF65-F5344CB8AC3E}">
        <p14:creationId xmlns:p14="http://schemas.microsoft.com/office/powerpoint/2010/main" val="274317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76B5-776C-9978-CF56-0F0C3E2FC71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3061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E900-329F-E7C5-E3C0-224783EA93A9}"/>
              </a:ext>
            </a:extLst>
          </p:cNvPr>
          <p:cNvSpPr>
            <a:spLocks noGrp="1"/>
          </p:cNvSpPr>
          <p:nvPr>
            <p:ph type="title"/>
          </p:nvPr>
        </p:nvSpPr>
        <p:spPr/>
        <p:txBody>
          <a:bodyPr>
            <a:normAutofit fontScale="90000"/>
          </a:bodyPr>
          <a:lstStyle/>
          <a:p>
            <a:r>
              <a:rPr lang="en-US" dirty="0"/>
              <a:t>How can you analyze your organization’s turnover rate?</a:t>
            </a:r>
            <a:br>
              <a:rPr lang="en-US" dirty="0"/>
            </a:br>
            <a:endParaRPr lang="en-US" dirty="0"/>
          </a:p>
        </p:txBody>
      </p:sp>
      <p:sp>
        <p:nvSpPr>
          <p:cNvPr id="3" name="Content Placeholder 2">
            <a:extLst>
              <a:ext uri="{FF2B5EF4-FFF2-40B4-BE49-F238E27FC236}">
                <a16:creationId xmlns:a16="http://schemas.microsoft.com/office/drawing/2014/main" id="{7F367919-BAED-017B-745A-DEBF9F474804}"/>
              </a:ext>
            </a:extLst>
          </p:cNvPr>
          <p:cNvSpPr>
            <a:spLocks noGrp="1"/>
          </p:cNvSpPr>
          <p:nvPr>
            <p:ph idx="1"/>
          </p:nvPr>
        </p:nvSpPr>
        <p:spPr>
          <a:xfrm>
            <a:off x="133048" y="2125092"/>
            <a:ext cx="8596668" cy="3880773"/>
          </a:xfrm>
        </p:spPr>
        <p:txBody>
          <a:bodyPr>
            <a:normAutofit/>
          </a:bodyPr>
          <a:lstStyle/>
          <a:p>
            <a:pPr marL="0" indent="0" algn="ctr">
              <a:buNone/>
            </a:pPr>
            <a:r>
              <a:rPr lang="en-US" sz="2400" i="1" dirty="0"/>
              <a:t>Analyzing an organization’s turnover rate is a critical task that can provide important insights into the organization’s health. High turnover rates can indicate problems such as poor management, insufficient compensation, and benefits, or a hostile work environment. 
A low employee turnover rate, on the other hand, can indicate that the organization is effectively retaining its employees and creating a positive workplace culture</a:t>
            </a:r>
          </a:p>
        </p:txBody>
      </p:sp>
      <p:pic>
        <p:nvPicPr>
          <p:cNvPr id="4" name="Picture 3">
            <a:extLst>
              <a:ext uri="{FF2B5EF4-FFF2-40B4-BE49-F238E27FC236}">
                <a16:creationId xmlns:a16="http://schemas.microsoft.com/office/drawing/2014/main" id="{676E0C7F-45CA-CE1C-FDB7-B14832B476DD}"/>
              </a:ext>
            </a:extLst>
          </p:cNvPr>
          <p:cNvPicPr>
            <a:picLocks noChangeAspect="1"/>
          </p:cNvPicPr>
          <p:nvPr/>
        </p:nvPicPr>
        <p:blipFill>
          <a:blip r:embed="rId2"/>
          <a:stretch>
            <a:fillRect/>
          </a:stretch>
        </p:blipFill>
        <p:spPr>
          <a:xfrm>
            <a:off x="8729716" y="3611018"/>
            <a:ext cx="3156704" cy="1595193"/>
          </a:xfrm>
          <a:prstGeom prst="rect">
            <a:avLst/>
          </a:prstGeom>
        </p:spPr>
      </p:pic>
    </p:spTree>
    <p:extLst>
      <p:ext uri="{BB962C8B-B14F-4D97-AF65-F5344CB8AC3E}">
        <p14:creationId xmlns:p14="http://schemas.microsoft.com/office/powerpoint/2010/main" val="424704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C6EE-4821-B3BE-6982-A8E1BF5B39C3}"/>
              </a:ext>
            </a:extLst>
          </p:cNvPr>
          <p:cNvSpPr>
            <a:spLocks noGrp="1"/>
          </p:cNvSpPr>
          <p:nvPr>
            <p:ph type="title"/>
          </p:nvPr>
        </p:nvSpPr>
        <p:spPr/>
        <p:txBody>
          <a:bodyPr/>
          <a:lstStyle/>
          <a:p>
            <a:r>
              <a:rPr lang="en-US" dirty="0"/>
              <a:t>Project overview </a:t>
            </a:r>
          </a:p>
        </p:txBody>
      </p:sp>
      <p:sp>
        <p:nvSpPr>
          <p:cNvPr id="5" name="Content Placeholder 4">
            <a:extLst>
              <a:ext uri="{FF2B5EF4-FFF2-40B4-BE49-F238E27FC236}">
                <a16:creationId xmlns:a16="http://schemas.microsoft.com/office/drawing/2014/main" id="{28AF8C53-49B3-C7DE-4193-8A8A06419AA7}"/>
              </a:ext>
            </a:extLst>
          </p:cNvPr>
          <p:cNvSpPr>
            <a:spLocks noGrp="1"/>
          </p:cNvSpPr>
          <p:nvPr>
            <p:ph idx="1"/>
          </p:nvPr>
        </p:nvSpPr>
        <p:spPr>
          <a:xfrm>
            <a:off x="578536" y="1379190"/>
            <a:ext cx="8596668" cy="2114658"/>
          </a:xfrm>
        </p:spPr>
        <p:txBody>
          <a:bodyPr anchor="t"/>
          <a:lstStyle/>
          <a:p>
            <a:pPr marL="0" indent="0">
              <a:buNone/>
            </a:pPr>
            <a:r>
              <a:rPr lang="en-US" b="1" i="1" dirty="0"/>
              <a:t>Using pivot tables allows for dynamic, interactive analysis of employee turnover data, making it easier to identify trends, draw insights, and make informed decisions on retention strategies. </a:t>
            </a:r>
          </a:p>
          <a:p>
            <a:pPr marL="0" indent="0">
              <a:buNone/>
            </a:pPr>
            <a:r>
              <a:rPr lang="en-US" b="1" i="1" dirty="0"/>
              <a:t>This overview should help you understand how pivot tables can be used for a comprehensive analysis of employee turnover, offering actionable insights to improve retention and organizational stability</a:t>
            </a:r>
          </a:p>
        </p:txBody>
      </p:sp>
      <p:sp>
        <p:nvSpPr>
          <p:cNvPr id="6" name="TextBox 5">
            <a:extLst>
              <a:ext uri="{FF2B5EF4-FFF2-40B4-BE49-F238E27FC236}">
                <a16:creationId xmlns:a16="http://schemas.microsoft.com/office/drawing/2014/main" id="{879CDF60-5C4C-4DBF-BDBD-4215052C7BC8}"/>
              </a:ext>
            </a:extLst>
          </p:cNvPr>
          <p:cNvSpPr txBox="1"/>
          <p:nvPr/>
        </p:nvSpPr>
        <p:spPr>
          <a:xfrm>
            <a:off x="677334" y="3350142"/>
            <a:ext cx="8596668" cy="400110"/>
          </a:xfrm>
          <a:prstGeom prst="rect">
            <a:avLst/>
          </a:prstGeom>
          <a:noFill/>
        </p:spPr>
        <p:txBody>
          <a:bodyPr wrap="square" rtlCol="0">
            <a:spAutoFit/>
          </a:bodyPr>
          <a:lstStyle/>
          <a:p>
            <a:pPr algn="l"/>
            <a:r>
              <a:rPr lang="en-US" sz="2000" b="1" dirty="0">
                <a:solidFill>
                  <a:schemeClr val="accent1"/>
                </a:solidFill>
              </a:rPr>
              <a:t>Key Benefits of Using Pivot Tables for Turnover Analysis</a:t>
            </a:r>
          </a:p>
        </p:txBody>
      </p:sp>
      <p:sp>
        <p:nvSpPr>
          <p:cNvPr id="7" name="TextBox 6">
            <a:extLst>
              <a:ext uri="{FF2B5EF4-FFF2-40B4-BE49-F238E27FC236}">
                <a16:creationId xmlns:a16="http://schemas.microsoft.com/office/drawing/2014/main" id="{E6E71CAF-BCEE-E5FF-B6BB-E5EB5E52207D}"/>
              </a:ext>
            </a:extLst>
          </p:cNvPr>
          <p:cNvSpPr txBox="1"/>
          <p:nvPr/>
        </p:nvSpPr>
        <p:spPr>
          <a:xfrm>
            <a:off x="578536" y="3816965"/>
            <a:ext cx="8497870" cy="2431435"/>
          </a:xfrm>
          <a:prstGeom prst="rect">
            <a:avLst/>
          </a:prstGeom>
          <a:noFill/>
        </p:spPr>
        <p:txBody>
          <a:bodyPr wrap="square" rtlCol="0">
            <a:spAutoFit/>
          </a:bodyPr>
          <a:lstStyle/>
          <a:p>
            <a:pPr algn="l"/>
            <a:r>
              <a:rPr lang="en-US" sz="2000" b="1" u="sng" dirty="0"/>
              <a:t>Dynamic Data Analysis:</a:t>
            </a:r>
            <a:r>
              <a:rPr lang="en-US" b="1" dirty="0"/>
              <a:t> Easily adjust your analysis with drag-and-drop functionality.</a:t>
            </a:r>
          </a:p>
          <a:p>
            <a:pPr algn="l"/>
            <a:r>
              <a:rPr lang="en-US" sz="2000" b="1" u="sng" dirty="0"/>
              <a:t>Flexible Reporting:</a:t>
            </a:r>
            <a:r>
              <a:rPr lang="en-US" b="1" dirty="0"/>
              <a:t> Customize your reports to highlight different aspects of turnover, such as by time, department, or reason.</a:t>
            </a:r>
          </a:p>
          <a:p>
            <a:pPr algn="l"/>
            <a:r>
              <a:rPr lang="en-US" sz="2000" b="1" u="sng" dirty="0"/>
              <a:t>Quick Insights: </a:t>
            </a:r>
            <a:r>
              <a:rPr lang="en-US" b="1" dirty="0"/>
              <a:t>Pivot tables allow for rapid identification of trends and problem areas without complex formulas or coding.</a:t>
            </a:r>
          </a:p>
          <a:p>
            <a:pPr algn="l"/>
            <a:r>
              <a:rPr lang="en-US" sz="2000" b="1" u="sng" dirty="0"/>
              <a:t>Data-Driven Decisions:</a:t>
            </a:r>
            <a:r>
              <a:rPr lang="en-US" b="1" dirty="0"/>
              <a:t> Provides clear, quantitative evidence to support strategic HR decisions.</a:t>
            </a:r>
          </a:p>
        </p:txBody>
      </p:sp>
    </p:spTree>
    <p:extLst>
      <p:ext uri="{BB962C8B-B14F-4D97-AF65-F5344CB8AC3E}">
        <p14:creationId xmlns:p14="http://schemas.microsoft.com/office/powerpoint/2010/main" val="73859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9F43-7839-4D89-4034-F822D03D9A8F}"/>
              </a:ext>
            </a:extLst>
          </p:cNvPr>
          <p:cNvSpPr>
            <a:spLocks noGrp="1"/>
          </p:cNvSpPr>
          <p:nvPr>
            <p:ph type="title"/>
          </p:nvPr>
        </p:nvSpPr>
        <p:spPr/>
        <p:txBody>
          <a:bodyPr>
            <a:normAutofit fontScale="90000"/>
          </a:bodyPr>
          <a:lstStyle/>
          <a:p>
            <a:r>
              <a:rPr lang="en-US" dirty="0"/>
              <a:t>WHO ARE THE END USERS?
</a:t>
            </a:r>
          </a:p>
        </p:txBody>
      </p:sp>
      <p:sp>
        <p:nvSpPr>
          <p:cNvPr id="3" name="Content Placeholder 2">
            <a:extLst>
              <a:ext uri="{FF2B5EF4-FFF2-40B4-BE49-F238E27FC236}">
                <a16:creationId xmlns:a16="http://schemas.microsoft.com/office/drawing/2014/main" id="{75D6AE6A-C309-D3D2-91EC-2EDD04B27FD9}"/>
              </a:ext>
            </a:extLst>
          </p:cNvPr>
          <p:cNvSpPr>
            <a:spLocks noGrp="1"/>
          </p:cNvSpPr>
          <p:nvPr>
            <p:ph idx="1"/>
          </p:nvPr>
        </p:nvSpPr>
        <p:spPr/>
        <p:txBody>
          <a:bodyPr>
            <a:normAutofit/>
          </a:bodyPr>
          <a:lstStyle/>
          <a:p>
            <a:r>
              <a:rPr lang="en-US" sz="2400" dirty="0"/>
              <a:t>Human Resources (HR) Managers:
Department Managers/Supervisors:
Senior Management/Executives:
Employees</a:t>
            </a:r>
          </a:p>
        </p:txBody>
      </p:sp>
    </p:spTree>
    <p:extLst>
      <p:ext uri="{BB962C8B-B14F-4D97-AF65-F5344CB8AC3E}">
        <p14:creationId xmlns:p14="http://schemas.microsoft.com/office/powerpoint/2010/main" val="39491628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Using pivot tables for employees turnover analysis </vt:lpstr>
      <vt:lpstr>Table of content </vt:lpstr>
      <vt:lpstr>Employee turnover </vt:lpstr>
      <vt:lpstr>Formula for calculating employee turnover </vt:lpstr>
      <vt:lpstr>Types of employee turnover </vt:lpstr>
      <vt:lpstr>PowerPoint Presentation</vt:lpstr>
      <vt:lpstr>How can you analyze your organization’s turnover rate? </vt:lpstr>
      <vt:lpstr>Project overview </vt:lpstr>
      <vt:lpstr>WHO ARE THE END USERS?
</vt:lpstr>
      <vt:lpstr>Modelling </vt:lpstr>
      <vt:lpstr>Dataset Description</vt:lpstr>
      <vt:lpstr>Data set </vt:lpstr>
      <vt:lpstr>RESULT </vt:lpstr>
      <vt:lpstr>Pie chart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pivot tables for employees turnover analysis </dc:title>
  <dc:creator>megavarthinysathishkumar@gmail.com</dc:creator>
  <cp:lastModifiedBy>tncbcomg22amegavarthiny26@gmail.com</cp:lastModifiedBy>
  <cp:revision>6</cp:revision>
  <dcterms:created xsi:type="dcterms:W3CDTF">2024-08-29T17:38:25Z</dcterms:created>
  <dcterms:modified xsi:type="dcterms:W3CDTF">2024-09-06T03:47:59Z</dcterms:modified>
</cp:coreProperties>
</file>