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2" r:id="rId6"/>
    <p:sldId id="273" r:id="rId7"/>
    <p:sldId id="274" r:id="rId8"/>
    <p:sldId id="258" r:id="rId9"/>
    <p:sldId id="278" r:id="rId10"/>
    <p:sldId id="306" r:id="rId11"/>
    <p:sldId id="307" r:id="rId12"/>
    <p:sldId id="309" r:id="rId13"/>
    <p:sldId id="303" r:id="rId14"/>
    <p:sldId id="310" r:id="rId15"/>
    <p:sldId id="311" r:id="rId16"/>
    <p:sldId id="312" r:id="rId17"/>
    <p:sldId id="305" r:id="rId18"/>
    <p:sldId id="313" r:id="rId19"/>
    <p:sldId id="314" r:id="rId20"/>
    <p:sldId id="315" r:id="rId21"/>
    <p:sldId id="316" r:id="rId22"/>
    <p:sldId id="298" r:id="rId23"/>
    <p:sldId id="261" r:id="rId24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3499F-DEF4-4634-A758-478EDA275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5A3F88-C601-4D9F-8E20-934DA7F6B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50CB1E-B5AA-4EB3-9AC6-6E47E63B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7/14/2020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18158C-F88D-4B46-88C0-F737658C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09E45-8D50-4B93-B296-CEB5BB5D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4548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6EA41-C2BB-4696-8711-AA101111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79F487-BD37-4989-AFB6-609E5B10E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ACA90-EA2C-4718-A0E5-040BDBC1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7/14/2020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A65503-3A63-4DE4-B236-BB225FA6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23391-5615-4B90-AFFA-B0C3A126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667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750F18-9BC5-4B74-AD11-FE1AA281B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DC584A-0E32-4CA3-BDD0-34CD9A62B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B6AF0-4DB9-4F18-A805-B221DA40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7/14/2020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780C2-7945-4B53-9965-D1782003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6EE02-35D8-4471-9052-8F471336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1943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19A4A41-3C48-4CE7-8E3A-5402C2008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9169" y="457199"/>
            <a:ext cx="4310706" cy="582230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F3432F-A00E-4A70-BCF8-A5042E61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457199"/>
            <a:ext cx="4858979" cy="5822303"/>
          </a:xfrm>
          <a:prstGeom prst="rect">
            <a:avLst/>
          </a:prstGeom>
        </p:spPr>
        <p:txBody>
          <a:bodyPr anchor="ctr" anchorCtr="0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6175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8F8AB5-FB80-42FF-814A-B6A17F9A60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728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AC74-1286-4C64-A0A4-85D1E582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212AE-37BE-4BF4-88A3-E55935C3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14DE5-DCBF-4E7B-83DD-AE1E8946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7/14/2020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D254F-BF08-477F-9623-86A5078A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66F9B-9218-4AB3-93E0-703765EB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505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AD258-1DCE-4F76-8040-C30BFCA8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7E27E3-AA59-4740-9BA5-9E0834B1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BB491-E8AF-47DE-B533-C022CDA6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7/14/2020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EFEA97-FCED-411F-9241-6BBD4279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11879-2C5E-49B5-9BAA-23EE8B3F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45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AC4F0-42F7-42B6-BB2E-ACFF89B3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B90D5-76AC-455C-8547-89C945CB3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16CD86-FDF2-4162-8432-B510CB255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4C05C2-BD49-4018-89EE-4546CD2C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7/14/2020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4A4A6F-B4BB-4F97-BCC3-E96A0C38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A0261B-8145-4684-B260-A9E7DE87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0964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ACBB9-D3CC-4F24-8425-9023CF59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D9C35D-6960-457D-9CE0-01CBBB40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52D44F-6DBF-4EEB-9CAE-02F193101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F211DA-FFD8-4816-8791-28A29EC82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FD6A75-D6D1-4856-B1E8-DBB389299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603FD0-6B7C-4398-981D-B0DC743F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7/14/2020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4A2535-7204-4592-B110-3866E9E2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5B5C56-0EB5-44AD-AF1D-63DEE14A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424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3E447-9ABE-477D-986D-DA3A7373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84A55B-1C7D-43E5-883C-6B8425A7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7/14/2020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5BF599-5055-4C54-985E-FA0128E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9C145F-6FF0-4256-A78B-15A945D1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5836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C80F00-FCE0-4CC5-B0AA-F6D216AD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7/14/2020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5F041B-314A-4F4B-A778-DC53850F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C3B5F7-FD67-4914-902D-251CDB53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8365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E8F45-55AF-4BF0-B364-214A2638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C3E25-F172-487A-B241-FFC4212C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EDBF1A-7882-4A0F-B28F-AA8AE6410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041C46-1FEE-4D1E-8BD5-7B38E42D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7/14/2020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E08554-FA44-494B-801E-1FABC863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3170DE-CE84-4B40-A98E-53A4C9A3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1926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BD502-66A2-4496-B7FB-5B15DDAF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6FCB23-9B31-48FD-B3B7-A77B89FEF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3E023B-5F21-48C1-9EC1-24EA2491E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8D3F26-B991-4418-A006-D6E31A29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7/14/2020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DF67D1-2790-4540-9476-53266CEE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9C0AF4-4832-4764-B626-AD3F29AC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4071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B3A7B2-4F11-45E0-A00F-8603F32E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3CF078-CFAC-4AA9-8472-FBE02AB0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AAB3CF-06B5-47DA-8280-ECF01F975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61A7-96A4-45C8-B7CF-5A333CC6F1DF}" type="datetimeFigureOut">
              <a:rPr lang="es-US" smtClean="0"/>
              <a:t>7/14/2020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AA6DC-6619-4028-AD75-336B81528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8BB65D-1391-4617-8524-4DF10D595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D41D2E1-15BA-41BF-9CF9-8A901E008B8D}"/>
              </a:ext>
            </a:extLst>
          </p:cNvPr>
          <p:cNvSpPr/>
          <p:nvPr userDrawn="1"/>
        </p:nvSpPr>
        <p:spPr>
          <a:xfrm>
            <a:off x="0" y="6595110"/>
            <a:ext cx="12192000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24815D-8102-4DEE-9BD9-44C3D70C915A}"/>
              </a:ext>
            </a:extLst>
          </p:cNvPr>
          <p:cNvSpPr txBox="1"/>
          <p:nvPr userDrawn="1"/>
        </p:nvSpPr>
        <p:spPr>
          <a:xfrm>
            <a:off x="8484869" y="6585168"/>
            <a:ext cx="355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400" b="1" dirty="0">
                <a:solidFill>
                  <a:schemeClr val="bg1"/>
                </a:solidFill>
              </a:rPr>
              <a:t>#MaratonPowerPlatform</a:t>
            </a:r>
          </a:p>
        </p:txBody>
      </p:sp>
      <p:sp>
        <p:nvSpPr>
          <p:cNvPr id="10" name="CuadroTexto 8">
            <a:extLst>
              <a:ext uri="{FF2B5EF4-FFF2-40B4-BE49-F238E27FC236}">
                <a16:creationId xmlns:a16="http://schemas.microsoft.com/office/drawing/2014/main" id="{3A23314C-18E3-ED4C-B8C8-7DB082623BF3}"/>
              </a:ext>
            </a:extLst>
          </p:cNvPr>
          <p:cNvSpPr txBox="1"/>
          <p:nvPr userDrawn="1"/>
        </p:nvSpPr>
        <p:spPr>
          <a:xfrm>
            <a:off x="181610" y="6585168"/>
            <a:ext cx="355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400" b="1" dirty="0">
                <a:solidFill>
                  <a:schemeClr val="bg1"/>
                </a:solidFill>
              </a:rPr>
              <a:t>Maratón Virtual Power Platform | Julio 2020</a:t>
            </a:r>
          </a:p>
        </p:txBody>
      </p:sp>
    </p:spTree>
    <p:extLst>
      <p:ext uri="{BB962C8B-B14F-4D97-AF65-F5344CB8AC3E}">
        <p14:creationId xmlns:p14="http://schemas.microsoft.com/office/powerpoint/2010/main" val="139453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pertusa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rpertusalopez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sql.e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megea@solidq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juguete, lego, vuelo, decorado&#10;&#10;Descripción generada automáticamente">
            <a:extLst>
              <a:ext uri="{FF2B5EF4-FFF2-40B4-BE49-F238E27FC236}">
                <a16:creationId xmlns:a16="http://schemas.microsoft.com/office/drawing/2014/main" id="{369AF3C6-EB98-454B-8061-00A14B741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4" r="10464"/>
          <a:stretch/>
        </p:blipFill>
        <p:spPr>
          <a:xfrm>
            <a:off x="-1" y="0"/>
            <a:ext cx="4848447" cy="6593681"/>
          </a:xfrm>
          <a:prstGeom prst="rect">
            <a:avLst/>
          </a:prstGeom>
        </p:spPr>
      </p:pic>
      <p:sp>
        <p:nvSpPr>
          <p:cNvPr id="5" name="Content Placeholder 29">
            <a:extLst>
              <a:ext uri="{FF2B5EF4-FFF2-40B4-BE49-F238E27FC236}">
                <a16:creationId xmlns:a16="http://schemas.microsoft.com/office/drawing/2014/main" id="{801D8D0D-F5D4-4B98-BF5D-B29C869A1320}"/>
              </a:ext>
            </a:extLst>
          </p:cNvPr>
          <p:cNvSpPr txBox="1">
            <a:spLocks/>
          </p:cNvSpPr>
          <p:nvPr/>
        </p:nvSpPr>
        <p:spPr>
          <a:xfrm>
            <a:off x="5082746" y="119938"/>
            <a:ext cx="6565899" cy="700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3600" dirty="0"/>
              <a:t>De 0 a 100 con </a:t>
            </a:r>
            <a:r>
              <a:rPr lang="es-ES_tradnl" sz="3600" dirty="0" err="1"/>
              <a:t>PowerQuery</a:t>
            </a:r>
            <a:r>
              <a:rPr lang="es-ES_tradnl" sz="3600" dirty="0"/>
              <a:t> y </a:t>
            </a:r>
            <a:r>
              <a:rPr lang="es-ES_tradnl" sz="3600" dirty="0" err="1"/>
              <a:t>DataFlows</a:t>
            </a:r>
            <a:r>
              <a:rPr lang="es-ES" sz="3600" dirty="0"/>
              <a:t>.</a:t>
            </a:r>
            <a:br>
              <a:rPr lang="es-ES" sz="3600" dirty="0"/>
            </a:br>
            <a:endParaRPr lang="en-US" altLang="en-US" sz="3600" dirty="0">
              <a:latin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7A1652B-48D7-43A9-BF86-851609AC56A2}"/>
              </a:ext>
            </a:extLst>
          </p:cNvPr>
          <p:cNvSpPr txBox="1">
            <a:spLocks/>
          </p:cNvSpPr>
          <p:nvPr/>
        </p:nvSpPr>
        <p:spPr>
          <a:xfrm>
            <a:off x="5082746" y="3695642"/>
            <a:ext cx="6944497" cy="26227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Rubén Pertusa Lopez </a:t>
            </a:r>
          </a:p>
          <a:p>
            <a:pPr marL="0" indent="0">
              <a:buNone/>
            </a:pPr>
            <a:r>
              <a:rPr lang="es-ES" sz="2400" dirty="0"/>
              <a:t>Global BI AI Manager – Data Lead </a:t>
            </a:r>
            <a:r>
              <a:rPr lang="es-ES" sz="2400" dirty="0" err="1"/>
              <a:t>Architect</a:t>
            </a:r>
            <a:r>
              <a:rPr lang="es-ES" sz="2400" dirty="0"/>
              <a:t> @ DUFRY</a:t>
            </a:r>
          </a:p>
          <a:p>
            <a:pPr marL="0" indent="0">
              <a:buNone/>
            </a:pPr>
            <a:r>
              <a:rPr lang="es-ES" sz="3200" dirty="0"/>
              <a:t>Miguel Egea </a:t>
            </a:r>
          </a:p>
          <a:p>
            <a:pPr marL="0" indent="0">
              <a:buNone/>
            </a:pPr>
            <a:r>
              <a:rPr lang="es-ES" sz="2400" dirty="0" err="1"/>
              <a:t>Technical</a:t>
            </a:r>
            <a:r>
              <a:rPr lang="es-ES" sz="2400" dirty="0"/>
              <a:t> </a:t>
            </a:r>
            <a:r>
              <a:rPr lang="es-ES" sz="2400" dirty="0" err="1"/>
              <a:t>Advisor</a:t>
            </a:r>
            <a:r>
              <a:rPr lang="es-ES" sz="2400" dirty="0"/>
              <a:t> @ </a:t>
            </a:r>
            <a:r>
              <a:rPr lang="es-ES" sz="2400" dirty="0" err="1"/>
              <a:t>SolidQ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773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juguete, lego, vuelo, decorado&#10;&#10;Descripción generada automáticamente">
            <a:extLst>
              <a:ext uri="{FF2B5EF4-FFF2-40B4-BE49-F238E27FC236}">
                <a16:creationId xmlns:a16="http://schemas.microsoft.com/office/drawing/2014/main" id="{B3566395-42B3-4F84-878A-438FF9EF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4" r="10464"/>
          <a:stretch/>
        </p:blipFill>
        <p:spPr>
          <a:xfrm>
            <a:off x="-1" y="0"/>
            <a:ext cx="4848447" cy="65921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A8116-FF8C-4CAE-93A2-72893B1AC73F}"/>
              </a:ext>
            </a:extLst>
          </p:cNvPr>
          <p:cNvSpPr txBox="1">
            <a:spLocks/>
          </p:cNvSpPr>
          <p:nvPr/>
        </p:nvSpPr>
        <p:spPr>
          <a:xfrm>
            <a:off x="5798373" y="1564565"/>
            <a:ext cx="5930320" cy="37288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>
                <a:solidFill>
                  <a:schemeClr val="tx2"/>
                </a:solidFill>
              </a:rPr>
              <a:t>Modelando una relación </a:t>
            </a:r>
            <a:r>
              <a:rPr lang="es-ES" b="1" dirty="0" err="1">
                <a:solidFill>
                  <a:schemeClr val="tx2"/>
                </a:solidFill>
              </a:rPr>
              <a:t>MxN</a:t>
            </a:r>
            <a:r>
              <a:rPr lang="es-ES" b="1" dirty="0">
                <a:solidFill>
                  <a:schemeClr val="tx2"/>
                </a:solidFill>
              </a:rPr>
              <a:t> Contable</a:t>
            </a:r>
          </a:p>
          <a:p>
            <a:r>
              <a:rPr lang="es-ES" dirty="0"/>
              <a:t>Usando </a:t>
            </a:r>
            <a:r>
              <a:rPr lang="es-ES" dirty="0" err="1"/>
              <a:t>powerQuery</a:t>
            </a:r>
            <a:r>
              <a:rPr lang="es-ES" dirty="0"/>
              <a:t> y M para resolver problemas complejos</a:t>
            </a:r>
            <a:endParaRPr lang="en-US" dirty="0"/>
          </a:p>
          <a:p>
            <a:endParaRPr lang="en-US" dirty="0"/>
          </a:p>
          <a:p>
            <a:r>
              <a:rPr lang="en-US" dirty="0"/>
              <a:t> Joins </a:t>
            </a:r>
            <a:r>
              <a:rPr lang="en-US" dirty="0" err="1"/>
              <a:t>complejos</a:t>
            </a:r>
            <a:r>
              <a:rPr lang="en-US" dirty="0"/>
              <a:t> con like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E5793D-EE01-46A1-9D8F-679F23830749}"/>
              </a:ext>
            </a:extLst>
          </p:cNvPr>
          <p:cNvSpPr txBox="1">
            <a:spLocks/>
          </p:cNvSpPr>
          <p:nvPr/>
        </p:nvSpPr>
        <p:spPr>
          <a:xfrm>
            <a:off x="727443" y="2972542"/>
            <a:ext cx="3393558" cy="91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D2628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1105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D11FC5-27E9-498B-BCDB-B223121BB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1" y="2098714"/>
            <a:ext cx="11115104" cy="2387600"/>
          </a:xfrm>
        </p:spPr>
        <p:txBody>
          <a:bodyPr>
            <a:normAutofit/>
          </a:bodyPr>
          <a:lstStyle/>
          <a:p>
            <a:r>
              <a:rPr lang="es-ES" dirty="0"/>
              <a:t>Claves de optimización de </a:t>
            </a:r>
            <a:r>
              <a:rPr lang="es-ES" dirty="0" err="1"/>
              <a:t>PowerQuery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8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1C7D24-7761-4039-9226-2CD2D992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Claves de </a:t>
            </a:r>
            <a:r>
              <a:rPr lang="en-US" dirty="0" err="1"/>
              <a:t>optimización</a:t>
            </a:r>
            <a:endParaRPr lang="es-ES_trad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E0BB2D-AAAD-48EF-A6CA-7744F6B29297}"/>
              </a:ext>
            </a:extLst>
          </p:cNvPr>
          <p:cNvGrpSpPr/>
          <p:nvPr/>
        </p:nvGrpSpPr>
        <p:grpSpPr>
          <a:xfrm>
            <a:off x="906011" y="1862356"/>
            <a:ext cx="10175846" cy="1325563"/>
            <a:chOff x="906011" y="1862356"/>
            <a:chExt cx="10175846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EC0606C-7351-4242-97B5-CC66F4992B99}"/>
                </a:ext>
              </a:extLst>
            </p:cNvPr>
            <p:cNvSpPr/>
            <p:nvPr/>
          </p:nvSpPr>
          <p:spPr>
            <a:xfrm>
              <a:off x="1283516" y="1862356"/>
              <a:ext cx="9798341" cy="1325563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EE0430-ED58-4B1D-8CF2-67596891C02F}"/>
                </a:ext>
              </a:extLst>
            </p:cNvPr>
            <p:cNvSpPr/>
            <p:nvPr/>
          </p:nvSpPr>
          <p:spPr>
            <a:xfrm>
              <a:off x="906011" y="2063692"/>
              <a:ext cx="964734" cy="9144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10FC02-87C9-4045-AF4B-87EDDE189022}"/>
              </a:ext>
            </a:extLst>
          </p:cNvPr>
          <p:cNvSpPr txBox="1"/>
          <p:nvPr/>
        </p:nvSpPr>
        <p:spPr>
          <a:xfrm>
            <a:off x="6258843" y="843240"/>
            <a:ext cx="241726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¿Que es Query Folding?</a:t>
            </a:r>
            <a:endParaRPr lang="es-ES_tradnl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93D953-DC45-4820-9E05-943AEDCFD415}"/>
              </a:ext>
            </a:extLst>
          </p:cNvPr>
          <p:cNvGrpSpPr/>
          <p:nvPr/>
        </p:nvGrpSpPr>
        <p:grpSpPr>
          <a:xfrm>
            <a:off x="906011" y="3389255"/>
            <a:ext cx="10175846" cy="1325563"/>
            <a:chOff x="906011" y="1862356"/>
            <a:chExt cx="10175846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DD93A8A-286F-429E-8DD9-8241AED814D3}"/>
                </a:ext>
              </a:extLst>
            </p:cNvPr>
            <p:cNvSpPr/>
            <p:nvPr/>
          </p:nvSpPr>
          <p:spPr>
            <a:xfrm>
              <a:off x="1283516" y="1862356"/>
              <a:ext cx="9798341" cy="132556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8FDE0A-830D-4723-B6BE-73167DCFCAF3}"/>
                </a:ext>
              </a:extLst>
            </p:cNvPr>
            <p:cNvSpPr/>
            <p:nvPr/>
          </p:nvSpPr>
          <p:spPr>
            <a:xfrm>
              <a:off x="906011" y="2063692"/>
              <a:ext cx="964734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EE611B-EC4E-4843-9C0A-0C7DFFD082C9}"/>
              </a:ext>
            </a:extLst>
          </p:cNvPr>
          <p:cNvGrpSpPr/>
          <p:nvPr/>
        </p:nvGrpSpPr>
        <p:grpSpPr>
          <a:xfrm>
            <a:off x="906011" y="4866025"/>
            <a:ext cx="10175846" cy="1325563"/>
            <a:chOff x="906011" y="1862356"/>
            <a:chExt cx="10175846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48ADB8D-B2D0-4BF3-90D9-A9B6854263C2}"/>
                </a:ext>
              </a:extLst>
            </p:cNvPr>
            <p:cNvSpPr/>
            <p:nvPr/>
          </p:nvSpPr>
          <p:spPr>
            <a:xfrm>
              <a:off x="1283516" y="1862356"/>
              <a:ext cx="9798341" cy="1325563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7734BE-8354-472F-8E55-9928623618D5}"/>
                </a:ext>
              </a:extLst>
            </p:cNvPr>
            <p:cNvSpPr/>
            <p:nvPr/>
          </p:nvSpPr>
          <p:spPr>
            <a:xfrm>
              <a:off x="906011" y="2063692"/>
              <a:ext cx="964734" cy="9144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409662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1C7D24-7761-4039-9226-2CD2D992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Claves de </a:t>
            </a:r>
            <a:r>
              <a:rPr lang="en-US" dirty="0" err="1"/>
              <a:t>optimización</a:t>
            </a:r>
            <a:endParaRPr lang="es-ES_trad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E0BB2D-AAAD-48EF-A6CA-7744F6B29297}"/>
              </a:ext>
            </a:extLst>
          </p:cNvPr>
          <p:cNvGrpSpPr/>
          <p:nvPr/>
        </p:nvGrpSpPr>
        <p:grpSpPr>
          <a:xfrm>
            <a:off x="906011" y="1862356"/>
            <a:ext cx="10175846" cy="1325563"/>
            <a:chOff x="906011" y="1862356"/>
            <a:chExt cx="10175846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EC0606C-7351-4242-97B5-CC66F4992B99}"/>
                </a:ext>
              </a:extLst>
            </p:cNvPr>
            <p:cNvSpPr/>
            <p:nvPr/>
          </p:nvSpPr>
          <p:spPr>
            <a:xfrm>
              <a:off x="1283516" y="1862356"/>
              <a:ext cx="9798341" cy="1325563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EE0430-ED58-4B1D-8CF2-67596891C02F}"/>
                </a:ext>
              </a:extLst>
            </p:cNvPr>
            <p:cNvSpPr/>
            <p:nvPr/>
          </p:nvSpPr>
          <p:spPr>
            <a:xfrm>
              <a:off x="906011" y="2063692"/>
              <a:ext cx="964734" cy="9144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10FC02-87C9-4045-AF4B-87EDDE189022}"/>
              </a:ext>
            </a:extLst>
          </p:cNvPr>
          <p:cNvSpPr txBox="1"/>
          <p:nvPr/>
        </p:nvSpPr>
        <p:spPr>
          <a:xfrm>
            <a:off x="6258843" y="843240"/>
            <a:ext cx="544091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¿Que </a:t>
            </a:r>
            <a:r>
              <a:rPr lang="en-US" dirty="0" err="1"/>
              <a:t>diferencia</a:t>
            </a:r>
            <a:r>
              <a:rPr lang="en-US" dirty="0"/>
              <a:t> hay entre Duplicate y Query Reference?</a:t>
            </a:r>
            <a:endParaRPr lang="es-ES_tradnl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93D953-DC45-4820-9E05-943AEDCFD415}"/>
              </a:ext>
            </a:extLst>
          </p:cNvPr>
          <p:cNvGrpSpPr/>
          <p:nvPr/>
        </p:nvGrpSpPr>
        <p:grpSpPr>
          <a:xfrm>
            <a:off x="906011" y="3389255"/>
            <a:ext cx="10175846" cy="1325563"/>
            <a:chOff x="906011" y="1862356"/>
            <a:chExt cx="10175846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DD93A8A-286F-429E-8DD9-8241AED814D3}"/>
                </a:ext>
              </a:extLst>
            </p:cNvPr>
            <p:cNvSpPr/>
            <p:nvPr/>
          </p:nvSpPr>
          <p:spPr>
            <a:xfrm>
              <a:off x="1283516" y="1862356"/>
              <a:ext cx="9798341" cy="132556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8FDE0A-830D-4723-B6BE-73167DCFCAF3}"/>
                </a:ext>
              </a:extLst>
            </p:cNvPr>
            <p:cNvSpPr/>
            <p:nvPr/>
          </p:nvSpPr>
          <p:spPr>
            <a:xfrm>
              <a:off x="906011" y="2063692"/>
              <a:ext cx="964734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EE611B-EC4E-4843-9C0A-0C7DFFD082C9}"/>
              </a:ext>
            </a:extLst>
          </p:cNvPr>
          <p:cNvGrpSpPr/>
          <p:nvPr/>
        </p:nvGrpSpPr>
        <p:grpSpPr>
          <a:xfrm>
            <a:off x="906011" y="4866025"/>
            <a:ext cx="10175846" cy="1325563"/>
            <a:chOff x="906011" y="1862356"/>
            <a:chExt cx="10175846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48ADB8D-B2D0-4BF3-90D9-A9B6854263C2}"/>
                </a:ext>
              </a:extLst>
            </p:cNvPr>
            <p:cNvSpPr/>
            <p:nvPr/>
          </p:nvSpPr>
          <p:spPr>
            <a:xfrm>
              <a:off x="1283516" y="1862356"/>
              <a:ext cx="9798341" cy="1325563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7734BE-8354-472F-8E55-9928623618D5}"/>
                </a:ext>
              </a:extLst>
            </p:cNvPr>
            <p:cNvSpPr/>
            <p:nvPr/>
          </p:nvSpPr>
          <p:spPr>
            <a:xfrm>
              <a:off x="906011" y="2063692"/>
              <a:ext cx="964734" cy="9144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7055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juguete, lego, vuelo, decorado&#10;&#10;Descripción generada automáticamente">
            <a:extLst>
              <a:ext uri="{FF2B5EF4-FFF2-40B4-BE49-F238E27FC236}">
                <a16:creationId xmlns:a16="http://schemas.microsoft.com/office/drawing/2014/main" id="{B3566395-42B3-4F84-878A-438FF9EF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4" r="10464"/>
          <a:stretch/>
        </p:blipFill>
        <p:spPr>
          <a:xfrm>
            <a:off x="-1" y="0"/>
            <a:ext cx="4848447" cy="65921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A8116-FF8C-4CAE-93A2-72893B1AC73F}"/>
              </a:ext>
            </a:extLst>
          </p:cNvPr>
          <p:cNvSpPr txBox="1">
            <a:spLocks/>
          </p:cNvSpPr>
          <p:nvPr/>
        </p:nvSpPr>
        <p:spPr>
          <a:xfrm>
            <a:off x="5798373" y="1564565"/>
            <a:ext cx="5930320" cy="37288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Folding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Reference vs </a:t>
            </a:r>
            <a:r>
              <a:rPr lang="es-ES" dirty="0" err="1"/>
              <a:t>Duplicate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E5793D-EE01-46A1-9D8F-679F23830749}"/>
              </a:ext>
            </a:extLst>
          </p:cNvPr>
          <p:cNvSpPr txBox="1">
            <a:spLocks/>
          </p:cNvSpPr>
          <p:nvPr/>
        </p:nvSpPr>
        <p:spPr>
          <a:xfrm>
            <a:off x="727443" y="2972542"/>
            <a:ext cx="3393558" cy="91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D2628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7019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D11FC5-27E9-498B-BCDB-B223121BB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1" y="2098714"/>
            <a:ext cx="11115104" cy="2387600"/>
          </a:xfrm>
        </p:spPr>
        <p:txBody>
          <a:bodyPr>
            <a:normAutofit/>
          </a:bodyPr>
          <a:lstStyle/>
          <a:p>
            <a:r>
              <a:rPr lang="es-ES" dirty="0"/>
              <a:t>Llevando </a:t>
            </a:r>
            <a:r>
              <a:rPr lang="es-ES" dirty="0" err="1"/>
              <a:t>PowerQuery</a:t>
            </a:r>
            <a:r>
              <a:rPr lang="es-ES" dirty="0"/>
              <a:t> a la nube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2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1C7D24-7761-4039-9226-2CD2D992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DataFlows</a:t>
            </a:r>
            <a:r>
              <a:rPr lang="en-US" dirty="0"/>
              <a:t> y </a:t>
            </a:r>
            <a:r>
              <a:rPr lang="en-US" dirty="0" err="1"/>
              <a:t>DataLake</a:t>
            </a:r>
            <a:r>
              <a:rPr lang="en-US" dirty="0"/>
              <a:t> integration</a:t>
            </a:r>
            <a:endParaRPr lang="es-ES_trad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C0606C-7351-4242-97B5-CC66F4992B99}"/>
              </a:ext>
            </a:extLst>
          </p:cNvPr>
          <p:cNvSpPr/>
          <p:nvPr/>
        </p:nvSpPr>
        <p:spPr>
          <a:xfrm>
            <a:off x="1097085" y="1400718"/>
            <a:ext cx="9798341" cy="136518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EE0430-ED58-4B1D-8CF2-67596891C02F}"/>
              </a:ext>
            </a:extLst>
          </p:cNvPr>
          <p:cNvSpPr/>
          <p:nvPr/>
        </p:nvSpPr>
        <p:spPr>
          <a:xfrm>
            <a:off x="719580" y="1602053"/>
            <a:ext cx="964734" cy="914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FF9F9-99DB-4A02-BEBE-FF31E8693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530" y="3622412"/>
            <a:ext cx="5305425" cy="22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CB89C-DF92-4EE0-A017-DAAA9A0C4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5" y="2863560"/>
            <a:ext cx="4915142" cy="310129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 descr="Swimming">
            <a:extLst>
              <a:ext uri="{FF2B5EF4-FFF2-40B4-BE49-F238E27FC236}">
                <a16:creationId xmlns:a16="http://schemas.microsoft.com/office/drawing/2014/main" id="{AFFD0656-C86D-4F48-BE47-21929564A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621" y="1602053"/>
            <a:ext cx="706652" cy="70665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EEEE0D-B70A-4E9D-8E2C-B9BC70C98BD2}"/>
              </a:ext>
            </a:extLst>
          </p:cNvPr>
          <p:cNvSpPr txBox="1"/>
          <p:nvPr/>
        </p:nvSpPr>
        <p:spPr>
          <a:xfrm>
            <a:off x="1932778" y="1918904"/>
            <a:ext cx="646593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/>
              <a:t>Conectar</a:t>
            </a:r>
            <a:r>
              <a:rPr lang="en-US" dirty="0"/>
              <a:t> </a:t>
            </a:r>
            <a:r>
              <a:rPr lang="en-US" dirty="0" err="1"/>
              <a:t>flujos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al Azure Data Lake Storage de la </a:t>
            </a:r>
            <a:r>
              <a:rPr lang="en-US" dirty="0" err="1"/>
              <a:t>compañía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9572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1C7D24-7761-4039-9226-2CD2D992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DataFlows</a:t>
            </a:r>
            <a:endParaRPr lang="es-ES_trad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E0BB2D-AAAD-48EF-A6CA-7744F6B29297}"/>
              </a:ext>
            </a:extLst>
          </p:cNvPr>
          <p:cNvGrpSpPr/>
          <p:nvPr/>
        </p:nvGrpSpPr>
        <p:grpSpPr>
          <a:xfrm>
            <a:off x="906011" y="1684799"/>
            <a:ext cx="10175846" cy="1325563"/>
            <a:chOff x="906011" y="1862356"/>
            <a:chExt cx="10175846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EC0606C-7351-4242-97B5-CC66F4992B99}"/>
                </a:ext>
              </a:extLst>
            </p:cNvPr>
            <p:cNvSpPr/>
            <p:nvPr/>
          </p:nvSpPr>
          <p:spPr>
            <a:xfrm>
              <a:off x="1283516" y="1862356"/>
              <a:ext cx="9798341" cy="1325563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EE0430-ED58-4B1D-8CF2-67596891C02F}"/>
                </a:ext>
              </a:extLst>
            </p:cNvPr>
            <p:cNvSpPr/>
            <p:nvPr/>
          </p:nvSpPr>
          <p:spPr>
            <a:xfrm>
              <a:off x="906011" y="2063692"/>
              <a:ext cx="964734" cy="9144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10FC02-87C9-4045-AF4B-87EDDE189022}"/>
              </a:ext>
            </a:extLst>
          </p:cNvPr>
          <p:cNvSpPr txBox="1"/>
          <p:nvPr/>
        </p:nvSpPr>
        <p:spPr>
          <a:xfrm>
            <a:off x="2175114" y="1809730"/>
            <a:ext cx="334097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/>
              <a:t>Igual</a:t>
            </a:r>
            <a:r>
              <a:rPr lang="en-US" dirty="0"/>
              <a:t> que </a:t>
            </a:r>
            <a:r>
              <a:rPr lang="en-US" dirty="0" err="1"/>
              <a:t>PowerQuery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s-ES_tradnl" dirty="0"/>
          </a:p>
        </p:txBody>
      </p:sp>
      <p:pic>
        <p:nvPicPr>
          <p:cNvPr id="14" name="Graphic 13" descr="Ruler">
            <a:extLst>
              <a:ext uri="{FF2B5EF4-FFF2-40B4-BE49-F238E27FC236}">
                <a16:creationId xmlns:a16="http://schemas.microsoft.com/office/drawing/2014/main" id="{6550E215-F957-49DD-8711-691A10B21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897" y="2141535"/>
            <a:ext cx="532446" cy="5324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B087E8-9DC7-449F-98E1-886344404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17573"/>
              </p:ext>
            </p:extLst>
          </p:nvPr>
        </p:nvGraphicFramePr>
        <p:xfrm>
          <a:off x="1671526" y="3051249"/>
          <a:ext cx="9410331" cy="3441626"/>
        </p:xfrm>
        <a:graphic>
          <a:graphicData uri="http://schemas.openxmlformats.org/drawingml/2006/table">
            <a:tbl>
              <a:tblPr/>
              <a:tblGrid>
                <a:gridCol w="3136777">
                  <a:extLst>
                    <a:ext uri="{9D8B030D-6E8A-4147-A177-3AD203B41FA5}">
                      <a16:colId xmlns:a16="http://schemas.microsoft.com/office/drawing/2014/main" val="282184886"/>
                    </a:ext>
                  </a:extLst>
                </a:gridCol>
                <a:gridCol w="3136777">
                  <a:extLst>
                    <a:ext uri="{9D8B030D-6E8A-4147-A177-3AD203B41FA5}">
                      <a16:colId xmlns:a16="http://schemas.microsoft.com/office/drawing/2014/main" val="3081465856"/>
                    </a:ext>
                  </a:extLst>
                </a:gridCol>
                <a:gridCol w="3136777">
                  <a:extLst>
                    <a:ext uri="{9D8B030D-6E8A-4147-A177-3AD203B41FA5}">
                      <a16:colId xmlns:a16="http://schemas.microsoft.com/office/drawing/2014/main" val="2609780854"/>
                    </a:ext>
                  </a:extLst>
                </a:gridCol>
              </a:tblGrid>
              <a:tr h="154614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Dataflow capability</a:t>
                      </a:r>
                    </a:p>
                  </a:txBody>
                  <a:tcPr marL="57254" marR="57254" marT="28627" marB="28627">
                    <a:lnL w="12700" cap="flat" cmpd="sng" algn="ctr">
                      <a:solidFill>
                        <a:srgbClr val="8006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0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Power BI Pro</a:t>
                      </a:r>
                    </a:p>
                  </a:txBody>
                  <a:tcPr marL="57254" marR="57254" marT="28627" marB="28627">
                    <a:lnL w="12700" cap="flat" cmpd="sng" algn="ctr">
                      <a:solidFill>
                        <a:srgbClr val="E00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6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Power BI Premium</a:t>
                      </a:r>
                    </a:p>
                  </a:txBody>
                  <a:tcPr marL="57254" marR="57254" marT="28627" marB="28627">
                    <a:lnL w="12700" cap="flat" cmpd="sng" algn="ctr">
                      <a:solidFill>
                        <a:srgbClr val="8006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6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582313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Scheduled refresh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8 per day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48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00528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Total Storage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10 GB/user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100 TB/node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304200"/>
                  </a:ext>
                </a:extLst>
              </a:tr>
              <a:tr h="2705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Dataflow Authoring with Power Query Online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305842"/>
                  </a:ext>
                </a:extLst>
              </a:tr>
              <a:tr h="2705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Dataflow Management within Power BI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019045"/>
                  </a:ext>
                </a:extLst>
              </a:tr>
              <a:tr h="2705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Dataflows Data Connector in the Power BI Desktop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02089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Integration with Azure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 dirty="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2435"/>
                  </a:ext>
                </a:extLst>
              </a:tr>
              <a:tr h="270575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Computed Entities (in-storage transformations via M)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ES_tradnl" sz="1100" dirty="0">
                        <a:effectLst/>
                      </a:endParaRP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55496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New connectors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 dirty="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591609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Dataflow incremental refresh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ES_tradnl" sz="1100" dirty="0">
                        <a:effectLst/>
                      </a:endParaRP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60448"/>
                  </a:ext>
                </a:extLst>
              </a:tr>
              <a:tr h="38653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Running on Power BI Premium capacity / Parallel execution of transforms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ES_tradnl" sz="1100">
                        <a:effectLst/>
                      </a:endParaRP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55461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Dataflow linked entities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ES_tradnl" sz="1100">
                        <a:effectLst/>
                      </a:endParaRP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17973"/>
                  </a:ext>
                </a:extLst>
              </a:tr>
              <a:tr h="38653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Standardized Schema / Built-In Support for the Common Data Model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100" dirty="0">
                          <a:effectLst/>
                        </a:rPr>
                        <a:t>+</a:t>
                      </a:r>
                    </a:p>
                  </a:txBody>
                  <a:tcPr marL="57254" marR="57254" marT="28627" marB="286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44985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96D24E6-9487-4670-BD6B-E4956A5606CE}"/>
              </a:ext>
            </a:extLst>
          </p:cNvPr>
          <p:cNvSpPr txBox="1"/>
          <p:nvPr/>
        </p:nvSpPr>
        <p:spPr>
          <a:xfrm>
            <a:off x="2175113" y="2211493"/>
            <a:ext cx="369505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Big Data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 err="1"/>
              <a:t>Integración</a:t>
            </a:r>
            <a:r>
              <a:rPr lang="en-US" dirty="0"/>
              <a:t> con Common Data Model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494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juguete, lego, vuelo, decorado&#10;&#10;Descripción generada automáticamente">
            <a:extLst>
              <a:ext uri="{FF2B5EF4-FFF2-40B4-BE49-F238E27FC236}">
                <a16:creationId xmlns:a16="http://schemas.microsoft.com/office/drawing/2014/main" id="{B3566395-42B3-4F84-878A-438FF9EF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4" r="10464"/>
          <a:stretch/>
        </p:blipFill>
        <p:spPr>
          <a:xfrm>
            <a:off x="-1" y="0"/>
            <a:ext cx="4848447" cy="65921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A8116-FF8C-4CAE-93A2-72893B1AC73F}"/>
              </a:ext>
            </a:extLst>
          </p:cNvPr>
          <p:cNvSpPr txBox="1">
            <a:spLocks/>
          </p:cNvSpPr>
          <p:nvPr/>
        </p:nvSpPr>
        <p:spPr>
          <a:xfrm>
            <a:off x="5798373" y="1564565"/>
            <a:ext cx="5930320" cy="37288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/>
              <a:t>PowerBI</a:t>
            </a:r>
            <a:r>
              <a:rPr lang="es-ES" dirty="0"/>
              <a:t> </a:t>
            </a:r>
            <a:r>
              <a:rPr lang="es-ES" dirty="0" err="1"/>
              <a:t>DataFlows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E5793D-EE01-46A1-9D8F-679F23830749}"/>
              </a:ext>
            </a:extLst>
          </p:cNvPr>
          <p:cNvSpPr txBox="1">
            <a:spLocks/>
          </p:cNvSpPr>
          <p:nvPr/>
        </p:nvSpPr>
        <p:spPr>
          <a:xfrm>
            <a:off x="727443" y="2972542"/>
            <a:ext cx="3393558" cy="91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D2628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446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 pueden faltar en vuestra librería personal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40" y="2135135"/>
            <a:ext cx="2199732" cy="2721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64" y="1626299"/>
            <a:ext cx="3921197" cy="474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4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6105378" y="457199"/>
            <a:ext cx="6189785" cy="5822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400" dirty="0">
                <a:cs typeface="Gotham-Book"/>
              </a:rPr>
              <a:t>Microsoft Data </a:t>
            </a:r>
            <a:r>
              <a:rPr lang="es-ES" sz="2400" dirty="0" err="1">
                <a:cs typeface="Gotham-Book"/>
              </a:rPr>
              <a:t>Platform</a:t>
            </a:r>
            <a:r>
              <a:rPr lang="es-ES" sz="2400" dirty="0">
                <a:cs typeface="Gotham-Book"/>
              </a:rPr>
              <a:t> MVP (6 años)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cs typeface="Gotham-Book"/>
              </a:rPr>
              <a:t>Data Lead </a:t>
            </a:r>
            <a:r>
              <a:rPr lang="es-ES" sz="2400" dirty="0" err="1">
                <a:cs typeface="Gotham-Book"/>
              </a:rPr>
              <a:t>Architect</a:t>
            </a:r>
            <a:r>
              <a:rPr lang="es-ES" sz="2400" dirty="0">
                <a:cs typeface="Gotham-Book"/>
              </a:rPr>
              <a:t> &amp; Global BI AI Manager @ DUFRY</a:t>
            </a:r>
          </a:p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rgbClr val="23BEC0"/>
                </a:solidFill>
                <a:cs typeface="Gotham-Book"/>
              </a:rPr>
              <a:t>www.sqlpass.es</a:t>
            </a:r>
            <a:r>
              <a:rPr lang="es-ES" sz="2400" dirty="0">
                <a:cs typeface="Gotham-Book"/>
              </a:rPr>
              <a:t> , </a:t>
            </a:r>
            <a:r>
              <a:rPr lang="es-ES" sz="2400" dirty="0" err="1">
                <a:cs typeface="Gotham-Book"/>
              </a:rPr>
              <a:t>SQLSaturday</a:t>
            </a:r>
            <a:r>
              <a:rPr lang="es-ES" sz="2400" dirty="0">
                <a:cs typeface="Gotham-Book"/>
              </a:rPr>
              <a:t> Madrid/Barcelona </a:t>
            </a:r>
            <a:r>
              <a:rPr lang="es-ES" sz="2400" dirty="0" err="1">
                <a:cs typeface="Gotham-Book"/>
              </a:rPr>
              <a:t>founder</a:t>
            </a:r>
            <a:endParaRPr lang="es-ES" sz="2400" dirty="0">
              <a:cs typeface="Gotham-Book"/>
            </a:endParaRPr>
          </a:p>
          <a:p>
            <a:pPr>
              <a:lnSpc>
                <a:spcPct val="150000"/>
              </a:lnSpc>
            </a:pPr>
            <a:r>
              <a:rPr lang="es-ES" sz="2400" dirty="0">
                <a:cs typeface="Gotham-Book"/>
              </a:rPr>
              <a:t>Speaker: PASS BA Chicago, </a:t>
            </a:r>
            <a:r>
              <a:rPr lang="es-ES" sz="2400" dirty="0" err="1">
                <a:cs typeface="Gotham-Book"/>
              </a:rPr>
              <a:t>SQLSaturdays</a:t>
            </a:r>
            <a:r>
              <a:rPr lang="es-ES" sz="2400" dirty="0">
                <a:cs typeface="Gotham-Book"/>
              </a:rPr>
              <a:t>, </a:t>
            </a:r>
            <a:r>
              <a:rPr lang="es-ES" sz="2400" dirty="0" err="1">
                <a:cs typeface="Gotham-Book"/>
              </a:rPr>
              <a:t>Codemotions</a:t>
            </a:r>
            <a:r>
              <a:rPr lang="es-ES" sz="2400" dirty="0">
                <a:cs typeface="Gotham-Book"/>
              </a:rPr>
              <a:t>, </a:t>
            </a:r>
            <a:r>
              <a:rPr lang="es-ES" sz="2400" dirty="0" err="1">
                <a:cs typeface="Gotham-Book"/>
              </a:rPr>
              <a:t>TechDays</a:t>
            </a:r>
            <a:r>
              <a:rPr lang="es-ES" sz="2400" dirty="0">
                <a:cs typeface="Gotham-Book"/>
              </a:rPr>
              <a:t>, </a:t>
            </a:r>
            <a:r>
              <a:rPr lang="es-ES" sz="2400" dirty="0" err="1">
                <a:cs typeface="Gotham-Book"/>
              </a:rPr>
              <a:t>Sharepoint</a:t>
            </a:r>
            <a:r>
              <a:rPr lang="es-ES" sz="2400" dirty="0">
                <a:cs typeface="Gotham-Book"/>
              </a:rPr>
              <a:t> </a:t>
            </a:r>
            <a:r>
              <a:rPr lang="es-ES" sz="2400" dirty="0" err="1">
                <a:cs typeface="Gotham-Book"/>
              </a:rPr>
              <a:t>Conferences</a:t>
            </a:r>
            <a:r>
              <a:rPr lang="es-ES" sz="2400" dirty="0">
                <a:cs typeface="Gotham-Book"/>
              </a:rPr>
              <a:t>…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br>
              <a:rPr lang="es-ES" dirty="0"/>
            </a:br>
            <a:br>
              <a:rPr lang="es-ES" dirty="0"/>
            </a:br>
            <a:r>
              <a:rPr lang="es-ES" dirty="0"/>
              <a:t>Ruben Pertusa</a:t>
            </a:r>
            <a:br>
              <a:rPr lang="es-ES" dirty="0"/>
            </a:br>
            <a:endParaRPr lang="en-US" dirty="0"/>
          </a:p>
        </p:txBody>
      </p:sp>
      <p:pic>
        <p:nvPicPr>
          <p:cNvPr id="4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2" r="16862"/>
          <a:stretch>
            <a:fillRect/>
          </a:stretch>
        </p:blipFill>
        <p:spPr>
          <a:xfrm rot="240000">
            <a:off x="1509216" y="2717948"/>
            <a:ext cx="3270282" cy="3270282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3305502" y="5398547"/>
            <a:ext cx="6211247" cy="1322521"/>
          </a:xfrm>
          <a:prstGeom prst="rect">
            <a:avLst/>
          </a:prstGeom>
          <a:noFill/>
        </p:spPr>
        <p:txBody>
          <a:bodyPr vert="horz" wrap="square" lIns="120058" tIns="120058" rIns="0" bIns="0" numCol="1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kern="120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ES" sz="2451" b="1" dirty="0">
                <a:solidFill>
                  <a:srgbClr val="23BEC0">
                    <a:alpha val="99000"/>
                  </a:srgbClr>
                </a:solidFill>
                <a:latin typeface="+mn-lt"/>
                <a:hlinkClick r:id="rId3"/>
              </a:rPr>
              <a:t>www.rpertusa.com</a:t>
            </a:r>
            <a:r>
              <a:rPr lang="es-ES" sz="2451" b="1" dirty="0">
                <a:solidFill>
                  <a:srgbClr val="23BEC0">
                    <a:alpha val="99000"/>
                  </a:srgbClr>
                </a:solidFill>
                <a:latin typeface="+mn-lt"/>
              </a:rPr>
              <a:t> 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ES" sz="2451" b="1" dirty="0">
                <a:solidFill>
                  <a:srgbClr val="23BEC0">
                    <a:alpha val="99000"/>
                  </a:srgbClr>
                </a:solidFill>
                <a:latin typeface="+mn-lt"/>
                <a:hlinkClick r:id="rId4"/>
              </a:rPr>
              <a:t>rpertusalopez@gmail.com</a:t>
            </a:r>
            <a:endParaRPr lang="es-ES" sz="2451" b="1" dirty="0">
              <a:solidFill>
                <a:srgbClr val="23BEC0">
                  <a:alpha val="99000"/>
                </a:srgbClr>
              </a:solidFill>
              <a:latin typeface="+mn-lt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423255" y="5452384"/>
            <a:ext cx="6211247" cy="686963"/>
          </a:xfrm>
          <a:prstGeom prst="rect">
            <a:avLst/>
          </a:prstGeom>
          <a:noFill/>
        </p:spPr>
        <p:txBody>
          <a:bodyPr vert="horz" wrap="square" lIns="120058" tIns="120058" rIns="0" bIns="0" numCol="2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kern="120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51" dirty="0">
                <a:latin typeface="+mn-lt"/>
              </a:rPr>
              <a:t>Twitter: </a:t>
            </a:r>
            <a:r>
              <a:rPr lang="en-US" sz="2451" b="1" dirty="0">
                <a:solidFill>
                  <a:srgbClr val="23BEC0">
                    <a:alpha val="99000"/>
                  </a:srgbClr>
                </a:solidFill>
                <a:latin typeface="+mn-lt"/>
              </a:rPr>
              <a:t>@</a:t>
            </a:r>
            <a:r>
              <a:rPr lang="en-US" sz="2451" b="1" dirty="0" err="1">
                <a:solidFill>
                  <a:srgbClr val="23BEC0">
                    <a:alpha val="99000"/>
                  </a:srgbClr>
                </a:solidFill>
                <a:latin typeface="+mn-lt"/>
              </a:rPr>
              <a:t>rpertusa</a:t>
            </a:r>
            <a:endParaRPr lang="es-ES" sz="2451" b="1" dirty="0">
              <a:solidFill>
                <a:srgbClr val="23BEC0">
                  <a:alpha val="99000"/>
                </a:srgbClr>
              </a:solidFill>
              <a:latin typeface="+mn-lt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7936693" y="6059807"/>
            <a:ext cx="4513787" cy="606428"/>
          </a:xfrm>
          <a:prstGeom prst="rect">
            <a:avLst/>
          </a:prstGeom>
          <a:noFill/>
        </p:spPr>
        <p:txBody>
          <a:bodyPr vert="horz" wrap="square" lIns="120058" tIns="120058" rIns="0" bIns="0" numCol="1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kern="120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latin typeface="+mn-lt"/>
              </a:rPr>
              <a:t>Telegram: </a:t>
            </a:r>
            <a:r>
              <a:rPr lang="en-US" sz="2400" b="1" dirty="0">
                <a:solidFill>
                  <a:srgbClr val="23BEC0">
                    <a:alpha val="99000"/>
                  </a:srgbClr>
                </a:solidFill>
                <a:latin typeface="+mn-lt"/>
              </a:rPr>
              <a:t>@</a:t>
            </a:r>
            <a:r>
              <a:rPr lang="en-US" sz="2400" b="1" dirty="0" err="1">
                <a:solidFill>
                  <a:srgbClr val="23BEC0">
                    <a:alpha val="99000"/>
                  </a:srgbClr>
                </a:solidFill>
                <a:latin typeface="+mn-lt"/>
              </a:rPr>
              <a:t>powerbiespanol</a:t>
            </a:r>
            <a:endParaRPr lang="es-ES" sz="2400" b="1" dirty="0">
              <a:solidFill>
                <a:srgbClr val="23BEC0">
                  <a:alpha val="99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928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BAEF679-E3CD-410F-99EC-DCF2CA01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383"/>
            <a:ext cx="10515600" cy="10222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¡GRACIAS!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51B1AC19-1EF4-43C9-96E4-54B07B9CB71F}"/>
              </a:ext>
            </a:extLst>
          </p:cNvPr>
          <p:cNvSpPr txBox="1">
            <a:spLocks/>
          </p:cNvSpPr>
          <p:nvPr/>
        </p:nvSpPr>
        <p:spPr>
          <a:xfrm>
            <a:off x="1371214" y="2350758"/>
            <a:ext cx="9144000" cy="3549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en-US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Alguna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 no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tienes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ninguna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ahora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puedes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comunicarte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luego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Ruben Pertusa , Miguel Egea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Phone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 Media address</a:t>
            </a:r>
          </a:p>
        </p:txBody>
      </p:sp>
    </p:spTree>
    <p:extLst>
      <p:ext uri="{BB962C8B-B14F-4D97-AF65-F5344CB8AC3E}">
        <p14:creationId xmlns:p14="http://schemas.microsoft.com/office/powerpoint/2010/main" val="75014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6105378" y="457199"/>
            <a:ext cx="6189785" cy="5822303"/>
          </a:xfrm>
        </p:spPr>
        <p:txBody>
          <a:bodyPr>
            <a:normAutofit/>
          </a:bodyPr>
          <a:lstStyle/>
          <a:p>
            <a:r>
              <a:rPr lang="es-ES" sz="2400" dirty="0"/>
              <a:t>EX Microsoft MVP Data </a:t>
            </a:r>
            <a:r>
              <a:rPr lang="es-ES" sz="2400" dirty="0" err="1"/>
              <a:t>Platform</a:t>
            </a:r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Mentor &amp; </a:t>
            </a:r>
            <a:r>
              <a:rPr lang="es-ES" sz="2400" dirty="0" err="1"/>
              <a:t>technical</a:t>
            </a:r>
            <a:r>
              <a:rPr lang="es-ES" sz="2400" dirty="0"/>
              <a:t> </a:t>
            </a:r>
            <a:r>
              <a:rPr lang="es-ES" sz="2400" dirty="0" err="1"/>
              <a:t>advisor</a:t>
            </a:r>
            <a:r>
              <a:rPr lang="es-ES" sz="2400" dirty="0"/>
              <a:t> at </a:t>
            </a:r>
            <a:r>
              <a:rPr lang="es-ES" sz="2400" dirty="0" err="1"/>
              <a:t>SolidQ</a:t>
            </a:r>
            <a:r>
              <a:rPr lang="es-ES" sz="2400" dirty="0"/>
              <a:t> </a:t>
            </a:r>
          </a:p>
          <a:p>
            <a:endParaRPr lang="es-ES" sz="2400" dirty="0"/>
          </a:p>
          <a:p>
            <a:r>
              <a:rPr lang="es-ES" sz="2400" dirty="0" err="1"/>
              <a:t>Trying</a:t>
            </a:r>
            <a:r>
              <a:rPr lang="es-ES" sz="2400" dirty="0"/>
              <a:t> to </a:t>
            </a:r>
            <a:r>
              <a:rPr lang="es-ES" sz="2400" dirty="0" err="1"/>
              <a:t>help</a:t>
            </a:r>
            <a:r>
              <a:rPr lang="es-ES" sz="2400" dirty="0"/>
              <a:t> Ruben at </a:t>
            </a:r>
            <a:r>
              <a:rPr lang="es-ES" sz="2400" dirty="0" err="1"/>
              <a:t>much</a:t>
            </a:r>
            <a:r>
              <a:rPr lang="es-ES" sz="2400" dirty="0"/>
              <a:t> as </a:t>
            </a:r>
            <a:r>
              <a:rPr lang="es-ES" sz="2400" dirty="0" err="1"/>
              <a:t>possible</a:t>
            </a:r>
            <a:r>
              <a:rPr lang="es-ES" sz="2400" dirty="0"/>
              <a:t> </a:t>
            </a:r>
            <a:r>
              <a:rPr lang="es-ES" sz="2400" dirty="0">
                <a:sym typeface="Wingdings" panose="05000000000000000000" pitchFamily="2" charset="2"/>
              </a:rPr>
              <a:t> </a:t>
            </a:r>
            <a:r>
              <a:rPr lang="es-ES" sz="2400" dirty="0" err="1">
                <a:sym typeface="Wingdings" panose="05000000000000000000" pitchFamily="2" charset="2"/>
              </a:rPr>
              <a:t>both</a:t>
            </a:r>
            <a:r>
              <a:rPr lang="es-ES" sz="2400" dirty="0">
                <a:sym typeface="Wingdings" panose="05000000000000000000" pitchFamily="2" charset="2"/>
              </a:rPr>
              <a:t> in Madrid and Barcelona</a:t>
            </a:r>
            <a:endParaRPr lang="es-E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br>
              <a:rPr lang="es-ES" dirty="0"/>
            </a:br>
            <a:br>
              <a:rPr lang="es-ES" dirty="0"/>
            </a:br>
            <a:r>
              <a:rPr lang="es-ES" dirty="0"/>
              <a:t>Miguel Egea</a:t>
            </a:r>
            <a:br>
              <a:rPr lang="es-ES" dirty="0"/>
            </a:br>
            <a:endParaRPr lang="en-US" dirty="0"/>
          </a:p>
        </p:txBody>
      </p:sp>
      <p:pic>
        <p:nvPicPr>
          <p:cNvPr id="1026" name="Picture 2" descr="https://pbs.twimg.com/profile_images/1148192691785781249/olCttAP6_4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491">
            <a:off x="1028341" y="260252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3951120" y="4160538"/>
            <a:ext cx="6211247" cy="1380934"/>
          </a:xfrm>
          <a:prstGeom prst="rect">
            <a:avLst/>
          </a:prstGeom>
          <a:noFill/>
        </p:spPr>
        <p:txBody>
          <a:bodyPr vert="horz" wrap="square" lIns="120058" tIns="120058" rIns="0" bIns="0" numCol="1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kern="120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ES" sz="2451" b="1" dirty="0">
                <a:solidFill>
                  <a:srgbClr val="23BEC0">
                    <a:alpha val="99000"/>
                  </a:srgbClr>
                </a:solidFill>
                <a:latin typeface="+mn-lt"/>
                <a:hlinkClick r:id="rId3"/>
              </a:rPr>
              <a:t>www.portalsql.es</a:t>
            </a:r>
            <a:endParaRPr lang="es-ES" sz="2451" b="1" dirty="0">
              <a:solidFill>
                <a:srgbClr val="23BEC0">
                  <a:alpha val="99000"/>
                </a:srgbClr>
              </a:solidFill>
              <a:latin typeface="+mn-lt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s-ES" sz="2451" b="1" dirty="0">
                <a:solidFill>
                  <a:srgbClr val="23BEC0">
                    <a:alpha val="99000"/>
                  </a:srgbClr>
                </a:solidFill>
                <a:latin typeface="+mn-lt"/>
              </a:rPr>
              <a:t>  </a:t>
            </a:r>
            <a:r>
              <a:rPr lang="es-ES" sz="2451" b="1" dirty="0">
                <a:solidFill>
                  <a:srgbClr val="23BEC0">
                    <a:alpha val="99000"/>
                  </a:srgbClr>
                </a:solidFill>
                <a:latin typeface="+mn-lt"/>
                <a:hlinkClick r:id="rId4"/>
              </a:rPr>
              <a:t>megea@solidq.com</a:t>
            </a:r>
            <a:r>
              <a:rPr lang="es-ES" sz="2451" b="1" dirty="0">
                <a:solidFill>
                  <a:srgbClr val="23BEC0">
                    <a:alpha val="99000"/>
                  </a:srgbClr>
                </a:solidFill>
                <a:latin typeface="+mn-lt"/>
              </a:rPr>
              <a:t> 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677727" y="4154119"/>
            <a:ext cx="6211247" cy="686963"/>
          </a:xfrm>
          <a:prstGeom prst="rect">
            <a:avLst/>
          </a:prstGeom>
          <a:noFill/>
        </p:spPr>
        <p:txBody>
          <a:bodyPr vert="horz" wrap="square" lIns="120058" tIns="120058" rIns="0" bIns="0" numCol="2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kern="120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51" dirty="0">
                <a:latin typeface="+mn-lt"/>
              </a:rPr>
              <a:t>Twitter: </a:t>
            </a:r>
            <a:r>
              <a:rPr lang="en-US" sz="2451" b="1" dirty="0">
                <a:solidFill>
                  <a:srgbClr val="23BEC0">
                    <a:alpha val="99000"/>
                  </a:srgbClr>
                </a:solidFill>
                <a:latin typeface="+mn-lt"/>
              </a:rPr>
              <a:t>@</a:t>
            </a:r>
            <a:r>
              <a:rPr lang="en-US" sz="2451" b="1" dirty="0" err="1">
                <a:solidFill>
                  <a:srgbClr val="23BEC0">
                    <a:alpha val="99000"/>
                  </a:srgbClr>
                </a:solidFill>
                <a:latin typeface="+mn-lt"/>
              </a:rPr>
              <a:t>miguelegea</a:t>
            </a:r>
            <a:endParaRPr lang="es-ES" sz="2451" b="1" dirty="0">
              <a:solidFill>
                <a:srgbClr val="23BEC0">
                  <a:alpha val="99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2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6458" cy="1325563"/>
          </a:xfrm>
        </p:spPr>
        <p:txBody>
          <a:bodyPr/>
          <a:lstStyle/>
          <a:p>
            <a:r>
              <a:rPr lang="es-ES" dirty="0">
                <a:solidFill>
                  <a:schemeClr val="tx2"/>
                </a:solidFill>
              </a:rPr>
              <a:t>Objetivos</a:t>
            </a:r>
            <a:r>
              <a:rPr lang="es-ES" dirty="0"/>
              <a:t> de los próximos 60 minutos</a:t>
            </a: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708CAF3-A002-4373-A5C6-44361EE0EB35}"/>
              </a:ext>
            </a:extLst>
          </p:cNvPr>
          <p:cNvSpPr txBox="1">
            <a:spLocks/>
          </p:cNvSpPr>
          <p:nvPr/>
        </p:nvSpPr>
        <p:spPr>
          <a:xfrm>
            <a:off x="966397" y="2006677"/>
            <a:ext cx="9965061" cy="3214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Entender</a:t>
            </a:r>
            <a:r>
              <a:rPr lang="en-US" dirty="0"/>
              <a:t> la </a:t>
            </a:r>
            <a:r>
              <a:rPr lang="en-US" dirty="0" err="1"/>
              <a:t>importancia</a:t>
            </a:r>
            <a:r>
              <a:rPr lang="en-US" dirty="0"/>
              <a:t> de </a:t>
            </a:r>
            <a:r>
              <a:rPr lang="en-US" dirty="0" err="1"/>
              <a:t>PowerQuery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ETL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Tener </a:t>
            </a:r>
            <a:r>
              <a:rPr lang="en-US" dirty="0" err="1"/>
              <a:t>claras</a:t>
            </a:r>
            <a:r>
              <a:rPr lang="en-US" dirty="0"/>
              <a:t> las </a:t>
            </a:r>
            <a:r>
              <a:rPr lang="en-US" dirty="0" err="1"/>
              <a:t>opciones</a:t>
            </a:r>
            <a:r>
              <a:rPr lang="en-US" dirty="0"/>
              <a:t> para </a:t>
            </a:r>
            <a:r>
              <a:rPr lang="en-US" dirty="0" err="1"/>
              <a:t>reutilizar</a:t>
            </a:r>
            <a:r>
              <a:rPr lang="en-US" dirty="0"/>
              <a:t> </a:t>
            </a:r>
            <a:r>
              <a:rPr lang="en-US" dirty="0" err="1"/>
              <a:t>transformaciones</a:t>
            </a:r>
            <a:r>
              <a:rPr lang="en-US" dirty="0"/>
              <a:t> y ser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eficaces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2499829" y="5014036"/>
            <a:ext cx="626934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Datos Limpios, modelos completos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953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juguete, lego, vuelo, decorado&#10;&#10;Descripción generada automáticamente">
            <a:extLst>
              <a:ext uri="{FF2B5EF4-FFF2-40B4-BE49-F238E27FC236}">
                <a16:creationId xmlns:a16="http://schemas.microsoft.com/office/drawing/2014/main" id="{B3566395-42B3-4F84-878A-438FF9EF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4" r="10464"/>
          <a:stretch/>
        </p:blipFill>
        <p:spPr>
          <a:xfrm>
            <a:off x="-1" y="0"/>
            <a:ext cx="4848447" cy="65921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A8116-FF8C-4CAE-93A2-72893B1AC73F}"/>
              </a:ext>
            </a:extLst>
          </p:cNvPr>
          <p:cNvSpPr txBox="1">
            <a:spLocks/>
          </p:cNvSpPr>
          <p:nvPr/>
        </p:nvSpPr>
        <p:spPr>
          <a:xfrm>
            <a:off x="5798373" y="1564565"/>
            <a:ext cx="5930320" cy="37288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dirty="0"/>
              <a:t>De 0 a 10 con </a:t>
            </a:r>
            <a:r>
              <a:rPr lang="es-ES" dirty="0" err="1"/>
              <a:t>PowerQuery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Claves importantes para la optimización de </a:t>
            </a:r>
            <a:r>
              <a:rPr lang="es-ES" dirty="0" err="1"/>
              <a:t>PowerQuery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Llevando </a:t>
            </a:r>
            <a:r>
              <a:rPr lang="es-ES" dirty="0" err="1"/>
              <a:t>PowerQuery</a:t>
            </a:r>
            <a:r>
              <a:rPr lang="es-ES" dirty="0"/>
              <a:t> a la Nube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E5793D-EE01-46A1-9D8F-679F23830749}"/>
              </a:ext>
            </a:extLst>
          </p:cNvPr>
          <p:cNvSpPr txBox="1">
            <a:spLocks/>
          </p:cNvSpPr>
          <p:nvPr/>
        </p:nvSpPr>
        <p:spPr>
          <a:xfrm>
            <a:off x="727443" y="2972542"/>
            <a:ext cx="3393558" cy="91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D2628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AGENDA PARA HOY</a:t>
            </a:r>
          </a:p>
        </p:txBody>
      </p:sp>
    </p:spTree>
    <p:extLst>
      <p:ext uri="{BB962C8B-B14F-4D97-AF65-F5344CB8AC3E}">
        <p14:creationId xmlns:p14="http://schemas.microsoft.com/office/powerpoint/2010/main" val="253904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D11FC5-27E9-498B-BCDB-B223121BB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1" y="2098714"/>
            <a:ext cx="11115104" cy="2387600"/>
          </a:xfrm>
        </p:spPr>
        <p:txBody>
          <a:bodyPr>
            <a:normAutofit/>
          </a:bodyPr>
          <a:lstStyle/>
          <a:p>
            <a:r>
              <a:rPr lang="es-ES" dirty="0"/>
              <a:t>De 0 a 100 con </a:t>
            </a:r>
            <a:r>
              <a:rPr lang="es-ES" dirty="0" err="1"/>
              <a:t>PowerQuery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5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1C7D24-7761-4039-9226-2CD2D992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PowerQuery</a:t>
            </a:r>
            <a:endParaRPr lang="es-ES_trad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E0BB2D-AAAD-48EF-A6CA-7744F6B29297}"/>
              </a:ext>
            </a:extLst>
          </p:cNvPr>
          <p:cNvGrpSpPr/>
          <p:nvPr/>
        </p:nvGrpSpPr>
        <p:grpSpPr>
          <a:xfrm>
            <a:off x="906011" y="1862356"/>
            <a:ext cx="10175846" cy="1325563"/>
            <a:chOff x="906011" y="1862356"/>
            <a:chExt cx="10175846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EC0606C-7351-4242-97B5-CC66F4992B99}"/>
                </a:ext>
              </a:extLst>
            </p:cNvPr>
            <p:cNvSpPr/>
            <p:nvPr/>
          </p:nvSpPr>
          <p:spPr>
            <a:xfrm>
              <a:off x="1283516" y="1862356"/>
              <a:ext cx="9798341" cy="1325563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EE0430-ED58-4B1D-8CF2-67596891C02F}"/>
                </a:ext>
              </a:extLst>
            </p:cNvPr>
            <p:cNvSpPr/>
            <p:nvPr/>
          </p:nvSpPr>
          <p:spPr>
            <a:xfrm>
              <a:off x="906011" y="2063692"/>
              <a:ext cx="964734" cy="9144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10FC02-87C9-4045-AF4B-87EDDE189022}"/>
              </a:ext>
            </a:extLst>
          </p:cNvPr>
          <p:cNvSpPr txBox="1"/>
          <p:nvPr/>
        </p:nvSpPr>
        <p:spPr>
          <a:xfrm>
            <a:off x="2298497" y="2315475"/>
            <a:ext cx="535351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No es-era una </a:t>
            </a:r>
            <a:r>
              <a:rPr lang="en-US" dirty="0" err="1"/>
              <a:t>herramienta</a:t>
            </a:r>
            <a:r>
              <a:rPr lang="en-US" dirty="0"/>
              <a:t> para ETL le </a:t>
            </a:r>
            <a:r>
              <a:rPr lang="en-US" dirty="0" err="1"/>
              <a:t>faltaba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la L</a:t>
            </a:r>
            <a:endParaRPr lang="es-ES_tradnl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93D953-DC45-4820-9E05-943AEDCFD415}"/>
              </a:ext>
            </a:extLst>
          </p:cNvPr>
          <p:cNvGrpSpPr/>
          <p:nvPr/>
        </p:nvGrpSpPr>
        <p:grpSpPr>
          <a:xfrm>
            <a:off x="906011" y="3389255"/>
            <a:ext cx="10175846" cy="1325563"/>
            <a:chOff x="906011" y="1862356"/>
            <a:chExt cx="10175846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DD93A8A-286F-429E-8DD9-8241AED814D3}"/>
                </a:ext>
              </a:extLst>
            </p:cNvPr>
            <p:cNvSpPr/>
            <p:nvPr/>
          </p:nvSpPr>
          <p:spPr>
            <a:xfrm>
              <a:off x="1283516" y="1862356"/>
              <a:ext cx="9798341" cy="132556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8FDE0A-830D-4723-B6BE-73167DCFCAF3}"/>
                </a:ext>
              </a:extLst>
            </p:cNvPr>
            <p:cNvSpPr/>
            <p:nvPr/>
          </p:nvSpPr>
          <p:spPr>
            <a:xfrm>
              <a:off x="906011" y="2063692"/>
              <a:ext cx="964734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EC65AE1-454E-4694-A5ED-A3E7CC78671B}"/>
              </a:ext>
            </a:extLst>
          </p:cNvPr>
          <p:cNvSpPr txBox="1"/>
          <p:nvPr/>
        </p:nvSpPr>
        <p:spPr>
          <a:xfrm>
            <a:off x="2298497" y="3842374"/>
            <a:ext cx="406092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/>
              <a:t>Muchísima</a:t>
            </a:r>
            <a:r>
              <a:rPr lang="en-US" dirty="0"/>
              <a:t> </a:t>
            </a:r>
            <a:r>
              <a:rPr lang="en-US" dirty="0" err="1"/>
              <a:t>potencia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transformaciones</a:t>
            </a:r>
            <a:endParaRPr lang="es-ES_tradnl" dirty="0"/>
          </a:p>
        </p:txBody>
      </p:sp>
      <p:pic>
        <p:nvPicPr>
          <p:cNvPr id="23" name="Graphic 22" descr="Ruler">
            <a:extLst>
              <a:ext uri="{FF2B5EF4-FFF2-40B4-BE49-F238E27FC236}">
                <a16:creationId xmlns:a16="http://schemas.microsoft.com/office/drawing/2014/main" id="{27860EB5-00EA-49B4-B81C-629E186BA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143" y="2219297"/>
            <a:ext cx="532446" cy="5324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" name="Graphic 24" descr="High voltage">
            <a:extLst>
              <a:ext uri="{FF2B5EF4-FFF2-40B4-BE49-F238E27FC236}">
                <a16:creationId xmlns:a16="http://schemas.microsoft.com/office/drawing/2014/main" id="{DEB74592-48C2-40CC-B3D9-3DF63F82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587" y="3685627"/>
            <a:ext cx="610402" cy="6104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6EE611B-EC4E-4843-9C0A-0C7DFFD082C9}"/>
              </a:ext>
            </a:extLst>
          </p:cNvPr>
          <p:cNvGrpSpPr/>
          <p:nvPr/>
        </p:nvGrpSpPr>
        <p:grpSpPr>
          <a:xfrm>
            <a:off x="906011" y="4866025"/>
            <a:ext cx="10175846" cy="1325563"/>
            <a:chOff x="906011" y="1862356"/>
            <a:chExt cx="10175846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48ADB8D-B2D0-4BF3-90D9-A9B6854263C2}"/>
                </a:ext>
              </a:extLst>
            </p:cNvPr>
            <p:cNvSpPr/>
            <p:nvPr/>
          </p:nvSpPr>
          <p:spPr>
            <a:xfrm>
              <a:off x="1283516" y="1862356"/>
              <a:ext cx="9798341" cy="1325563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7734BE-8354-472F-8E55-9928623618D5}"/>
                </a:ext>
              </a:extLst>
            </p:cNvPr>
            <p:cNvSpPr/>
            <p:nvPr/>
          </p:nvSpPr>
          <p:spPr>
            <a:xfrm>
              <a:off x="906011" y="2063692"/>
              <a:ext cx="964734" cy="9144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30" name="Graphic 29" descr="Sign Language">
            <a:extLst>
              <a:ext uri="{FF2B5EF4-FFF2-40B4-BE49-F238E27FC236}">
                <a16:creationId xmlns:a16="http://schemas.microsoft.com/office/drawing/2014/main" id="{7AA5FA64-85CA-4573-8E09-6345A10C87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6587" y="5228313"/>
            <a:ext cx="572241" cy="5722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BA52D46-FBAE-4032-8F26-6E1185F333CE}"/>
              </a:ext>
            </a:extLst>
          </p:cNvPr>
          <p:cNvSpPr txBox="1"/>
          <p:nvPr/>
        </p:nvSpPr>
        <p:spPr>
          <a:xfrm>
            <a:off x="2298497" y="5329767"/>
            <a:ext cx="516897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/>
              <a:t>Fácil</a:t>
            </a:r>
            <a:r>
              <a:rPr lang="en-US" dirty="0"/>
              <a:t>, </a:t>
            </a:r>
            <a:r>
              <a:rPr lang="en-US" dirty="0" err="1"/>
              <a:t>incluso</a:t>
            </a:r>
            <a:r>
              <a:rPr lang="en-US" dirty="0"/>
              <a:t> para resolver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complejos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229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81E61713-F98A-49F1-83EE-BCAC2E80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407" y="3598517"/>
            <a:ext cx="6269891" cy="19469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1C7D24-7761-4039-9226-2CD2D992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PowerQuery</a:t>
            </a:r>
            <a:r>
              <a:rPr lang="en-US" dirty="0"/>
              <a:t> – </a:t>
            </a:r>
            <a:r>
              <a:rPr lang="en-US" dirty="0" err="1"/>
              <a:t>Escenario</a:t>
            </a:r>
            <a:r>
              <a:rPr lang="en-US" dirty="0"/>
              <a:t> de </a:t>
            </a:r>
            <a:r>
              <a:rPr lang="en-US" dirty="0" err="1"/>
              <a:t>Ejemplo</a:t>
            </a:r>
            <a:endParaRPr lang="es-ES_trad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E0BB2D-AAAD-48EF-A6CA-7744F6B29297}"/>
              </a:ext>
            </a:extLst>
          </p:cNvPr>
          <p:cNvGrpSpPr/>
          <p:nvPr/>
        </p:nvGrpSpPr>
        <p:grpSpPr>
          <a:xfrm>
            <a:off x="906011" y="1862356"/>
            <a:ext cx="10175846" cy="1325563"/>
            <a:chOff x="906011" y="1862356"/>
            <a:chExt cx="10175846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EC0606C-7351-4242-97B5-CC66F4992B99}"/>
                </a:ext>
              </a:extLst>
            </p:cNvPr>
            <p:cNvSpPr/>
            <p:nvPr/>
          </p:nvSpPr>
          <p:spPr>
            <a:xfrm>
              <a:off x="1283516" y="1862356"/>
              <a:ext cx="9798341" cy="1325563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EE0430-ED58-4B1D-8CF2-67596891C02F}"/>
                </a:ext>
              </a:extLst>
            </p:cNvPr>
            <p:cNvSpPr/>
            <p:nvPr/>
          </p:nvSpPr>
          <p:spPr>
            <a:xfrm>
              <a:off x="906011" y="2063692"/>
              <a:ext cx="964734" cy="9144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10FC02-87C9-4045-AF4B-87EDDE189022}"/>
              </a:ext>
            </a:extLst>
          </p:cNvPr>
          <p:cNvSpPr txBox="1"/>
          <p:nvPr/>
        </p:nvSpPr>
        <p:spPr>
          <a:xfrm>
            <a:off x="2298497" y="2315475"/>
            <a:ext cx="474597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/>
              <a:t>Escenario</a:t>
            </a:r>
            <a:r>
              <a:rPr lang="en-US" dirty="0"/>
              <a:t> </a:t>
            </a:r>
            <a:r>
              <a:rPr lang="en-US" dirty="0" err="1"/>
              <a:t>Contable</a:t>
            </a:r>
            <a:r>
              <a:rPr lang="en-US" dirty="0"/>
              <a:t>. </a:t>
            </a:r>
            <a:r>
              <a:rPr lang="en-US" dirty="0" err="1"/>
              <a:t>Transformaciones</a:t>
            </a:r>
            <a:r>
              <a:rPr lang="en-US" dirty="0"/>
              <a:t> </a:t>
            </a:r>
            <a:r>
              <a:rPr lang="en-US" dirty="0" err="1"/>
              <a:t>complejas</a:t>
            </a:r>
            <a:endParaRPr lang="es-ES_tradnl" dirty="0"/>
          </a:p>
        </p:txBody>
      </p:sp>
      <p:pic>
        <p:nvPicPr>
          <p:cNvPr id="4" name="Graphic 3" descr="Money">
            <a:extLst>
              <a:ext uri="{FF2B5EF4-FFF2-40B4-BE49-F238E27FC236}">
                <a16:creationId xmlns:a16="http://schemas.microsoft.com/office/drawing/2014/main" id="{24A05421-FF49-4962-AAC3-595F2CFD2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6587" y="2192262"/>
            <a:ext cx="574289" cy="5742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CC1B9E-16F5-4EBE-8F3C-D5E9BEEC2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404" y="3316489"/>
            <a:ext cx="5149045" cy="28857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C66FDB-FC11-4848-BE85-80A9BECDFED5}"/>
              </a:ext>
            </a:extLst>
          </p:cNvPr>
          <p:cNvCxnSpPr>
            <a:cxnSpLocks/>
          </p:cNvCxnSpPr>
          <p:nvPr/>
        </p:nvCxnSpPr>
        <p:spPr>
          <a:xfrm flipH="1">
            <a:off x="2843868" y="3632433"/>
            <a:ext cx="21391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C79C7C-D4FC-4D64-8A90-86BAF7002174}"/>
              </a:ext>
            </a:extLst>
          </p:cNvPr>
          <p:cNvCxnSpPr>
            <a:cxnSpLocks/>
          </p:cNvCxnSpPr>
          <p:nvPr/>
        </p:nvCxnSpPr>
        <p:spPr>
          <a:xfrm flipH="1">
            <a:off x="2843868" y="3641038"/>
            <a:ext cx="2139193" cy="184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F66A93-BB35-45B7-8C22-F7867F46C142}"/>
              </a:ext>
            </a:extLst>
          </p:cNvPr>
          <p:cNvCxnSpPr>
            <a:cxnSpLocks/>
          </p:cNvCxnSpPr>
          <p:nvPr/>
        </p:nvCxnSpPr>
        <p:spPr>
          <a:xfrm flipH="1">
            <a:off x="2843868" y="3641038"/>
            <a:ext cx="2139193" cy="329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853551-2FE7-48FE-AA9C-70F306F9587F}"/>
              </a:ext>
            </a:extLst>
          </p:cNvPr>
          <p:cNvCxnSpPr>
            <a:cxnSpLocks/>
          </p:cNvCxnSpPr>
          <p:nvPr/>
        </p:nvCxnSpPr>
        <p:spPr>
          <a:xfrm flipH="1">
            <a:off x="2843868" y="3641038"/>
            <a:ext cx="2139193" cy="4722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DA89A1-80B5-4D27-8684-1D1675433DE5}"/>
              </a:ext>
            </a:extLst>
          </p:cNvPr>
          <p:cNvCxnSpPr>
            <a:cxnSpLocks/>
          </p:cNvCxnSpPr>
          <p:nvPr/>
        </p:nvCxnSpPr>
        <p:spPr>
          <a:xfrm flipH="1">
            <a:off x="2843869" y="3641038"/>
            <a:ext cx="2139192" cy="62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ADC4C5-7F22-444D-921E-B12519CD8736}"/>
              </a:ext>
            </a:extLst>
          </p:cNvPr>
          <p:cNvCxnSpPr>
            <a:cxnSpLocks/>
          </p:cNvCxnSpPr>
          <p:nvPr/>
        </p:nvCxnSpPr>
        <p:spPr>
          <a:xfrm flipH="1">
            <a:off x="2843869" y="3641038"/>
            <a:ext cx="2139192" cy="7657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6F2C2C-38EB-4FE3-B2FE-0F4EE5D14DA0}"/>
              </a:ext>
            </a:extLst>
          </p:cNvPr>
          <p:cNvCxnSpPr>
            <a:cxnSpLocks/>
          </p:cNvCxnSpPr>
          <p:nvPr/>
        </p:nvCxnSpPr>
        <p:spPr>
          <a:xfrm flipH="1">
            <a:off x="2843867" y="3641038"/>
            <a:ext cx="2072083" cy="930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3382D1-A567-4967-BE21-BC61A34B73EC}"/>
              </a:ext>
            </a:extLst>
          </p:cNvPr>
          <p:cNvCxnSpPr>
            <a:cxnSpLocks/>
          </p:cNvCxnSpPr>
          <p:nvPr/>
        </p:nvCxnSpPr>
        <p:spPr>
          <a:xfrm>
            <a:off x="5638004" y="3789157"/>
            <a:ext cx="5011448" cy="2347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3E279-B161-4D59-B939-1ABAF11D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404" y="1690688"/>
            <a:ext cx="4654467" cy="45488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1C7D24-7761-4039-9226-2CD2D992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PowerQuery</a:t>
            </a:r>
            <a:r>
              <a:rPr lang="en-US" dirty="0"/>
              <a:t> – </a:t>
            </a:r>
            <a:r>
              <a:rPr lang="en-US" dirty="0" err="1"/>
              <a:t>Escenario</a:t>
            </a:r>
            <a:r>
              <a:rPr lang="en-US" dirty="0"/>
              <a:t> de </a:t>
            </a:r>
            <a:r>
              <a:rPr lang="en-US" dirty="0" err="1"/>
              <a:t>Ejemplo</a:t>
            </a:r>
            <a:endParaRPr lang="es-ES_trad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E0BB2D-AAAD-48EF-A6CA-7744F6B29297}"/>
              </a:ext>
            </a:extLst>
          </p:cNvPr>
          <p:cNvGrpSpPr/>
          <p:nvPr/>
        </p:nvGrpSpPr>
        <p:grpSpPr>
          <a:xfrm>
            <a:off x="906011" y="1862356"/>
            <a:ext cx="10175846" cy="1325563"/>
            <a:chOff x="906011" y="1862356"/>
            <a:chExt cx="10175846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EC0606C-7351-4242-97B5-CC66F4992B99}"/>
                </a:ext>
              </a:extLst>
            </p:cNvPr>
            <p:cNvSpPr/>
            <p:nvPr/>
          </p:nvSpPr>
          <p:spPr>
            <a:xfrm>
              <a:off x="1283516" y="1862356"/>
              <a:ext cx="9798341" cy="1325563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EE0430-ED58-4B1D-8CF2-67596891C02F}"/>
                </a:ext>
              </a:extLst>
            </p:cNvPr>
            <p:cNvSpPr/>
            <p:nvPr/>
          </p:nvSpPr>
          <p:spPr>
            <a:xfrm>
              <a:off x="906011" y="2063692"/>
              <a:ext cx="964734" cy="9144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10FC02-87C9-4045-AF4B-87EDDE189022}"/>
              </a:ext>
            </a:extLst>
          </p:cNvPr>
          <p:cNvSpPr txBox="1"/>
          <p:nvPr/>
        </p:nvSpPr>
        <p:spPr>
          <a:xfrm>
            <a:off x="2298497" y="2315475"/>
            <a:ext cx="176509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Objetivo</a:t>
            </a:r>
            <a:endParaRPr lang="es-ES_tradnl" dirty="0"/>
          </a:p>
        </p:txBody>
      </p:sp>
      <p:pic>
        <p:nvPicPr>
          <p:cNvPr id="7" name="Graphic 6" descr="Star">
            <a:extLst>
              <a:ext uri="{FF2B5EF4-FFF2-40B4-BE49-F238E27FC236}">
                <a16:creationId xmlns:a16="http://schemas.microsoft.com/office/drawing/2014/main" id="{98EF08E5-75F7-42F9-9E09-6DF397F8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129" y="2149609"/>
            <a:ext cx="650513" cy="6505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4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9C5B8DACF298B49A63BF868855740AA" ma:contentTypeVersion="12" ma:contentTypeDescription="Crear nuevo documento." ma:contentTypeScope="" ma:versionID="ce5aa18dc14b82b53e21ded24fe9a181">
  <xsd:schema xmlns:xsd="http://www.w3.org/2001/XMLSchema" xmlns:xs="http://www.w3.org/2001/XMLSchema" xmlns:p="http://schemas.microsoft.com/office/2006/metadata/properties" xmlns:ns3="8c220646-6cac-4c9d-8f05-a0ea44ceed69" xmlns:ns4="b5bce9a8-0b0b-4e9e-bc04-0cb89404ac77" targetNamespace="http://schemas.microsoft.com/office/2006/metadata/properties" ma:root="true" ma:fieldsID="28db606cb66c99af600b6e092ce695d9" ns3:_="" ns4:_="">
    <xsd:import namespace="8c220646-6cac-4c9d-8f05-a0ea44ceed69"/>
    <xsd:import namespace="b5bce9a8-0b0b-4e9e-bc04-0cb89404ac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220646-6cac-4c9d-8f05-a0ea44ceed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ce9a8-0b0b-4e9e-bc04-0cb89404a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D04D0E-252E-4E07-82D7-183D709DB629}">
  <ds:schemaRefs>
    <ds:schemaRef ds:uri="b5bce9a8-0b0b-4e9e-bc04-0cb89404ac77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8c220646-6cac-4c9d-8f05-a0ea44ceed69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E514F50-8275-4990-A718-32FFC7CC92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27557C-8E4F-436F-9A7A-336D45F515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220646-6cac-4c9d-8f05-a0ea44ceed69"/>
    <ds:schemaRef ds:uri="b5bce9a8-0b0b-4e9e-bc04-0cb89404a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467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Gotham-Book</vt:lpstr>
      <vt:lpstr>Segoe UI</vt:lpstr>
      <vt:lpstr>Segoe UI Black</vt:lpstr>
      <vt:lpstr>Wingdings</vt:lpstr>
      <vt:lpstr>Tema de Office</vt:lpstr>
      <vt:lpstr>PowerPoint Presentation</vt:lpstr>
      <vt:lpstr>  Ruben Pertusa </vt:lpstr>
      <vt:lpstr>  Miguel Egea </vt:lpstr>
      <vt:lpstr>Objetivos de los próximos 60 minutos</vt:lpstr>
      <vt:lpstr>PowerPoint Presentation</vt:lpstr>
      <vt:lpstr>De 0 a 100 con PowerQuery</vt:lpstr>
      <vt:lpstr>PowerQuery</vt:lpstr>
      <vt:lpstr>PowerQuery – Escenario de Ejemplo</vt:lpstr>
      <vt:lpstr>PowerQuery – Escenario de Ejemplo</vt:lpstr>
      <vt:lpstr>PowerPoint Presentation</vt:lpstr>
      <vt:lpstr>Claves de optimización de PowerQuery</vt:lpstr>
      <vt:lpstr>Claves de optimización</vt:lpstr>
      <vt:lpstr>Claves de optimización</vt:lpstr>
      <vt:lpstr>PowerPoint Presentation</vt:lpstr>
      <vt:lpstr>Llevando PowerQuery a la nube</vt:lpstr>
      <vt:lpstr>DataFlows y DataLake integration</vt:lpstr>
      <vt:lpstr>DataFlows</vt:lpstr>
      <vt:lpstr>PowerPoint Presentation</vt:lpstr>
      <vt:lpstr>No pueden faltar en vuestra librería personal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Mariana Techeira</dc:creator>
  <cp:lastModifiedBy>Miguel Egea</cp:lastModifiedBy>
  <cp:revision>13</cp:revision>
  <dcterms:created xsi:type="dcterms:W3CDTF">2020-05-21T16:47:28Z</dcterms:created>
  <dcterms:modified xsi:type="dcterms:W3CDTF">2020-07-14T17:08:09Z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0x010100C9C5B8DACF298B49A63BF868855740AA</vt:lpwstr>
  </property>
</Properties>
</file>