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9" r:id="rId4"/>
    <p:sldId id="258" r:id="rId5"/>
    <p:sldId id="260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4" r:id="rId15"/>
    <p:sldId id="270" r:id="rId16"/>
    <p:sldId id="271" r:id="rId17"/>
    <p:sldId id="272" r:id="rId18"/>
    <p:sldId id="275" r:id="rId19"/>
    <p:sldId id="276" r:id="rId20"/>
    <p:sldId id="273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61" r:id="rId36"/>
    <p:sldId id="291" r:id="rId37"/>
    <p:sldId id="292" r:id="rId38"/>
    <p:sldId id="293" r:id="rId39"/>
    <p:sldId id="294" r:id="rId40"/>
    <p:sldId id="296" r:id="rId41"/>
    <p:sldId id="298" r:id="rId42"/>
    <p:sldId id="299" r:id="rId43"/>
    <p:sldId id="300" r:id="rId44"/>
    <p:sldId id="29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3" autoAdjust="0"/>
    <p:restoredTop sz="94660"/>
  </p:normalViewPr>
  <p:slideViewPr>
    <p:cSldViewPr snapToGrid="0">
      <p:cViewPr>
        <p:scale>
          <a:sx n="70" d="100"/>
          <a:sy n="70" d="100"/>
        </p:scale>
        <p:origin x="1339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72686-1F57-44E8-A65C-7E57A41EF6A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29C68D6E-AC20-46E3-8D02-AFA83EE1C36D}">
      <dgm:prSet phldrT="[Texto]" custT="1"/>
      <dgm:spPr>
        <a:solidFill>
          <a:srgbClr val="0070C0"/>
        </a:solidFill>
      </dgm:spPr>
      <dgm:t>
        <a:bodyPr/>
        <a:lstStyle/>
        <a:p>
          <a:r>
            <a:rPr lang="es-ES" sz="1600" dirty="0">
              <a:latin typeface="Arial" panose="020B0604020202020204" pitchFamily="34" charset="0"/>
              <a:cs typeface="Arial" panose="020B0604020202020204" pitchFamily="34" charset="0"/>
            </a:rPr>
            <a:t>Spring Security</a:t>
          </a:r>
        </a:p>
      </dgm:t>
    </dgm:pt>
    <dgm:pt modelId="{7FE0CBC1-E5EB-40CD-A9C6-8ABEA52EE0AA}" type="parTrans" cxnId="{C25F05D2-9526-432E-8F8A-5A2BE72358C4}">
      <dgm:prSet/>
      <dgm:spPr/>
      <dgm:t>
        <a:bodyPr/>
        <a:lstStyle/>
        <a:p>
          <a:endParaRPr lang="es-E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24954A-42D4-44D4-8326-2500B59A8F56}" type="sibTrans" cxnId="{C25F05D2-9526-432E-8F8A-5A2BE72358C4}">
      <dgm:prSet/>
      <dgm:spPr/>
      <dgm:t>
        <a:bodyPr/>
        <a:lstStyle/>
        <a:p>
          <a:endParaRPr lang="es-E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C759F2-C3E2-462E-8F62-15A8F0ABCBCF}">
      <dgm:prSet phldrT="[Texto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s-ES" sz="1600" dirty="0">
              <a:latin typeface="Arial" panose="020B0604020202020204" pitchFamily="34" charset="0"/>
              <a:cs typeface="Arial" panose="020B0604020202020204" pitchFamily="34" charset="0"/>
            </a:rPr>
            <a:t>Autenticación</a:t>
          </a:r>
        </a:p>
      </dgm:t>
    </dgm:pt>
    <dgm:pt modelId="{B769DA08-F184-4100-B303-6DC65CB8148A}" type="parTrans" cxnId="{077A0B00-B223-4439-8B22-61866B2DEA2E}">
      <dgm:prSet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es-E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712C84-4214-4F6C-A92A-ABDFBFD13B52}" type="sibTrans" cxnId="{077A0B00-B223-4439-8B22-61866B2DEA2E}">
      <dgm:prSet/>
      <dgm:spPr/>
      <dgm:t>
        <a:bodyPr/>
        <a:lstStyle/>
        <a:p>
          <a:endParaRPr lang="es-E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122259-8416-4DF7-AE74-67AF59A29C24}">
      <dgm:prSet phldrT="[Texto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s-ES" sz="1600" dirty="0">
              <a:latin typeface="Arial" panose="020B0604020202020204" pitchFamily="34" charset="0"/>
              <a:cs typeface="Arial" panose="020B0604020202020204" pitchFamily="34" charset="0"/>
            </a:rPr>
            <a:t>Autorización</a:t>
          </a:r>
        </a:p>
        <a:p>
          <a:r>
            <a:rPr lang="es-ES" sz="1600" dirty="0">
              <a:latin typeface="Arial" panose="020B0604020202020204" pitchFamily="34" charset="0"/>
              <a:cs typeface="Arial" panose="020B0604020202020204" pitchFamily="34" charset="0"/>
            </a:rPr>
            <a:t>(control de accesos)</a:t>
          </a:r>
        </a:p>
      </dgm:t>
    </dgm:pt>
    <dgm:pt modelId="{0220656D-2EF9-45DE-86D2-13F2E5B20A3D}" type="parTrans" cxnId="{3CEAAE38-6620-4E52-8691-ACF04DB59F8C}">
      <dgm:prSet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es-E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FB08D3-7258-4428-92D9-9F7820CA4BD1}" type="sibTrans" cxnId="{3CEAAE38-6620-4E52-8691-ACF04DB59F8C}">
      <dgm:prSet/>
      <dgm:spPr/>
      <dgm:t>
        <a:bodyPr/>
        <a:lstStyle/>
        <a:p>
          <a:endParaRPr lang="es-E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C5437A-C487-455A-8145-B3983CC76EC6}" type="pres">
      <dgm:prSet presAssocID="{DC672686-1F57-44E8-A65C-7E57A41EF6A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DDC05BC-7DF5-47D3-90A2-C4BB7581D4A1}" type="pres">
      <dgm:prSet presAssocID="{29C68D6E-AC20-46E3-8D02-AFA83EE1C36D}" presName="root1" presStyleCnt="0"/>
      <dgm:spPr/>
    </dgm:pt>
    <dgm:pt modelId="{DF74CF0F-9577-4A5C-AC42-867015E0E550}" type="pres">
      <dgm:prSet presAssocID="{29C68D6E-AC20-46E3-8D02-AFA83EE1C36D}" presName="LevelOneTextNode" presStyleLbl="node0" presStyleIdx="0" presStyleCnt="1">
        <dgm:presLayoutVars>
          <dgm:chPref val="3"/>
        </dgm:presLayoutVars>
      </dgm:prSet>
      <dgm:spPr/>
    </dgm:pt>
    <dgm:pt modelId="{2858C5BC-12C8-4C16-8887-BE1B01F6202B}" type="pres">
      <dgm:prSet presAssocID="{29C68D6E-AC20-46E3-8D02-AFA83EE1C36D}" presName="level2hierChild" presStyleCnt="0"/>
      <dgm:spPr/>
    </dgm:pt>
    <dgm:pt modelId="{8D293309-D71A-4742-BB23-EF745B54E5D5}" type="pres">
      <dgm:prSet presAssocID="{B769DA08-F184-4100-B303-6DC65CB8148A}" presName="conn2-1" presStyleLbl="parChTrans1D2" presStyleIdx="0" presStyleCnt="2"/>
      <dgm:spPr/>
    </dgm:pt>
    <dgm:pt modelId="{D183F96A-1EAE-4625-8969-3332BAA24428}" type="pres">
      <dgm:prSet presAssocID="{B769DA08-F184-4100-B303-6DC65CB8148A}" presName="connTx" presStyleLbl="parChTrans1D2" presStyleIdx="0" presStyleCnt="2"/>
      <dgm:spPr/>
    </dgm:pt>
    <dgm:pt modelId="{5ADEF2AA-19B0-4FE6-9AEA-723412788ACA}" type="pres">
      <dgm:prSet presAssocID="{E7C759F2-C3E2-462E-8F62-15A8F0ABCBCF}" presName="root2" presStyleCnt="0"/>
      <dgm:spPr/>
    </dgm:pt>
    <dgm:pt modelId="{1D631AC6-4E94-452B-86FA-FABA60EC8675}" type="pres">
      <dgm:prSet presAssocID="{E7C759F2-C3E2-462E-8F62-15A8F0ABCBCF}" presName="LevelTwoTextNode" presStyleLbl="node2" presStyleIdx="0" presStyleCnt="2">
        <dgm:presLayoutVars>
          <dgm:chPref val="3"/>
        </dgm:presLayoutVars>
      </dgm:prSet>
      <dgm:spPr/>
    </dgm:pt>
    <dgm:pt modelId="{DFBFB559-E3B6-477C-A39D-9801C8842D25}" type="pres">
      <dgm:prSet presAssocID="{E7C759F2-C3E2-462E-8F62-15A8F0ABCBCF}" presName="level3hierChild" presStyleCnt="0"/>
      <dgm:spPr/>
    </dgm:pt>
    <dgm:pt modelId="{881C9703-CC85-4E08-9783-BA5D8CDCC8E4}" type="pres">
      <dgm:prSet presAssocID="{0220656D-2EF9-45DE-86D2-13F2E5B20A3D}" presName="conn2-1" presStyleLbl="parChTrans1D2" presStyleIdx="1" presStyleCnt="2"/>
      <dgm:spPr/>
    </dgm:pt>
    <dgm:pt modelId="{0D30CF21-0D7F-4441-A26B-8D7E1B538449}" type="pres">
      <dgm:prSet presAssocID="{0220656D-2EF9-45DE-86D2-13F2E5B20A3D}" presName="connTx" presStyleLbl="parChTrans1D2" presStyleIdx="1" presStyleCnt="2"/>
      <dgm:spPr/>
    </dgm:pt>
    <dgm:pt modelId="{B508FCB4-74FC-40D4-A96A-571F8836342F}" type="pres">
      <dgm:prSet presAssocID="{82122259-8416-4DF7-AE74-67AF59A29C24}" presName="root2" presStyleCnt="0"/>
      <dgm:spPr/>
    </dgm:pt>
    <dgm:pt modelId="{5398A94F-42FD-44D3-8CA5-5665C2E03CEA}" type="pres">
      <dgm:prSet presAssocID="{82122259-8416-4DF7-AE74-67AF59A29C24}" presName="LevelTwoTextNode" presStyleLbl="node2" presStyleIdx="1" presStyleCnt="2" custLinFactNeighborX="-444" custLinFactNeighborY="11417">
        <dgm:presLayoutVars>
          <dgm:chPref val="3"/>
        </dgm:presLayoutVars>
      </dgm:prSet>
      <dgm:spPr/>
    </dgm:pt>
    <dgm:pt modelId="{AE72A396-AC07-46D2-903A-E33C450FF574}" type="pres">
      <dgm:prSet presAssocID="{82122259-8416-4DF7-AE74-67AF59A29C24}" presName="level3hierChild" presStyleCnt="0"/>
      <dgm:spPr/>
    </dgm:pt>
  </dgm:ptLst>
  <dgm:cxnLst>
    <dgm:cxn modelId="{077A0B00-B223-4439-8B22-61866B2DEA2E}" srcId="{29C68D6E-AC20-46E3-8D02-AFA83EE1C36D}" destId="{E7C759F2-C3E2-462E-8F62-15A8F0ABCBCF}" srcOrd="0" destOrd="0" parTransId="{B769DA08-F184-4100-B303-6DC65CB8148A}" sibTransId="{E2712C84-4214-4F6C-A92A-ABDFBFD13B52}"/>
    <dgm:cxn modelId="{ABAA140D-5928-40EE-9D82-3591620AD5AB}" type="presOf" srcId="{82122259-8416-4DF7-AE74-67AF59A29C24}" destId="{5398A94F-42FD-44D3-8CA5-5665C2E03CEA}" srcOrd="0" destOrd="0" presId="urn:microsoft.com/office/officeart/2005/8/layout/hierarchy2"/>
    <dgm:cxn modelId="{49020E10-D1B0-4D15-8C96-B0B8EC677A18}" type="presOf" srcId="{B769DA08-F184-4100-B303-6DC65CB8148A}" destId="{8D293309-D71A-4742-BB23-EF745B54E5D5}" srcOrd="0" destOrd="0" presId="urn:microsoft.com/office/officeart/2005/8/layout/hierarchy2"/>
    <dgm:cxn modelId="{9D3F9B19-2D44-431A-9409-67B73452D78E}" type="presOf" srcId="{0220656D-2EF9-45DE-86D2-13F2E5B20A3D}" destId="{881C9703-CC85-4E08-9783-BA5D8CDCC8E4}" srcOrd="0" destOrd="0" presId="urn:microsoft.com/office/officeart/2005/8/layout/hierarchy2"/>
    <dgm:cxn modelId="{92A4BA37-5F15-431B-A3B8-5A5822E090AF}" type="presOf" srcId="{0220656D-2EF9-45DE-86D2-13F2E5B20A3D}" destId="{0D30CF21-0D7F-4441-A26B-8D7E1B538449}" srcOrd="1" destOrd="0" presId="urn:microsoft.com/office/officeart/2005/8/layout/hierarchy2"/>
    <dgm:cxn modelId="{3CEAAE38-6620-4E52-8691-ACF04DB59F8C}" srcId="{29C68D6E-AC20-46E3-8D02-AFA83EE1C36D}" destId="{82122259-8416-4DF7-AE74-67AF59A29C24}" srcOrd="1" destOrd="0" parTransId="{0220656D-2EF9-45DE-86D2-13F2E5B20A3D}" sibTransId="{3FFB08D3-7258-4428-92D9-9F7820CA4BD1}"/>
    <dgm:cxn modelId="{35C14D57-811C-4996-82D2-9AB4E530C81A}" type="presOf" srcId="{DC672686-1F57-44E8-A65C-7E57A41EF6A3}" destId="{2EC5437A-C487-455A-8145-B3983CC76EC6}" srcOrd="0" destOrd="0" presId="urn:microsoft.com/office/officeart/2005/8/layout/hierarchy2"/>
    <dgm:cxn modelId="{04588E7C-A12C-446C-B831-24D33126D30D}" type="presOf" srcId="{E7C759F2-C3E2-462E-8F62-15A8F0ABCBCF}" destId="{1D631AC6-4E94-452B-86FA-FABA60EC8675}" srcOrd="0" destOrd="0" presId="urn:microsoft.com/office/officeart/2005/8/layout/hierarchy2"/>
    <dgm:cxn modelId="{5F42EFB8-9886-4281-A6BB-71FCFF8B370C}" type="presOf" srcId="{B769DA08-F184-4100-B303-6DC65CB8148A}" destId="{D183F96A-1EAE-4625-8969-3332BAA24428}" srcOrd="1" destOrd="0" presId="urn:microsoft.com/office/officeart/2005/8/layout/hierarchy2"/>
    <dgm:cxn modelId="{64BDE1BF-C502-4142-A41B-8A6480E65DAA}" type="presOf" srcId="{29C68D6E-AC20-46E3-8D02-AFA83EE1C36D}" destId="{DF74CF0F-9577-4A5C-AC42-867015E0E550}" srcOrd="0" destOrd="0" presId="urn:microsoft.com/office/officeart/2005/8/layout/hierarchy2"/>
    <dgm:cxn modelId="{C25F05D2-9526-432E-8F8A-5A2BE72358C4}" srcId="{DC672686-1F57-44E8-A65C-7E57A41EF6A3}" destId="{29C68D6E-AC20-46E3-8D02-AFA83EE1C36D}" srcOrd="0" destOrd="0" parTransId="{7FE0CBC1-E5EB-40CD-A9C6-8ABEA52EE0AA}" sibTransId="{CE24954A-42D4-44D4-8326-2500B59A8F56}"/>
    <dgm:cxn modelId="{625E1E45-AD10-4573-B63D-2980BF0E796E}" type="presParOf" srcId="{2EC5437A-C487-455A-8145-B3983CC76EC6}" destId="{7DDC05BC-7DF5-47D3-90A2-C4BB7581D4A1}" srcOrd="0" destOrd="0" presId="urn:microsoft.com/office/officeart/2005/8/layout/hierarchy2"/>
    <dgm:cxn modelId="{C5B0AFE3-FC34-4250-9E49-454D17192D50}" type="presParOf" srcId="{7DDC05BC-7DF5-47D3-90A2-C4BB7581D4A1}" destId="{DF74CF0F-9577-4A5C-AC42-867015E0E550}" srcOrd="0" destOrd="0" presId="urn:microsoft.com/office/officeart/2005/8/layout/hierarchy2"/>
    <dgm:cxn modelId="{AEDBD2AA-2675-4D5C-B730-8A60119EEB03}" type="presParOf" srcId="{7DDC05BC-7DF5-47D3-90A2-C4BB7581D4A1}" destId="{2858C5BC-12C8-4C16-8887-BE1B01F6202B}" srcOrd="1" destOrd="0" presId="urn:microsoft.com/office/officeart/2005/8/layout/hierarchy2"/>
    <dgm:cxn modelId="{3465202C-8551-47EC-929F-1A91635D18A2}" type="presParOf" srcId="{2858C5BC-12C8-4C16-8887-BE1B01F6202B}" destId="{8D293309-D71A-4742-BB23-EF745B54E5D5}" srcOrd="0" destOrd="0" presId="urn:microsoft.com/office/officeart/2005/8/layout/hierarchy2"/>
    <dgm:cxn modelId="{458CF82A-730D-4111-973E-E8968E78815F}" type="presParOf" srcId="{8D293309-D71A-4742-BB23-EF745B54E5D5}" destId="{D183F96A-1EAE-4625-8969-3332BAA24428}" srcOrd="0" destOrd="0" presId="urn:microsoft.com/office/officeart/2005/8/layout/hierarchy2"/>
    <dgm:cxn modelId="{6E673E96-CB93-4655-A45D-CA75F1E424A5}" type="presParOf" srcId="{2858C5BC-12C8-4C16-8887-BE1B01F6202B}" destId="{5ADEF2AA-19B0-4FE6-9AEA-723412788ACA}" srcOrd="1" destOrd="0" presId="urn:microsoft.com/office/officeart/2005/8/layout/hierarchy2"/>
    <dgm:cxn modelId="{90DF473A-6942-4B15-B8C7-6FEF1AE09214}" type="presParOf" srcId="{5ADEF2AA-19B0-4FE6-9AEA-723412788ACA}" destId="{1D631AC6-4E94-452B-86FA-FABA60EC8675}" srcOrd="0" destOrd="0" presId="urn:microsoft.com/office/officeart/2005/8/layout/hierarchy2"/>
    <dgm:cxn modelId="{F8417334-9EF6-4407-91E3-CFA423E003D2}" type="presParOf" srcId="{5ADEF2AA-19B0-4FE6-9AEA-723412788ACA}" destId="{DFBFB559-E3B6-477C-A39D-9801C8842D25}" srcOrd="1" destOrd="0" presId="urn:microsoft.com/office/officeart/2005/8/layout/hierarchy2"/>
    <dgm:cxn modelId="{EFE8F825-4230-4375-B7CC-78AA20AF0AC9}" type="presParOf" srcId="{2858C5BC-12C8-4C16-8887-BE1B01F6202B}" destId="{881C9703-CC85-4E08-9783-BA5D8CDCC8E4}" srcOrd="2" destOrd="0" presId="urn:microsoft.com/office/officeart/2005/8/layout/hierarchy2"/>
    <dgm:cxn modelId="{0B56B69B-076F-4E2D-8D36-596DF6E86329}" type="presParOf" srcId="{881C9703-CC85-4E08-9783-BA5D8CDCC8E4}" destId="{0D30CF21-0D7F-4441-A26B-8D7E1B538449}" srcOrd="0" destOrd="0" presId="urn:microsoft.com/office/officeart/2005/8/layout/hierarchy2"/>
    <dgm:cxn modelId="{D2581458-07FA-4964-9AD0-FAD077A403F3}" type="presParOf" srcId="{2858C5BC-12C8-4C16-8887-BE1B01F6202B}" destId="{B508FCB4-74FC-40D4-A96A-571F8836342F}" srcOrd="3" destOrd="0" presId="urn:microsoft.com/office/officeart/2005/8/layout/hierarchy2"/>
    <dgm:cxn modelId="{716B095A-E3C6-4FD3-A724-E0975767BD2A}" type="presParOf" srcId="{B508FCB4-74FC-40D4-A96A-571F8836342F}" destId="{5398A94F-42FD-44D3-8CA5-5665C2E03CEA}" srcOrd="0" destOrd="0" presId="urn:microsoft.com/office/officeart/2005/8/layout/hierarchy2"/>
    <dgm:cxn modelId="{B5FBA37A-6CE1-47EC-81F5-E6C9518D29BC}" type="presParOf" srcId="{B508FCB4-74FC-40D4-A96A-571F8836342F}" destId="{AE72A396-AC07-46D2-903A-E33C450FF574}" srcOrd="1" destOrd="0" presId="urn:microsoft.com/office/officeart/2005/8/layout/hierarchy2"/>
  </dgm:cxnLst>
  <dgm:bg>
    <a:effectLst>
      <a:outerShdw blurRad="50800" dist="38100" dir="5400000" algn="t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4CF0F-9577-4A5C-AC42-867015E0E550}">
      <dsp:nvSpPr>
        <dsp:cNvPr id="0" name=""/>
        <dsp:cNvSpPr/>
      </dsp:nvSpPr>
      <dsp:spPr>
        <a:xfrm>
          <a:off x="1965" y="1405743"/>
          <a:ext cx="2945366" cy="1472683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Arial" panose="020B0604020202020204" pitchFamily="34" charset="0"/>
              <a:cs typeface="Arial" panose="020B0604020202020204" pitchFamily="34" charset="0"/>
            </a:rPr>
            <a:t>Spring Security</a:t>
          </a:r>
        </a:p>
      </dsp:txBody>
      <dsp:txXfrm>
        <a:off x="45098" y="1448876"/>
        <a:ext cx="2859100" cy="1386417"/>
      </dsp:txXfrm>
    </dsp:sp>
    <dsp:sp modelId="{8D293309-D71A-4742-BB23-EF745B54E5D5}">
      <dsp:nvSpPr>
        <dsp:cNvPr id="0" name=""/>
        <dsp:cNvSpPr/>
      </dsp:nvSpPr>
      <dsp:spPr>
        <a:xfrm rot="19457599">
          <a:off x="2810959" y="1687751"/>
          <a:ext cx="1450892" cy="61875"/>
        </a:xfrm>
        <a:custGeom>
          <a:avLst/>
          <a:gdLst/>
          <a:ahLst/>
          <a:cxnLst/>
          <a:rect l="0" t="0" r="0" b="0"/>
          <a:pathLst>
            <a:path>
              <a:moveTo>
                <a:pt x="0" y="30937"/>
              </a:moveTo>
              <a:lnTo>
                <a:pt x="1450892" y="30937"/>
              </a:lnTo>
            </a:path>
          </a:pathLst>
        </a:custGeom>
        <a:noFill/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00133" y="1682416"/>
        <a:ext cx="72544" cy="72544"/>
      </dsp:txXfrm>
    </dsp:sp>
    <dsp:sp modelId="{1D631AC6-4E94-452B-86FA-FABA60EC8675}">
      <dsp:nvSpPr>
        <dsp:cNvPr id="0" name=""/>
        <dsp:cNvSpPr/>
      </dsp:nvSpPr>
      <dsp:spPr>
        <a:xfrm>
          <a:off x="4125479" y="558950"/>
          <a:ext cx="2945366" cy="1472683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Arial" panose="020B0604020202020204" pitchFamily="34" charset="0"/>
              <a:cs typeface="Arial" panose="020B0604020202020204" pitchFamily="34" charset="0"/>
            </a:rPr>
            <a:t>Autenticación</a:t>
          </a:r>
        </a:p>
      </dsp:txBody>
      <dsp:txXfrm>
        <a:off x="4168612" y="602083"/>
        <a:ext cx="2859100" cy="1386417"/>
      </dsp:txXfrm>
    </dsp:sp>
    <dsp:sp modelId="{881C9703-CC85-4E08-9783-BA5D8CDCC8E4}">
      <dsp:nvSpPr>
        <dsp:cNvPr id="0" name=""/>
        <dsp:cNvSpPr/>
      </dsp:nvSpPr>
      <dsp:spPr>
        <a:xfrm rot="2463610">
          <a:off x="2757295" y="2618612"/>
          <a:ext cx="1545143" cy="61875"/>
        </a:xfrm>
        <a:custGeom>
          <a:avLst/>
          <a:gdLst/>
          <a:ahLst/>
          <a:cxnLst/>
          <a:rect l="0" t="0" r="0" b="0"/>
          <a:pathLst>
            <a:path>
              <a:moveTo>
                <a:pt x="0" y="30937"/>
              </a:moveTo>
              <a:lnTo>
                <a:pt x="1545143" y="30937"/>
              </a:lnTo>
            </a:path>
          </a:pathLst>
        </a:custGeom>
        <a:noFill/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91238" y="2610921"/>
        <a:ext cx="77257" cy="77257"/>
      </dsp:txXfrm>
    </dsp:sp>
    <dsp:sp modelId="{5398A94F-42FD-44D3-8CA5-5665C2E03CEA}">
      <dsp:nvSpPr>
        <dsp:cNvPr id="0" name=""/>
        <dsp:cNvSpPr/>
      </dsp:nvSpPr>
      <dsp:spPr>
        <a:xfrm>
          <a:off x="4112401" y="2420672"/>
          <a:ext cx="2945366" cy="1472683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Arial" panose="020B0604020202020204" pitchFamily="34" charset="0"/>
              <a:cs typeface="Arial" panose="020B0604020202020204" pitchFamily="34" charset="0"/>
            </a:rPr>
            <a:t>Autorización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Arial" panose="020B0604020202020204" pitchFamily="34" charset="0"/>
              <a:cs typeface="Arial" panose="020B0604020202020204" pitchFamily="34" charset="0"/>
            </a:rPr>
            <a:t>(control de accesos)</a:t>
          </a:r>
        </a:p>
      </dsp:txBody>
      <dsp:txXfrm>
        <a:off x="4155534" y="2463805"/>
        <a:ext cx="2859100" cy="1386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CDEF4-0679-4C52-8D70-26D91ECBDB15}" type="datetimeFigureOut">
              <a:rPr lang="es-PE" smtClean="0"/>
              <a:t>4/07/2023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4B28E-64FA-421B-B6AF-CAED4DC053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135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24F9B-1AE3-40B7-88F0-7A45B4C89D4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93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24F9B-1AE3-40B7-88F0-7A45B4C89D4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06CE-3C9E-42E2-B2AE-32B1C3C0DCB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55EA-9144-44F5-9CA0-F3C9E06147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4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06CE-3C9E-42E2-B2AE-32B1C3C0DCB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55EA-9144-44F5-9CA0-F3C9E06147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6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06CE-3C9E-42E2-B2AE-32B1C3C0DCB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55EA-9144-44F5-9CA0-F3C9E06147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2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06CE-3C9E-42E2-B2AE-32B1C3C0DCB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55EA-9144-44F5-9CA0-F3C9E06147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3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06CE-3C9E-42E2-B2AE-32B1C3C0DCB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55EA-9144-44F5-9CA0-F3C9E06147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1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06CE-3C9E-42E2-B2AE-32B1C3C0DCB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55EA-9144-44F5-9CA0-F3C9E06147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2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06CE-3C9E-42E2-B2AE-32B1C3C0DCB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55EA-9144-44F5-9CA0-F3C9E06147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9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06CE-3C9E-42E2-B2AE-32B1C3C0DCB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55EA-9144-44F5-9CA0-F3C9E06147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8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06CE-3C9E-42E2-B2AE-32B1C3C0DCB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55EA-9144-44F5-9CA0-F3C9E06147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3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06CE-3C9E-42E2-B2AE-32B1C3C0DCB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55EA-9144-44F5-9CA0-F3C9E06147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6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06CE-3C9E-42E2-B2AE-32B1C3C0DCB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55EA-9144-44F5-9CA0-F3C9E06147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1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506CE-3C9E-42E2-B2AE-32B1C3C0DCB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555EA-9144-44F5-9CA0-F3C9E06147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7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3952" y="1815737"/>
            <a:ext cx="107899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8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Introducción</a:t>
            </a:r>
          </a:p>
          <a:p>
            <a:pPr algn="ctr"/>
            <a:r>
              <a:rPr lang="es-ES" sz="88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APIs REST</a:t>
            </a:r>
            <a:endParaRPr lang="en-US" sz="88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2" y="5254044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99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95798" y="140765"/>
            <a:ext cx="1078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Carácterísticas principales</a:t>
            </a:r>
            <a:endParaRPr lang="en-US" sz="48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95798" y="1185428"/>
            <a:ext cx="115562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Idempotencia : 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0262" y="2060813"/>
            <a:ext cx="114430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 considera que una operación es idempotente si produce el mismo estado de servidor ya sealo aplicamos una vez o cualquier número de veces. Métodos HTTP como GET, HEAD (que sontambién seguro), PUT y DELETE se consideran idempotentes, lo que garantiza que los clientespuede repetir una solicitud y esperar el mismo efecto que hacer la solicitud una vez</a:t>
            </a:r>
          </a:p>
        </p:txBody>
      </p:sp>
      <p:pic>
        <p:nvPicPr>
          <p:cNvPr id="10242" name="Picture 2" descr="Principio de idempotencia en los métodos REST - SACAViX 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97" y="3756341"/>
            <a:ext cx="4702629" cy="247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1" y="5490129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1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1" y="5490129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-1345474" y="-7785"/>
            <a:ext cx="1078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Métodos  HTTP</a:t>
            </a:r>
            <a:endParaRPr lang="en-US" sz="48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449427"/>
              </p:ext>
            </p:extLst>
          </p:nvPr>
        </p:nvGraphicFramePr>
        <p:xfrm>
          <a:off x="255451" y="980923"/>
          <a:ext cx="11657875" cy="42703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31575">
                  <a:extLst>
                    <a:ext uri="{9D8B030D-6E8A-4147-A177-3AD203B41FA5}">
                      <a16:colId xmlns:a16="http://schemas.microsoft.com/office/drawing/2014/main" val="815764312"/>
                    </a:ext>
                  </a:extLst>
                </a:gridCol>
                <a:gridCol w="1501648">
                  <a:extLst>
                    <a:ext uri="{9D8B030D-6E8A-4147-A177-3AD203B41FA5}">
                      <a16:colId xmlns:a16="http://schemas.microsoft.com/office/drawing/2014/main" val="2031493301"/>
                    </a:ext>
                  </a:extLst>
                </a:gridCol>
                <a:gridCol w="3161502">
                  <a:extLst>
                    <a:ext uri="{9D8B030D-6E8A-4147-A177-3AD203B41FA5}">
                      <a16:colId xmlns:a16="http://schemas.microsoft.com/office/drawing/2014/main" val="1298505962"/>
                    </a:ext>
                  </a:extLst>
                </a:gridCol>
                <a:gridCol w="1737070">
                  <a:extLst>
                    <a:ext uri="{9D8B030D-6E8A-4147-A177-3AD203B41FA5}">
                      <a16:colId xmlns:a16="http://schemas.microsoft.com/office/drawing/2014/main" val="31692288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1274206355"/>
                    </a:ext>
                  </a:extLst>
                </a:gridCol>
              </a:tblGrid>
              <a:tr h="711724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Metodo HTTP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</a:t>
                      </a:r>
                      <a:r>
                        <a:rPr lang="es-E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estado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136481"/>
                  </a:ext>
                </a:extLst>
              </a:tr>
              <a:tr h="711724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Listar productos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/api/v1/productos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r>
                        <a:rPr lang="es-E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s-E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(OK)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recuperan todos los recursos de producto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81474"/>
                  </a:ext>
                </a:extLst>
              </a:tr>
              <a:tr h="711724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Guardar producto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/api/v1/productos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</a:t>
                      </a:r>
                    </a:p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(Created)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crea un nuevo recurso de producto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06731"/>
                  </a:ext>
                </a:extLst>
              </a:tr>
              <a:tr h="711724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Obtener</a:t>
                      </a:r>
                      <a:r>
                        <a:rPr lang="es-E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producto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/api/v1/productos/{id}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r>
                        <a:rPr lang="es-E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s-E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(OK)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recupera un recurso de producto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385912"/>
                  </a:ext>
                </a:extLst>
              </a:tr>
              <a:tr h="711724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Actualizar producto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/api/v1/productos/{id}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r>
                        <a:rPr lang="es-E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s-E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(OK)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actualiza un recurso de producto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165269"/>
                  </a:ext>
                </a:extLst>
              </a:tr>
              <a:tr h="711724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Eliminar producto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/api/v1/productos/{id}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</a:t>
                      </a:r>
                    </a:p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(No Content)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elimina un recurso de producto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080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81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131809" y="218136"/>
            <a:ext cx="1078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¿Qué son los códigos de estado?</a:t>
            </a:r>
            <a:endParaRPr lang="en-US" sz="48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91738" y="1499104"/>
            <a:ext cx="116215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Para cada solicitud HTTP, el servidor devuelve un código de estado que indica el estado de procesamiento de la solicitud.</a:t>
            </a:r>
          </a:p>
        </p:txBody>
      </p:sp>
      <p:pic>
        <p:nvPicPr>
          <p:cNvPr id="9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1" y="5490129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818031"/>
              </p:ext>
            </p:extLst>
          </p:nvPr>
        </p:nvGraphicFramePr>
        <p:xfrm>
          <a:off x="809171" y="2380439"/>
          <a:ext cx="10586720" cy="2931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1589218741"/>
                    </a:ext>
                  </a:extLst>
                </a:gridCol>
                <a:gridCol w="9052560">
                  <a:extLst>
                    <a:ext uri="{9D8B030D-6E8A-4147-A177-3AD203B41FA5}">
                      <a16:colId xmlns:a16="http://schemas.microsoft.com/office/drawing/2014/main" val="25069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r>
                        <a:rPr lang="es-E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code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00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(Continue)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 que el servidor ha recibido la primera parte de la solicitud y el resto de la solicitud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debe ser enviado.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</a:t>
                      </a:r>
                    </a:p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(OK)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 que todo salió bien con la solicitud .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76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 (Accepted)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 que la solicitud se completó y se creó un nuevo recurso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86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</a:t>
                      </a:r>
                      <a:r>
                        <a:rPr lang="es-E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(Created)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 que la solicitud ha sido aceptada pero aún se está procesando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331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95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534991" y="195944"/>
            <a:ext cx="1140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Arquitectura de aplicación</a:t>
            </a:r>
          </a:p>
        </p:txBody>
      </p:sp>
      <p:pic>
        <p:nvPicPr>
          <p:cNvPr id="6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1" y="5490129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stman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05" y="2748515"/>
            <a:ext cx="1607911" cy="160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echa izquierda y derecha 1"/>
          <p:cNvSpPr/>
          <p:nvPr/>
        </p:nvSpPr>
        <p:spPr>
          <a:xfrm>
            <a:off x="2010202" y="3457451"/>
            <a:ext cx="850562" cy="190038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2873827" y="2748515"/>
            <a:ext cx="1541417" cy="160791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Controlador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285938" y="2748515"/>
            <a:ext cx="1541417" cy="160791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Servicio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7721902" y="2748514"/>
            <a:ext cx="1541417" cy="160791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DAO</a:t>
            </a:r>
          </a:p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echa izquierda y derecha 10"/>
          <p:cNvSpPr/>
          <p:nvPr/>
        </p:nvSpPr>
        <p:spPr>
          <a:xfrm>
            <a:off x="4426830" y="3457451"/>
            <a:ext cx="850562" cy="190038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echa izquierda y derecha 11"/>
          <p:cNvSpPr/>
          <p:nvPr/>
        </p:nvSpPr>
        <p:spPr>
          <a:xfrm>
            <a:off x="6847519" y="3457451"/>
            <a:ext cx="850562" cy="190038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echa izquierda y derecha 12"/>
          <p:cNvSpPr/>
          <p:nvPr/>
        </p:nvSpPr>
        <p:spPr>
          <a:xfrm>
            <a:off x="9263319" y="3457451"/>
            <a:ext cx="850562" cy="190038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ilindro 4"/>
          <p:cNvSpPr/>
          <p:nvPr/>
        </p:nvSpPr>
        <p:spPr>
          <a:xfrm>
            <a:off x="10174417" y="2879876"/>
            <a:ext cx="1011417" cy="1345185"/>
          </a:xfrm>
          <a:prstGeom prst="ca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BBDD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2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534991" y="195944"/>
            <a:ext cx="1140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Arquitectura de aplicación</a:t>
            </a:r>
          </a:p>
        </p:txBody>
      </p:sp>
      <p:pic>
        <p:nvPicPr>
          <p:cNvPr id="6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1" y="5490129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stman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05" y="2748515"/>
            <a:ext cx="1607911" cy="160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echa izquierda y derecha 1"/>
          <p:cNvSpPr/>
          <p:nvPr/>
        </p:nvSpPr>
        <p:spPr>
          <a:xfrm>
            <a:off x="2010202" y="3457451"/>
            <a:ext cx="850562" cy="190038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2873827" y="2748515"/>
            <a:ext cx="1541417" cy="160791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Controlador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5285938" y="2748515"/>
            <a:ext cx="1541417" cy="160791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Servicio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7721902" y="2748514"/>
            <a:ext cx="1541417" cy="160791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DAO</a:t>
            </a:r>
          </a:p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echa izquierda y derecha 10"/>
          <p:cNvSpPr/>
          <p:nvPr/>
        </p:nvSpPr>
        <p:spPr>
          <a:xfrm>
            <a:off x="4426830" y="3457451"/>
            <a:ext cx="850562" cy="190038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echa izquierda y derecha 11"/>
          <p:cNvSpPr/>
          <p:nvPr/>
        </p:nvSpPr>
        <p:spPr>
          <a:xfrm>
            <a:off x="6847519" y="3457451"/>
            <a:ext cx="850562" cy="190038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echa izquierda y derecha 12"/>
          <p:cNvSpPr/>
          <p:nvPr/>
        </p:nvSpPr>
        <p:spPr>
          <a:xfrm>
            <a:off x="9263319" y="3457451"/>
            <a:ext cx="850562" cy="190038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ilindro 4"/>
          <p:cNvSpPr/>
          <p:nvPr/>
        </p:nvSpPr>
        <p:spPr>
          <a:xfrm>
            <a:off x="10174417" y="2879876"/>
            <a:ext cx="1011417" cy="1345185"/>
          </a:xfrm>
          <a:prstGeom prst="ca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BBDD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6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angular 18"/>
          <p:cNvCxnSpPr>
            <a:stCxn id="16" idx="3"/>
          </p:cNvCxnSpPr>
          <p:nvPr/>
        </p:nvCxnSpPr>
        <p:spPr>
          <a:xfrm>
            <a:off x="9544054" y="2302667"/>
            <a:ext cx="1339846" cy="13398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/>
          <p:nvPr/>
        </p:nvCxnSpPr>
        <p:spPr>
          <a:xfrm rot="10800000" flipV="1">
            <a:off x="6902632" y="3554666"/>
            <a:ext cx="3935839" cy="1643659"/>
          </a:xfrm>
          <a:prstGeom prst="bentConnector3">
            <a:avLst>
              <a:gd name="adj1" fmla="val -11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-887337" y="390692"/>
            <a:ext cx="1140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Manejo de errores</a:t>
            </a:r>
          </a:p>
        </p:txBody>
      </p:sp>
      <p:pic>
        <p:nvPicPr>
          <p:cNvPr id="6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1" y="5490129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echa izquierda y derecha 13"/>
          <p:cNvSpPr/>
          <p:nvPr/>
        </p:nvSpPr>
        <p:spPr>
          <a:xfrm>
            <a:off x="2013528" y="2185579"/>
            <a:ext cx="1605971" cy="310375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670299" y="1616867"/>
            <a:ext cx="2374902" cy="137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echa izquierda y derecha 14"/>
          <p:cNvSpPr/>
          <p:nvPr/>
        </p:nvSpPr>
        <p:spPr>
          <a:xfrm>
            <a:off x="6045201" y="2185579"/>
            <a:ext cx="1066799" cy="310375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169152" y="1616867"/>
            <a:ext cx="2374902" cy="137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8089900" y="3314700"/>
            <a:ext cx="3543300" cy="787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Lanza una excepción ResourceNotFoundException</a:t>
            </a:r>
          </a:p>
        </p:txBody>
      </p:sp>
      <p:sp>
        <p:nvSpPr>
          <p:cNvPr id="38" name="Rectángulo redondeado 37"/>
          <p:cNvSpPr/>
          <p:nvPr/>
        </p:nvSpPr>
        <p:spPr>
          <a:xfrm>
            <a:off x="4015946" y="4629915"/>
            <a:ext cx="3740322" cy="113682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GlobalExceptionHandler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ector angular 39"/>
          <p:cNvCxnSpPr>
            <a:stCxn id="38" idx="1"/>
          </p:cNvCxnSpPr>
          <p:nvPr/>
        </p:nvCxnSpPr>
        <p:spPr>
          <a:xfrm rot="10800000">
            <a:off x="1423620" y="2606000"/>
            <a:ext cx="2592326" cy="25923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ostman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11" y="1763558"/>
            <a:ext cx="1078218" cy="10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96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2296426" y="214115"/>
            <a:ext cx="1140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Actividad  #1</a:t>
            </a:r>
          </a:p>
        </p:txBody>
      </p:sp>
      <p:pic>
        <p:nvPicPr>
          <p:cNvPr id="6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1" y="5490129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BCD6757-65B2-7EE2-754A-AC16A7B52E28}"/>
              </a:ext>
            </a:extLst>
          </p:cNvPr>
          <p:cNvSpPr txBox="1"/>
          <p:nvPr/>
        </p:nvSpPr>
        <p:spPr>
          <a:xfrm>
            <a:off x="554182" y="1459345"/>
            <a:ext cx="10982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Desarrollar una API REST llamada </a:t>
            </a:r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PracticaController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 con los siguientes métodos  : </a:t>
            </a:r>
          </a:p>
          <a:p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049EC9-BA54-10D8-8E4B-ECF84FE3F536}"/>
              </a:ext>
            </a:extLst>
          </p:cNvPr>
          <p:cNvSpPr txBox="1"/>
          <p:nvPr/>
        </p:nvSpPr>
        <p:spPr>
          <a:xfrm>
            <a:off x="170873" y="2659674"/>
            <a:ext cx="12021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Método que retorne un mensaje “Hola a todos, esta API realiza operaciones matemáticas”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Crear 4 métodos que retornen operaciones aritméticas (suma, resta, multiplicación  y división)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Un método por cada operación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Cada método debe retornar un mensaje con el resultado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Método que calcule el mayor de dos números y retorne un mensaje indicando el mayor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Si los números llegan a ser iguales mostrar dicho mensaje </a:t>
            </a:r>
          </a:p>
        </p:txBody>
      </p:sp>
    </p:spTree>
    <p:extLst>
      <p:ext uri="{BB962C8B-B14F-4D97-AF65-F5344CB8AC3E}">
        <p14:creationId xmlns:p14="http://schemas.microsoft.com/office/powerpoint/2010/main" val="357236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2374248" y="175205"/>
            <a:ext cx="1140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Actividad  #2</a:t>
            </a:r>
          </a:p>
        </p:txBody>
      </p:sp>
      <p:pic>
        <p:nvPicPr>
          <p:cNvPr id="6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1" y="5490129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BCD6757-65B2-7EE2-754A-AC16A7B52E28}"/>
              </a:ext>
            </a:extLst>
          </p:cNvPr>
          <p:cNvSpPr txBox="1"/>
          <p:nvPr/>
        </p:nvSpPr>
        <p:spPr>
          <a:xfrm>
            <a:off x="554182" y="1459345"/>
            <a:ext cx="11402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Se tiene una entidad empleado con los siguientes atributos ID, nombre, apellido, edad, sueldo, email, años de experiencia y teléfono . Desarrollar una API REST en la cual se pueda realizar las siguientes operaciones bajo ese recurso :  </a:t>
            </a:r>
          </a:p>
          <a:p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049EC9-BA54-10D8-8E4B-ECF84FE3F536}"/>
              </a:ext>
            </a:extLst>
          </p:cNvPr>
          <p:cNvSpPr txBox="1"/>
          <p:nvPr/>
        </p:nvSpPr>
        <p:spPr>
          <a:xfrm>
            <a:off x="925338" y="3029005"/>
            <a:ext cx="12021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Guardar empleado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Listar todos los empleados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Actualizar empleado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Eliminar empleado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Listar empleado por email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Listar empleado por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Listar empleados con sueldo mayor a 1000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Listar empleados con más de 5 años de experiencia </a:t>
            </a:r>
          </a:p>
        </p:txBody>
      </p:sp>
    </p:spTree>
    <p:extLst>
      <p:ext uri="{BB962C8B-B14F-4D97-AF65-F5344CB8AC3E}">
        <p14:creationId xmlns:p14="http://schemas.microsoft.com/office/powerpoint/2010/main" val="138300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887337" y="390692"/>
            <a:ext cx="1140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Principio de HATEOAS</a:t>
            </a:r>
          </a:p>
        </p:txBody>
      </p:sp>
      <p:pic>
        <p:nvPicPr>
          <p:cNvPr id="6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1" y="5490129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8059B00-1649-E3B1-B80C-8C2AFB6D2801}"/>
              </a:ext>
            </a:extLst>
          </p:cNvPr>
          <p:cNvSpPr txBox="1"/>
          <p:nvPr/>
        </p:nvSpPr>
        <p:spPr>
          <a:xfrm>
            <a:off x="298415" y="1787719"/>
            <a:ext cx="115951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HATEOAS o </a:t>
            </a:r>
            <a:r>
              <a:rPr lang="es-MX" sz="2000" b="1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Hypermedia</a:t>
            </a:r>
            <a:r>
              <a:rPr lang="es-MX" sz="20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s-MX" sz="2000" b="1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20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  <a:r>
              <a:rPr lang="es-MX" sz="20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MX" sz="20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es-MX" sz="20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es-MX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es una restricción de la arquitectura de la aplicación REST que hace que las API web sean realmente "</a:t>
            </a:r>
            <a:r>
              <a:rPr lang="es-MX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RESTful</a:t>
            </a:r>
            <a:r>
              <a:rPr lang="es-MX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". Básicamente, para una solicitud, el servidor envía solo datos al cliente. Con HATEOAS, la respuesta incluye no solo datos sino también posibles acciones relacionadas con esos datos, en forma de enlaces.</a:t>
            </a:r>
            <a:endParaRPr 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FEF7E5F4-CF3F-3573-30A4-B9FA0F801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354" y="3584855"/>
            <a:ext cx="3233394" cy="264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7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887337" y="390692"/>
            <a:ext cx="1140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Principio de HATEOAS</a:t>
            </a:r>
          </a:p>
        </p:txBody>
      </p:sp>
      <p:pic>
        <p:nvPicPr>
          <p:cNvPr id="6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1" y="5490129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348553A-ED4D-D627-D4FB-EEB9CA7B4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846" y="1612296"/>
            <a:ext cx="8255152" cy="488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5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1737362" y="313508"/>
            <a:ext cx="1078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¿Qué es una API?</a:t>
            </a:r>
            <a:endParaRPr lang="en-US" sz="48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09748" y="1608798"/>
            <a:ext cx="112035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15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 API o interfaz de programación de aplicaciones es un conjunto de definiciones y protocolos que se usa para diseñar e integrar el software de las aplicaciones. Una API conecta dos sistemas para que compartan información 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pi Icon #214927 - Free Icons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69" y="3092936"/>
            <a:ext cx="2914196" cy="291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784" y="3439360"/>
            <a:ext cx="6020616" cy="2221347"/>
          </a:xfrm>
          <a:prstGeom prst="rect">
            <a:avLst/>
          </a:prstGeom>
        </p:spPr>
      </p:pic>
      <p:pic>
        <p:nvPicPr>
          <p:cNvPr id="1028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2" y="5254044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50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2374248" y="175205"/>
            <a:ext cx="1140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Proyecto  02</a:t>
            </a:r>
          </a:p>
        </p:txBody>
      </p:sp>
      <p:pic>
        <p:nvPicPr>
          <p:cNvPr id="6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1" y="5490129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BCD6757-65B2-7EE2-754A-AC16A7B52E28}"/>
              </a:ext>
            </a:extLst>
          </p:cNvPr>
          <p:cNvSpPr txBox="1"/>
          <p:nvPr/>
        </p:nvSpPr>
        <p:spPr>
          <a:xfrm>
            <a:off x="554182" y="1459345"/>
            <a:ext cx="11402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Dada a una entidad Cuenta con los siguientes atributos id, numero de cuenta y balance, se solicita desarrollar una API REST en la cual se puedan realizar los siguientes métodos (Integrar Spring HATEOAS) : </a:t>
            </a:r>
          </a:p>
          <a:p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049EC9-BA54-10D8-8E4B-ECF84FE3F536}"/>
              </a:ext>
            </a:extLst>
          </p:cNvPr>
          <p:cNvSpPr txBox="1"/>
          <p:nvPr/>
        </p:nvSpPr>
        <p:spPr>
          <a:xfrm>
            <a:off x="1142155" y="3121514"/>
            <a:ext cx="120211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Listar cuentas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Listar cuenta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Guardar cuenta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Editar cuenta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Eliminar cuenta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Depositar dinero en la cuenta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Retirar dinero de la cuenta</a:t>
            </a:r>
          </a:p>
        </p:txBody>
      </p:sp>
    </p:spTree>
    <p:extLst>
      <p:ext uri="{BB962C8B-B14F-4D97-AF65-F5344CB8AC3E}">
        <p14:creationId xmlns:p14="http://schemas.microsoft.com/office/powerpoint/2010/main" val="100459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2525077" y="137497"/>
            <a:ext cx="1140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Proyecto  03</a:t>
            </a:r>
          </a:p>
        </p:txBody>
      </p:sp>
      <p:pic>
        <p:nvPicPr>
          <p:cNvPr id="6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1" y="5490129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BCD6757-65B2-7EE2-754A-AC16A7B52E28}"/>
              </a:ext>
            </a:extLst>
          </p:cNvPr>
          <p:cNvSpPr txBox="1"/>
          <p:nvPr/>
        </p:nvSpPr>
        <p:spPr>
          <a:xfrm>
            <a:off x="554182" y="1459345"/>
            <a:ext cx="11402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Desarrollar un proyecto para una encuesta, en esta encuesta se podrán realizar votos y tener en cuenta los siguientes puntos</a:t>
            </a:r>
          </a:p>
          <a:p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049EC9-BA54-10D8-8E4B-ECF84FE3F536}"/>
              </a:ext>
            </a:extLst>
          </p:cNvPr>
          <p:cNvSpPr txBox="1"/>
          <p:nvPr/>
        </p:nvSpPr>
        <p:spPr>
          <a:xfrm>
            <a:off x="981900" y="2821899"/>
            <a:ext cx="120211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Debe crear una API para la encuesta y sus votos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Una encuesta contiene varios votos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Muchas personas pueden votar en varias opciones de la encuesta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Se desea saber las estadísticas de la encuesta (cantidad total de votos)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Integrar el manejo de excepciones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Integrar paginación y versionado de </a:t>
            </a:r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9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2525077" y="137497"/>
            <a:ext cx="1140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Proyecto  03</a:t>
            </a:r>
          </a:p>
        </p:txBody>
      </p:sp>
      <p:pic>
        <p:nvPicPr>
          <p:cNvPr id="6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1" y="5490129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BCD6757-65B2-7EE2-754A-AC16A7B52E28}"/>
              </a:ext>
            </a:extLst>
          </p:cNvPr>
          <p:cNvSpPr txBox="1"/>
          <p:nvPr/>
        </p:nvSpPr>
        <p:spPr>
          <a:xfrm>
            <a:off x="554182" y="1459345"/>
            <a:ext cx="11402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Desarrollar un proyecto para una encuesta, en esta encuesta se podrán realizar votos y tener en cuenta los siguientes puntos</a:t>
            </a:r>
          </a:p>
          <a:p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049EC9-BA54-10D8-8E4B-ECF84FE3F536}"/>
              </a:ext>
            </a:extLst>
          </p:cNvPr>
          <p:cNvSpPr txBox="1"/>
          <p:nvPr/>
        </p:nvSpPr>
        <p:spPr>
          <a:xfrm>
            <a:off x="981900" y="2821899"/>
            <a:ext cx="120211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Debe crear una API para la encuesta y sus votos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Una encuesta contiene varios votos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Muchas personas pueden votar en varias opciones de la encuesta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Se desea saber las estadísticas de la encuesta (cantidad total de votos)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Integrar el manejo de excepciones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Integrar paginación y versionado de </a:t>
            </a:r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APIs</a:t>
            </a: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5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2525077" y="137497"/>
            <a:ext cx="1140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Proyecto  03</a:t>
            </a:r>
          </a:p>
        </p:txBody>
      </p:sp>
      <p:pic>
        <p:nvPicPr>
          <p:cNvPr id="6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1" y="5490129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981F4C-57EA-E150-472B-E48414CED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21" y="1653266"/>
            <a:ext cx="10607040" cy="28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5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angular 18"/>
          <p:cNvCxnSpPr>
            <a:stCxn id="16" idx="3"/>
          </p:cNvCxnSpPr>
          <p:nvPr/>
        </p:nvCxnSpPr>
        <p:spPr>
          <a:xfrm>
            <a:off x="9544054" y="2302667"/>
            <a:ext cx="1339846" cy="13398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/>
          <p:nvPr/>
        </p:nvCxnSpPr>
        <p:spPr>
          <a:xfrm rot="10800000" flipV="1">
            <a:off x="6902632" y="3554666"/>
            <a:ext cx="3935839" cy="1643659"/>
          </a:xfrm>
          <a:prstGeom prst="bentConnector3">
            <a:avLst>
              <a:gd name="adj1" fmla="val -11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-887337" y="390692"/>
            <a:ext cx="1140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Manejo de errores</a:t>
            </a:r>
          </a:p>
        </p:txBody>
      </p:sp>
      <p:pic>
        <p:nvPicPr>
          <p:cNvPr id="6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1" y="5490129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echa izquierda y derecha 13"/>
          <p:cNvSpPr/>
          <p:nvPr/>
        </p:nvSpPr>
        <p:spPr>
          <a:xfrm>
            <a:off x="2013528" y="2185579"/>
            <a:ext cx="1605971" cy="310375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670299" y="1616867"/>
            <a:ext cx="2374902" cy="137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echa izquierda y derecha 14"/>
          <p:cNvSpPr/>
          <p:nvPr/>
        </p:nvSpPr>
        <p:spPr>
          <a:xfrm>
            <a:off x="6045201" y="2185579"/>
            <a:ext cx="1066799" cy="310375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169152" y="1616867"/>
            <a:ext cx="2374902" cy="1371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8089900" y="3314700"/>
            <a:ext cx="3543300" cy="787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Lanza una excepción ResourceNotFoundException</a:t>
            </a:r>
          </a:p>
        </p:txBody>
      </p:sp>
      <p:sp>
        <p:nvSpPr>
          <p:cNvPr id="38" name="Rectángulo redondeado 37"/>
          <p:cNvSpPr/>
          <p:nvPr/>
        </p:nvSpPr>
        <p:spPr>
          <a:xfrm>
            <a:off x="4015946" y="4629915"/>
            <a:ext cx="3740322" cy="113682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GlobalExceptionHandler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ector angular 39"/>
          <p:cNvCxnSpPr>
            <a:stCxn id="38" idx="1"/>
          </p:cNvCxnSpPr>
          <p:nvPr/>
        </p:nvCxnSpPr>
        <p:spPr>
          <a:xfrm rot="10800000">
            <a:off x="1423620" y="2606000"/>
            <a:ext cx="2592326" cy="25923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ostman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11" y="1763558"/>
            <a:ext cx="1078218" cy="10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9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887337" y="390692"/>
            <a:ext cx="1140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Versionado de </a:t>
            </a:r>
            <a:r>
              <a:rPr lang="es-ES" sz="5400" b="1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APIs</a:t>
            </a:r>
            <a:endParaRPr lang="es-ES" sz="54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7D21D1C-F14C-11DC-75E0-4743D417D3A4}"/>
              </a:ext>
            </a:extLst>
          </p:cNvPr>
          <p:cNvSpPr txBox="1"/>
          <p:nvPr/>
        </p:nvSpPr>
        <p:spPr>
          <a:xfrm>
            <a:off x="308728" y="1619836"/>
            <a:ext cx="117670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 </a:t>
            </a:r>
            <a:r>
              <a:rPr lang="es-MX" sz="20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versionado</a:t>
            </a:r>
            <a:r>
              <a:rPr lang="es-MX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 servicios es una práctica por la cual, al producirse un cambio en el </a:t>
            </a:r>
            <a:r>
              <a:rPr lang="es-MX" sz="20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s-MX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 un servicio (no tiene por qué ser únicamente un </a:t>
            </a:r>
            <a:r>
              <a:rPr lang="es-MX" sz="20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s-MX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REST), se libera una nueva versión de ese servicio de manera que la versión nueva y la anterior conviven durante un periodo de tiempo.</a:t>
            </a:r>
            <a:endParaRPr 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B70E276-EBB9-D44E-13FF-99540B2BFAB4}"/>
              </a:ext>
            </a:extLst>
          </p:cNvPr>
          <p:cNvSpPr/>
          <p:nvPr/>
        </p:nvSpPr>
        <p:spPr>
          <a:xfrm>
            <a:off x="2905027" y="3135348"/>
            <a:ext cx="6381946" cy="478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localhost:8080/api/v1/encuestas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5825165-A200-07D5-DBD1-5298E58D2554}"/>
              </a:ext>
            </a:extLst>
          </p:cNvPr>
          <p:cNvSpPr/>
          <p:nvPr/>
        </p:nvSpPr>
        <p:spPr>
          <a:xfrm>
            <a:off x="2905027" y="3784863"/>
            <a:ext cx="6381946" cy="4784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localhost:8080/api/v2/encuestas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C584EBB-869A-5F29-D999-A9C610E01CC3}"/>
              </a:ext>
            </a:extLst>
          </p:cNvPr>
          <p:cNvSpPr/>
          <p:nvPr/>
        </p:nvSpPr>
        <p:spPr>
          <a:xfrm>
            <a:off x="2905027" y="4434378"/>
            <a:ext cx="6381946" cy="4784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localhost:8080/api/v3/encuestas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5585CA0-6B79-B36E-A004-DC6E44C85487}"/>
              </a:ext>
            </a:extLst>
          </p:cNvPr>
          <p:cNvSpPr/>
          <p:nvPr/>
        </p:nvSpPr>
        <p:spPr>
          <a:xfrm>
            <a:off x="2905027" y="5083893"/>
            <a:ext cx="6381946" cy="4784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localhost:8080/api/v4/encuestas</a:t>
            </a:r>
          </a:p>
        </p:txBody>
      </p:sp>
    </p:spTree>
    <p:extLst>
      <p:ext uri="{BB962C8B-B14F-4D97-AF65-F5344CB8AC3E}">
        <p14:creationId xmlns:p14="http://schemas.microsoft.com/office/powerpoint/2010/main" val="358946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887337" y="390692"/>
            <a:ext cx="1140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¿Qué es DTO?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7D21D1C-F14C-11DC-75E0-4743D417D3A4}"/>
              </a:ext>
            </a:extLst>
          </p:cNvPr>
          <p:cNvSpPr txBox="1"/>
          <p:nvPr/>
        </p:nvSpPr>
        <p:spPr>
          <a:xfrm>
            <a:off x="308728" y="1469007"/>
            <a:ext cx="117670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El patrón DTO tiene como finalidad de crear un objeto plano (POJO) con una serie de atributos que puedan ser enviados o recuperados del servidor en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una sola invocación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, de tal forma que un DTO puede contener información de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múltiples fuentes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o tablas y concentrarlas en una única clase simple.</a:t>
            </a:r>
            <a:endParaRPr 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5898A3D-81C7-10F6-2345-0DE4CF44B3AD}"/>
              </a:ext>
            </a:extLst>
          </p:cNvPr>
          <p:cNvSpPr/>
          <p:nvPr/>
        </p:nvSpPr>
        <p:spPr>
          <a:xfrm>
            <a:off x="1934174" y="2828762"/>
            <a:ext cx="2356701" cy="4147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F1738CE-C175-FB87-1009-C9E9A308447A}"/>
              </a:ext>
            </a:extLst>
          </p:cNvPr>
          <p:cNvSpPr/>
          <p:nvPr/>
        </p:nvSpPr>
        <p:spPr>
          <a:xfrm>
            <a:off x="1934173" y="3242394"/>
            <a:ext cx="2356701" cy="1273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3B03BA9-BA4F-7DCE-DD99-F75D92348798}"/>
              </a:ext>
            </a:extLst>
          </p:cNvPr>
          <p:cNvSpPr txBox="1"/>
          <p:nvPr/>
        </p:nvSpPr>
        <p:spPr>
          <a:xfrm>
            <a:off x="2043269" y="3338084"/>
            <a:ext cx="211288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-id : Long</a:t>
            </a:r>
          </a:p>
          <a:p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-nombre : 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-email : 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E1A6847-CE24-9983-53DB-54B1985192DC}"/>
              </a:ext>
            </a:extLst>
          </p:cNvPr>
          <p:cNvSpPr/>
          <p:nvPr/>
        </p:nvSpPr>
        <p:spPr>
          <a:xfrm>
            <a:off x="7699274" y="2827614"/>
            <a:ext cx="2692497" cy="4147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Cuenta bancaria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6310840-EE92-FB50-3C59-78B33E30FC2B}"/>
              </a:ext>
            </a:extLst>
          </p:cNvPr>
          <p:cNvSpPr/>
          <p:nvPr/>
        </p:nvSpPr>
        <p:spPr>
          <a:xfrm>
            <a:off x="7699273" y="3241245"/>
            <a:ext cx="2692498" cy="2062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7D98F34-03E4-03FE-1D4F-A8207ABA0CBB}"/>
              </a:ext>
            </a:extLst>
          </p:cNvPr>
          <p:cNvSpPr txBox="1"/>
          <p:nvPr/>
        </p:nvSpPr>
        <p:spPr>
          <a:xfrm>
            <a:off x="7851551" y="3295989"/>
            <a:ext cx="3076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-tipo : 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-id : 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-balance : 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estadoCuenta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estadoCreacion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fechaCreacion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 : Date</a:t>
            </a:r>
          </a:p>
          <a:p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clienteId</a:t>
            </a:r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 : Long</a:t>
            </a:r>
          </a:p>
          <a:p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1A2B515-B6EF-15CE-7CE6-482923D4F6C0}"/>
              </a:ext>
            </a:extLst>
          </p:cNvPr>
          <p:cNvSpPr/>
          <p:nvPr/>
        </p:nvSpPr>
        <p:spPr>
          <a:xfrm>
            <a:off x="4481379" y="4780616"/>
            <a:ext cx="2856381" cy="4147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CuentaBancariaDTO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71C300D-089E-B76D-8E01-C860EE83EE8B}"/>
              </a:ext>
            </a:extLst>
          </p:cNvPr>
          <p:cNvSpPr/>
          <p:nvPr/>
        </p:nvSpPr>
        <p:spPr>
          <a:xfrm>
            <a:off x="4481380" y="5194248"/>
            <a:ext cx="2856380" cy="1273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EE9159-CD35-A23C-1CE4-FE72DDC4056A}"/>
              </a:ext>
            </a:extLst>
          </p:cNvPr>
          <p:cNvSpPr txBox="1"/>
          <p:nvPr/>
        </p:nvSpPr>
        <p:spPr>
          <a:xfrm>
            <a:off x="4659993" y="5375419"/>
            <a:ext cx="2112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>
                <a:latin typeface="Arial" panose="020B0604020202020204" pitchFamily="34" charset="0"/>
                <a:cs typeface="Arial" panose="020B0604020202020204" pitchFamily="34" charset="0"/>
              </a:rPr>
              <a:t>-tipo : </a:t>
            </a:r>
            <a:r>
              <a:rPr 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s-P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6AE46EA-152E-A355-8F86-DB7BE17DA63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290874" y="3878924"/>
            <a:ext cx="3408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1EA99A52-617C-302A-DA8C-DD557E5810D2}"/>
              </a:ext>
            </a:extLst>
          </p:cNvPr>
          <p:cNvCxnSpPr/>
          <p:nvPr/>
        </p:nvCxnSpPr>
        <p:spPr>
          <a:xfrm>
            <a:off x="5909570" y="3878924"/>
            <a:ext cx="0" cy="912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7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2666479" y="128070"/>
            <a:ext cx="1140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Proyecto  04</a:t>
            </a:r>
          </a:p>
        </p:txBody>
      </p:sp>
      <p:pic>
        <p:nvPicPr>
          <p:cNvPr id="6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1" y="5490129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BCD6757-65B2-7EE2-754A-AC16A7B52E28}"/>
              </a:ext>
            </a:extLst>
          </p:cNvPr>
          <p:cNvSpPr txBox="1"/>
          <p:nvPr/>
        </p:nvSpPr>
        <p:spPr>
          <a:xfrm>
            <a:off x="394652" y="1198280"/>
            <a:ext cx="11402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Desarrollar un proyecto para simular operaciones en cuentas bancarias, para ello se tiene una entidad clientes con los siguientes atributos : ID, nombre y correo . </a:t>
            </a:r>
          </a:p>
          <a:p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Se sabe que un cliente podrá tener muchas cuentas bancarias, las cuentas tienen los siguientes atributos : ID, balance, fecha de creación, estado de la cuenta y las operaciones que se realizan en ella . </a:t>
            </a:r>
          </a:p>
          <a:p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049EC9-BA54-10D8-8E4B-ECF84FE3F536}"/>
              </a:ext>
            </a:extLst>
          </p:cNvPr>
          <p:cNvSpPr txBox="1"/>
          <p:nvPr/>
        </p:nvSpPr>
        <p:spPr>
          <a:xfrm>
            <a:off x="639023" y="3506604"/>
            <a:ext cx="120211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Debe crear una API para poder realizar operaciones CRUD al Cliente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Un Cliente podrá tener muchas cuentas bancarias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Existen dos tipos de cuentas (Actual y Ahorro)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Debe crear una API para la </a:t>
            </a:r>
            <a:r>
              <a:rPr lang="es-PE" sz="2400" dirty="0" err="1">
                <a:latin typeface="Arial" panose="020B0604020202020204" pitchFamily="34" charset="0"/>
                <a:cs typeface="Arial" panose="020B0604020202020204" pitchFamily="34" charset="0"/>
              </a:rPr>
              <a:t>CuentaBancaria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Se debe obtener el historial de las cuentas bancarias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Se deben realizar operaciones de débito y crédito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Se deben realizar transferencias entre las cuentas</a:t>
            </a:r>
          </a:p>
        </p:txBody>
      </p:sp>
    </p:spTree>
    <p:extLst>
      <p:ext uri="{BB962C8B-B14F-4D97-AF65-F5344CB8AC3E}">
        <p14:creationId xmlns:p14="http://schemas.microsoft.com/office/powerpoint/2010/main" val="265358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2666479" y="128070"/>
            <a:ext cx="1140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Proyecto  04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CB6EFC9-E5A9-EC94-9314-F98350D89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07" y="1416417"/>
            <a:ext cx="11100894" cy="4560177"/>
          </a:xfrm>
          <a:prstGeom prst="rect">
            <a:avLst/>
          </a:prstGeom>
        </p:spPr>
      </p:pic>
      <p:pic>
        <p:nvPicPr>
          <p:cNvPr id="6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1" y="5490129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64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2666479" y="128070"/>
            <a:ext cx="1140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Proyecto  05</a:t>
            </a:r>
          </a:p>
        </p:txBody>
      </p:sp>
      <p:pic>
        <p:nvPicPr>
          <p:cNvPr id="6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1" y="5490129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BCD6757-65B2-7EE2-754A-AC16A7B52E28}"/>
              </a:ext>
            </a:extLst>
          </p:cNvPr>
          <p:cNvSpPr txBox="1"/>
          <p:nvPr/>
        </p:nvSpPr>
        <p:spPr>
          <a:xfrm>
            <a:off x="394652" y="1198280"/>
            <a:ext cx="11402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latin typeface="Arial" panose="020B0604020202020204" pitchFamily="34" charset="0"/>
                <a:cs typeface="Arial" panose="020B0604020202020204" pitchFamily="34" charset="0"/>
              </a:rPr>
              <a:t>Desarrollar un proyecto para gestionar productos y facturas, tendrás la entidad Categoría (id y nombre) que tiene varios productos(nombre, descripción , precio y status) , se debe tener en cuenta los siguientes puntos :   </a:t>
            </a:r>
          </a:p>
          <a:p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049EC9-BA54-10D8-8E4B-ECF84FE3F536}"/>
              </a:ext>
            </a:extLst>
          </p:cNvPr>
          <p:cNvSpPr txBox="1"/>
          <p:nvPr/>
        </p:nvSpPr>
        <p:spPr>
          <a:xfrm>
            <a:off x="278676" y="2675480"/>
            <a:ext cx="119060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Integrar seguridad con JWT y Spring 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Se debe tener un control de usuarios con permisos y roles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Se debe realizar operaciones CRUD para Producto y Categoría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Se debe generar un reporte en PDF con la factura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La factura tendrá los siguientes atributos (id , </a:t>
            </a:r>
            <a:r>
              <a:rPr lang="es-PE" sz="2000" dirty="0" err="1">
                <a:latin typeface="Arial" panose="020B0604020202020204" pitchFamily="34" charset="0"/>
                <a:cs typeface="Arial" panose="020B0604020202020204" pitchFamily="34" charset="0"/>
              </a:rPr>
              <a:t>uuid</a:t>
            </a: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 , nombre , email , numero , método pago , detalles y creador)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Se debe enviar correos cuando un usuario realiza alguna acción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Se debe tener una API para poder obtener la cantidad total de productos , facturas y categorías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 Usar constantes y el patrón DTO</a:t>
            </a:r>
          </a:p>
        </p:txBody>
      </p:sp>
    </p:spTree>
    <p:extLst>
      <p:ext uri="{BB962C8B-B14F-4D97-AF65-F5344CB8AC3E}">
        <p14:creationId xmlns:p14="http://schemas.microsoft.com/office/powerpoint/2010/main" val="217249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1737362" y="313508"/>
            <a:ext cx="1078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¿Qué es una API?</a:t>
            </a:r>
            <a:endParaRPr lang="en-US" sz="48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567542" y="2259873"/>
            <a:ext cx="2717074" cy="211618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680958" y="2259873"/>
            <a:ext cx="2717074" cy="21161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Servidor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4454434" y="2795452"/>
            <a:ext cx="2978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4454434" y="3422468"/>
            <a:ext cx="2978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2" y="5254044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29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2666479" y="128070"/>
            <a:ext cx="1140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Proyecto  05</a:t>
            </a:r>
          </a:p>
        </p:txBody>
      </p:sp>
      <p:pic>
        <p:nvPicPr>
          <p:cNvPr id="6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1" y="5490129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2ABB072-09A8-47F2-76E1-C8CB6A7B3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180" y="1380095"/>
            <a:ext cx="5510517" cy="530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2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308113" y="1686528"/>
            <a:ext cx="129705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8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Seguridad </a:t>
            </a:r>
          </a:p>
          <a:p>
            <a:pPr algn="ctr"/>
            <a:r>
              <a:rPr lang="es-ES" sz="72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Spring Security y JWT</a:t>
            </a:r>
            <a:endParaRPr lang="en-US" sz="72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30" y="5522401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81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87829" y="300446"/>
            <a:ext cx="7001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¿Qué es Spring Security?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87234" y="1248231"/>
            <a:ext cx="12004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Spring Security es un marco Java / Java EE que proporciona autenticación, autorización y otras características de seguridad para aplicaciones empresariales . </a:t>
            </a:r>
            <a:endParaRPr lang="en-US" dirty="0"/>
          </a:p>
        </p:txBody>
      </p:sp>
      <p:graphicFrame>
        <p:nvGraphicFramePr>
          <p:cNvPr id="6" name="Diagrama 5"/>
          <p:cNvGraphicFramePr/>
          <p:nvPr/>
        </p:nvGraphicFramePr>
        <p:xfrm>
          <a:off x="1078411" y="1894562"/>
          <a:ext cx="7072812" cy="428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Securización de un proyecto Spring Boot | Clevent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00" y="2648706"/>
            <a:ext cx="2550311" cy="255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pache Kafka and Spring Boot - Getting Started Tutorial">
            <a:extLst>
              <a:ext uri="{FF2B5EF4-FFF2-40B4-BE49-F238E27FC236}">
                <a16:creationId xmlns:a16="http://schemas.microsoft.com/office/drawing/2014/main" id="{5CFCD120-66F4-CDC0-EDA5-8C2FA77C6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30" y="5522401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50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492033" y="2573383"/>
            <a:ext cx="3243944" cy="111034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WebSecurity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2889067" y="3670663"/>
            <a:ext cx="1565367" cy="98842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4604656" y="222072"/>
            <a:ext cx="3243944" cy="111034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Configure</a:t>
            </a:r>
          </a:p>
          <a:p>
            <a:pPr algn="ctr"/>
            <a:r>
              <a:rPr lang="es-ES" sz="2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(HttpSecurity)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005353" y="388763"/>
            <a:ext cx="1948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Restricciones</a:t>
            </a:r>
          </a:p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</a:p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URLs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co 5"/>
          <p:cNvSpPr/>
          <p:nvPr/>
        </p:nvSpPr>
        <p:spPr>
          <a:xfrm rot="2584588">
            <a:off x="6770430" y="38710"/>
            <a:ext cx="1477066" cy="1477066"/>
          </a:xfrm>
          <a:prstGeom prst="arc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4604656" y="4682607"/>
            <a:ext cx="3243944" cy="16267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Configure</a:t>
            </a:r>
          </a:p>
          <a:p>
            <a:pPr algn="ctr"/>
            <a:r>
              <a:rPr lang="es-ES" sz="2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(Authentication</a:t>
            </a:r>
          </a:p>
          <a:p>
            <a:pPr algn="ctr"/>
            <a:r>
              <a:rPr lang="es-ES" sz="2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Manager)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8150366" y="5018927"/>
            <a:ext cx="1948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</a:p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</a:p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Permisos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2876004" y="1332415"/>
            <a:ext cx="1663338" cy="11821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o 28"/>
          <p:cNvSpPr/>
          <p:nvPr/>
        </p:nvSpPr>
        <p:spPr>
          <a:xfrm rot="2584588">
            <a:off x="6329593" y="4410155"/>
            <a:ext cx="2171653" cy="2171653"/>
          </a:xfrm>
          <a:prstGeom prst="arc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adroTexto 29"/>
          <p:cNvSpPr txBox="1"/>
          <p:nvPr/>
        </p:nvSpPr>
        <p:spPr>
          <a:xfrm>
            <a:off x="9774366" y="471384"/>
            <a:ext cx="19485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¿A qué podemos acceder?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9774365" y="5151749"/>
            <a:ext cx="19485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¿Quiénes pueden acceder?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4" descr="Apache Kafka and Spring Boot - Getting Started Tutorial">
            <a:extLst>
              <a:ext uri="{FF2B5EF4-FFF2-40B4-BE49-F238E27FC236}">
                <a16:creationId xmlns:a16="http://schemas.microsoft.com/office/drawing/2014/main" id="{05A6760C-8BE4-7B2E-8917-B1D82BD2A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30" y="5522401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9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6" grpId="0"/>
      <p:bldP spid="6" grpId="0" animBg="1"/>
      <p:bldP spid="19" grpId="0" animBg="1"/>
      <p:bldP spid="20" grpId="0"/>
      <p:bldP spid="29" grpId="0" animBg="1"/>
      <p:bldP spid="30" grpId="0"/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/>
          <p:nvPr/>
        </p:nvSpPr>
        <p:spPr>
          <a:xfrm>
            <a:off x="1025433" y="567807"/>
            <a:ext cx="3243944" cy="16267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Configure</a:t>
            </a:r>
          </a:p>
          <a:p>
            <a:pPr algn="ctr"/>
            <a:r>
              <a:rPr lang="es-ES" sz="2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(Authentication</a:t>
            </a:r>
          </a:p>
          <a:p>
            <a:pPr algn="ctr"/>
            <a:r>
              <a:rPr lang="es-ES" sz="2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Manager)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7147559" y="567807"/>
            <a:ext cx="3243944" cy="16267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Authentication</a:t>
            </a:r>
          </a:p>
          <a:p>
            <a:pPr algn="ctr"/>
            <a:r>
              <a:rPr lang="es-ES" sz="2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Manager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4269377" y="1381183"/>
            <a:ext cx="2865119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5379718" y="1024914"/>
            <a:ext cx="1476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7147559" y="2299064"/>
            <a:ext cx="3243944" cy="7532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christian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134496" y="3117670"/>
            <a:ext cx="3243944" cy="7532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miclave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147559" y="3931046"/>
            <a:ext cx="3243944" cy="7532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administrador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10613572" y="2545621"/>
            <a:ext cx="1476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0715897" y="3364227"/>
            <a:ext cx="1476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Clave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0874829" y="4177603"/>
            <a:ext cx="1476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Rol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4" descr="Apache Kafka and Spring Boot - Getting Started Tutorial">
            <a:extLst>
              <a:ext uri="{FF2B5EF4-FFF2-40B4-BE49-F238E27FC236}">
                <a16:creationId xmlns:a16="http://schemas.microsoft.com/office/drawing/2014/main" id="{E88E3F67-0472-D6D7-A1FE-88027C175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69" y="5522401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8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2" grpId="0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8012974" y="1046377"/>
            <a:ext cx="3243944" cy="81678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/login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26308" y="1155712"/>
            <a:ext cx="1948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Petición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2774851" y="1446497"/>
            <a:ext cx="4958361" cy="1654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996378" y="973475"/>
            <a:ext cx="1948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usuario/clave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9041674" y="2168434"/>
            <a:ext cx="1186544" cy="118654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Century Gothic" panose="020B0502020202020204" pitchFamily="34" charset="0"/>
                <a:cs typeface="Arial" panose="020B0604020202020204" pitchFamily="34" charset="0"/>
              </a:rPr>
              <a:t>Token</a:t>
            </a:r>
            <a:endParaRPr lang="en-US" sz="16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H="1" flipV="1">
            <a:off x="2774851" y="2759823"/>
            <a:ext cx="5952540" cy="1986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708355" y="2470708"/>
            <a:ext cx="1948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Respuesta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8221594" y="4081870"/>
            <a:ext cx="3243944" cy="81678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/api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822362" y="4555144"/>
            <a:ext cx="4153204" cy="138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08355" y="4310077"/>
            <a:ext cx="1948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Petición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7172559" y="4136051"/>
            <a:ext cx="852041" cy="85204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latin typeface="Century Gothic" panose="020B0502020202020204" pitchFamily="34" charset="0"/>
                <a:cs typeface="Arial" panose="020B0604020202020204" pitchFamily="34" charset="0"/>
              </a:rPr>
              <a:t>Token</a:t>
            </a:r>
            <a:endParaRPr lang="en-US" sz="11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4491995" y="2370860"/>
            <a:ext cx="271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Token de autenticación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4" descr="Apache Kafka and Spring Boot - Getting Started Tutorial">
            <a:extLst>
              <a:ext uri="{FF2B5EF4-FFF2-40B4-BE49-F238E27FC236}">
                <a16:creationId xmlns:a16="http://schemas.microsoft.com/office/drawing/2014/main" id="{A91AF463-8ADC-D6F2-B715-48E554664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30" y="5522401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22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15" grpId="0"/>
      <p:bldP spid="3" grpId="0" animBg="1"/>
      <p:bldP spid="18" grpId="0"/>
      <p:bldP spid="22" grpId="0" animBg="1"/>
      <p:bldP spid="24" grpId="0"/>
      <p:bldP spid="25" grpId="0" animBg="1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8453811" y="861587"/>
            <a:ext cx="2137252" cy="81678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Recurso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642520" y="432329"/>
            <a:ext cx="19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/api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3553882" y="1302924"/>
            <a:ext cx="4153204" cy="138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4656212" y="894534"/>
            <a:ext cx="1948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petición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8020594" y="616995"/>
            <a:ext cx="0" cy="46734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6930006" y="5474768"/>
            <a:ext cx="1948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Filtro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9034054" y="5151288"/>
            <a:ext cx="2137252" cy="46265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Usuario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9128408" y="5653128"/>
            <a:ext cx="1948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Validar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1390550" y="1596874"/>
            <a:ext cx="1539239" cy="153923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latin typeface="Century Gothic" panose="020B0502020202020204" pitchFamily="34" charset="0"/>
                <a:cs typeface="Arial" panose="020B0604020202020204" pitchFamily="34" charset="0"/>
              </a:rPr>
              <a:t>Token</a:t>
            </a:r>
            <a:endParaRPr lang="en-US" sz="20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co 4"/>
          <p:cNvSpPr/>
          <p:nvPr/>
        </p:nvSpPr>
        <p:spPr>
          <a:xfrm rot="6694351">
            <a:off x="1450826" y="-3967424"/>
            <a:ext cx="5114218" cy="7934849"/>
          </a:xfrm>
          <a:prstGeom prst="arc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7746275" y="1488847"/>
            <a:ext cx="0" cy="380161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8548166" y="5671813"/>
            <a:ext cx="436909" cy="436909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Material De Icono De Símbolo Correcto De Estilo Simple, Minimalista, Icono  Correcto, Green Gradient PNG y Vector para Descargar Gratis | Png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188" y1="51094" x2="49063" y2="51094"/>
                        <a14:foregroundMark x1="53125" y1="47344" x2="53125" y2="47344"/>
                        <a14:foregroundMark x1="58438" y1="43594" x2="43438" y2="52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994" y="4035918"/>
            <a:ext cx="1115370" cy="111537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Apache Kafka and Spring Boot - Getting Started Tutorial">
            <a:extLst>
              <a:ext uri="{FF2B5EF4-FFF2-40B4-BE49-F238E27FC236}">
                <a16:creationId xmlns:a16="http://schemas.microsoft.com/office/drawing/2014/main" id="{356C2944-4900-68AA-FA26-302688EFA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30" y="5522401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06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20" grpId="0"/>
      <p:bldP spid="21" grpId="0"/>
      <p:bldP spid="27" grpId="0" animBg="1"/>
      <p:bldP spid="28" grpId="0"/>
      <p:bldP spid="29" grpId="0" animBg="1"/>
      <p:bldP spid="5" grpId="0" animBg="1"/>
      <p:bldP spid="3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/>
          <p:cNvSpPr/>
          <p:nvPr/>
        </p:nvSpPr>
        <p:spPr>
          <a:xfrm>
            <a:off x="435809" y="1842248"/>
            <a:ext cx="3908576" cy="390857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22268" y="1140891"/>
            <a:ext cx="413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Century Gothic" panose="020B0502020202020204" pitchFamily="34" charset="0"/>
                <a:cs typeface="Arial" panose="020B0604020202020204" pitchFamily="34" charset="0"/>
              </a:rPr>
              <a:t>JSON Web Token</a:t>
            </a:r>
            <a:endParaRPr lang="en-US" sz="28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1285393" y="2611853"/>
            <a:ext cx="1057041" cy="1057041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2550629" y="2606414"/>
            <a:ext cx="1057041" cy="105704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1861575" y="3974673"/>
            <a:ext cx="1057041" cy="1057041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239437" y="447650"/>
            <a:ext cx="5156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Century Gothic" panose="020B0502020202020204" pitchFamily="34" charset="0"/>
                <a:cs typeface="Arial" panose="020B0604020202020204" pitchFamily="34" charset="0"/>
              </a:rPr>
              <a:t>JOSE (JavaScript Object Signing and Encryption)</a:t>
            </a:r>
            <a:endParaRPr lang="en-US" sz="24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904603" y="1557968"/>
            <a:ext cx="632012" cy="36967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adroTexto 25"/>
          <p:cNvSpPr txBox="1"/>
          <p:nvPr/>
        </p:nvSpPr>
        <p:spPr>
          <a:xfrm>
            <a:off x="7361804" y="1527529"/>
            <a:ext cx="222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Century Gothic" panose="020B0502020202020204" pitchFamily="34" charset="0"/>
                <a:cs typeface="Arial" panose="020B0604020202020204" pitchFamily="34" charset="0"/>
              </a:rPr>
              <a:t>Algoritmo</a:t>
            </a:r>
            <a:endParaRPr lang="en-US" sz="24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6904603" y="2066518"/>
            <a:ext cx="632012" cy="369671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4"/>
          <p:cNvSpPr txBox="1"/>
          <p:nvPr/>
        </p:nvSpPr>
        <p:spPr>
          <a:xfrm>
            <a:off x="7346117" y="2020520"/>
            <a:ext cx="222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Century Gothic" panose="020B0502020202020204" pitchFamily="34" charset="0"/>
                <a:cs typeface="Arial" panose="020B0604020202020204" pitchFamily="34" charset="0"/>
              </a:rPr>
              <a:t>Tipo Token</a:t>
            </a:r>
            <a:endParaRPr lang="en-US" sz="24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5471970" y="279295"/>
            <a:ext cx="861596" cy="86159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5442506" y="3083613"/>
            <a:ext cx="891060" cy="8910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5265802" y="3280523"/>
            <a:ext cx="5156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Century Gothic" panose="020B0502020202020204" pitchFamily="34" charset="0"/>
                <a:cs typeface="Arial" panose="020B0604020202020204" pitchFamily="34" charset="0"/>
              </a:rPr>
              <a:t>Claims(solicitudes)</a:t>
            </a:r>
            <a:endParaRPr lang="en-US" sz="24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6904603" y="3904824"/>
            <a:ext cx="632012" cy="36967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adroTexto 39"/>
          <p:cNvSpPr txBox="1"/>
          <p:nvPr/>
        </p:nvSpPr>
        <p:spPr>
          <a:xfrm>
            <a:off x="7361804" y="3874385"/>
            <a:ext cx="222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Century Gothic" panose="020B0502020202020204" pitchFamily="34" charset="0"/>
                <a:cs typeface="Arial" panose="020B0604020202020204" pitchFamily="34" charset="0"/>
              </a:rPr>
              <a:t>Usuario</a:t>
            </a:r>
            <a:endParaRPr lang="en-US" sz="24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6904603" y="4416235"/>
            <a:ext cx="632012" cy="36967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7346116" y="4367376"/>
            <a:ext cx="3809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Century Gothic" panose="020B0502020202020204" pitchFamily="34" charset="0"/>
                <a:cs typeface="Arial" panose="020B0604020202020204" pitchFamily="34" charset="0"/>
              </a:rPr>
              <a:t>Fecha de caducidad</a:t>
            </a:r>
            <a:endParaRPr lang="en-US" sz="24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5503660" y="5183849"/>
            <a:ext cx="829906" cy="829906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4275626" y="5392642"/>
            <a:ext cx="5156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Century Gothic" panose="020B0502020202020204" pitchFamily="34" charset="0"/>
                <a:cs typeface="Arial" panose="020B0604020202020204" pitchFamily="34" charset="0"/>
              </a:rPr>
              <a:t>Hash</a:t>
            </a:r>
            <a:endParaRPr lang="en-US" sz="24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6904603" y="6066689"/>
            <a:ext cx="632012" cy="369671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adroTexto 45"/>
          <p:cNvSpPr txBox="1"/>
          <p:nvPr/>
        </p:nvSpPr>
        <p:spPr>
          <a:xfrm>
            <a:off x="7361804" y="6036250"/>
            <a:ext cx="222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Century Gothic" panose="020B0502020202020204" pitchFamily="34" charset="0"/>
                <a:cs typeface="Arial" panose="020B0604020202020204" pitchFamily="34" charset="0"/>
              </a:rPr>
              <a:t>Validador</a:t>
            </a:r>
            <a:endParaRPr lang="en-US" sz="24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4" descr="Apache Kafka and Spring Boot - Getting Started Tutorial">
            <a:extLst>
              <a:ext uri="{FF2B5EF4-FFF2-40B4-BE49-F238E27FC236}">
                <a16:creationId xmlns:a16="http://schemas.microsoft.com/office/drawing/2014/main" id="{FD446D31-AB8A-EC61-9CC8-807C74BB3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30" y="5522401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73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5" grpId="0"/>
      <p:bldP spid="17" grpId="0" animBg="1"/>
      <p:bldP spid="18" grpId="0" animBg="1"/>
      <p:bldP spid="22" grpId="0" animBg="1"/>
      <p:bldP spid="25" grpId="0"/>
      <p:bldP spid="3" grpId="0" animBg="1"/>
      <p:bldP spid="26" grpId="0"/>
      <p:bldP spid="34" grpId="0" animBg="1"/>
      <p:bldP spid="35" grpId="0"/>
      <p:bldP spid="36" grpId="0" animBg="1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1436465" y="2381193"/>
            <a:ext cx="2449735" cy="96712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Sha 256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2663287" y="1582975"/>
            <a:ext cx="0" cy="63578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443867" y="875089"/>
            <a:ext cx="4650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Century Gothic" panose="020B0502020202020204" pitchFamily="34" charset="0"/>
                <a:cs typeface="Arial" panose="020B0604020202020204" pitchFamily="34" charset="0"/>
              </a:rPr>
              <a:t>Hola que tal estas</a:t>
            </a:r>
          </a:p>
          <a:p>
            <a:pPr algn="ctr"/>
            <a:r>
              <a:rPr lang="es-ES" sz="2000" dirty="0">
                <a:latin typeface="Century Gothic" panose="020B0502020202020204" pitchFamily="34" charset="0"/>
                <a:cs typeface="Arial" panose="020B0604020202020204" pitchFamily="34" charset="0"/>
              </a:rPr>
              <a:t>Este es un texto de prueba</a:t>
            </a:r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2663287" y="3523833"/>
            <a:ext cx="0" cy="10616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537997" y="4740336"/>
            <a:ext cx="4650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Century Gothic" panose="020B0502020202020204" pitchFamily="34" charset="0"/>
                <a:cs typeface="Arial" panose="020B0604020202020204" pitchFamily="34" charset="0"/>
              </a:rPr>
              <a:t>626fe5dc0baacb63c4e16ed5a3c8cf95b43243893I48a907b47af8ed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6539866" y="858568"/>
            <a:ext cx="4650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Century Gothic" panose="020B0502020202020204" pitchFamily="34" charset="0"/>
                <a:cs typeface="Arial" panose="020B0604020202020204" pitchFamily="34" charset="0"/>
              </a:rPr>
              <a:t>Hola que tal estas</a:t>
            </a:r>
          </a:p>
          <a:p>
            <a:pPr algn="ctr"/>
            <a:r>
              <a:rPr lang="es-ES" sz="2000" dirty="0">
                <a:latin typeface="Century Gothic" panose="020B0502020202020204" pitchFamily="34" charset="0"/>
                <a:cs typeface="Arial" panose="020B0604020202020204" pitchFamily="34" charset="0"/>
              </a:rPr>
              <a:t>Este es un texto 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7586253" y="2381193"/>
            <a:ext cx="2449735" cy="96712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Sha 256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8813075" y="1582975"/>
            <a:ext cx="0" cy="63578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5816906" y="47711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3CFF7A725536F88EA414039603E371605BA31020448F100F46906CE5A6DC325F</a:t>
            </a:r>
          </a:p>
        </p:txBody>
      </p:sp>
      <p:cxnSp>
        <p:nvCxnSpPr>
          <p:cNvPr id="47" name="Conector recto de flecha 46"/>
          <p:cNvCxnSpPr/>
          <p:nvPr/>
        </p:nvCxnSpPr>
        <p:spPr>
          <a:xfrm>
            <a:off x="8789478" y="3481601"/>
            <a:ext cx="0" cy="10616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Apache Kafka and Spring Boot - Getting Started Tutorial">
            <a:extLst>
              <a:ext uri="{FF2B5EF4-FFF2-40B4-BE49-F238E27FC236}">
                <a16:creationId xmlns:a16="http://schemas.microsoft.com/office/drawing/2014/main" id="{2787241D-5418-B155-1BDA-0F9D9FF15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30" y="5522401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41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  <p:bldP spid="30" grpId="0"/>
      <p:bldP spid="31" grpId="0"/>
      <p:bldP spid="32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-345948" y="-12814"/>
            <a:ext cx="8859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latin typeface="Century Gothic" panose="020B0502020202020204" pitchFamily="34" charset="0"/>
                <a:cs typeface="Arial" panose="020B0604020202020204" pitchFamily="34" charset="0"/>
              </a:rPr>
              <a:t>Spring Security + JWT</a:t>
            </a:r>
          </a:p>
        </p:txBody>
      </p:sp>
      <p:pic>
        <p:nvPicPr>
          <p:cNvPr id="1026" name="Picture 2" descr="Initial login page not showing when using spring boot security - Stack  Over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64" y="1203471"/>
            <a:ext cx="3732379" cy="218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ángulo 27"/>
          <p:cNvSpPr/>
          <p:nvPr/>
        </p:nvSpPr>
        <p:spPr>
          <a:xfrm>
            <a:off x="7427531" y="1567585"/>
            <a:ext cx="4334979" cy="13557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REST 1(Login)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 flipH="1">
            <a:off x="5239736" y="2738156"/>
            <a:ext cx="189820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3863798" y="2245447"/>
            <a:ext cx="4650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Century Gothic" panose="020B0502020202020204" pitchFamily="34" charset="0"/>
                <a:cs typeface="Arial" panose="020B0604020202020204" pitchFamily="34" charset="0"/>
              </a:rPr>
              <a:t>JSON Token</a:t>
            </a:r>
          </a:p>
        </p:txBody>
      </p:sp>
      <p:pic>
        <p:nvPicPr>
          <p:cNvPr id="1034" name="Picture 10" descr="Adding icon launcher for Postman Native App in Ubuntu | by Shubham Aggarwal 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324" y="3571274"/>
            <a:ext cx="2957294" cy="295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ángulo 31"/>
          <p:cNvSpPr/>
          <p:nvPr/>
        </p:nvSpPr>
        <p:spPr>
          <a:xfrm>
            <a:off x="7427531" y="3409282"/>
            <a:ext cx="4334979" cy="329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7746185" y="3531897"/>
            <a:ext cx="3642251" cy="8541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REST 1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7746184" y="4601600"/>
            <a:ext cx="3642251" cy="8541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REST 2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7773894" y="5674382"/>
            <a:ext cx="3642251" cy="8541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REST 3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5304934" y="1775401"/>
            <a:ext cx="198540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5239736" y="3958990"/>
            <a:ext cx="198540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5251485" y="5025283"/>
            <a:ext cx="198540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>
            <a:off x="5251485" y="6097558"/>
            <a:ext cx="198540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3863797" y="3579676"/>
            <a:ext cx="4650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Century Gothic" panose="020B0502020202020204" pitchFamily="34" charset="0"/>
                <a:cs typeface="Arial" panose="020B0604020202020204" pitchFamily="34" charset="0"/>
              </a:rPr>
              <a:t>token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3919148" y="4621250"/>
            <a:ext cx="4650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Century Gothic" panose="020B0502020202020204" pitchFamily="34" charset="0"/>
                <a:cs typeface="Arial" panose="020B0604020202020204" pitchFamily="34" charset="0"/>
              </a:rPr>
              <a:t>token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919148" y="5590349"/>
            <a:ext cx="4650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Century Gothic" panose="020B0502020202020204" pitchFamily="34" charset="0"/>
                <a:cs typeface="Arial" panose="020B0604020202020204" pitchFamily="34" charset="0"/>
              </a:rPr>
              <a:t>token</a:t>
            </a:r>
          </a:p>
        </p:txBody>
      </p:sp>
      <p:pic>
        <p:nvPicPr>
          <p:cNvPr id="2" name="Picture 4" descr="Apache Kafka and Spring Boot - Getting Started Tutorial">
            <a:extLst>
              <a:ext uri="{FF2B5EF4-FFF2-40B4-BE49-F238E27FC236}">
                <a16:creationId xmlns:a16="http://schemas.microsoft.com/office/drawing/2014/main" id="{C8004683-35FB-1203-8A17-D56AEE09E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30" y="5522401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34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1031968" y="313508"/>
            <a:ext cx="1078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¿Qué es REST?</a:t>
            </a:r>
            <a:endParaRPr lang="en-US" sz="48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09748" y="1608798"/>
            <a:ext cx="11203577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REST no es un protocolo ni un estándar, sino más bien un conjunto de límites de arquitectura. Los desarrolladores de las API pueden implementarlo de distintas maneras.</a:t>
            </a:r>
          </a:p>
          <a:p>
            <a:b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Fundamentos de la arquitectura REST | by diego.coder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67" y="2671353"/>
            <a:ext cx="5529246" cy="314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2" y="5254044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21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01040" y="1598876"/>
            <a:ext cx="10789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8000" b="1" dirty="0" err="1">
                <a:latin typeface="Lato Black" panose="020F0A02020204030203" pitchFamily="34" charset="0"/>
                <a:cs typeface="Arial" panose="020B0604020202020204" pitchFamily="34" charset="0"/>
              </a:rPr>
              <a:t>Testing</a:t>
            </a:r>
            <a:r>
              <a:rPr lang="es-ES" sz="8000" b="1" dirty="0">
                <a:latin typeface="Lato Black" panose="020F0A02020204030203" pitchFamily="34" charset="0"/>
                <a:cs typeface="Arial" panose="020B0604020202020204" pitchFamily="34" charset="0"/>
              </a:rPr>
              <a:t> API REST</a:t>
            </a:r>
          </a:p>
          <a:p>
            <a:pPr lvl="1" algn="ctr"/>
            <a:r>
              <a:rPr lang="es-ES" sz="8000" b="1" dirty="0">
                <a:latin typeface="Lato Black" panose="020F0A02020204030203" pitchFamily="34" charset="0"/>
                <a:cs typeface="Arial" panose="020B0604020202020204" pitchFamily="34" charset="0"/>
              </a:rPr>
              <a:t>JUnit5 y </a:t>
            </a:r>
            <a:r>
              <a:rPr lang="es-ES" sz="8000" b="1" dirty="0" err="1">
                <a:latin typeface="Lato Black" panose="020F0A02020204030203" pitchFamily="34" charset="0"/>
                <a:cs typeface="Arial" panose="020B0604020202020204" pitchFamily="34" charset="0"/>
              </a:rPr>
              <a:t>Mockito</a:t>
            </a:r>
            <a:endParaRPr lang="en-US" sz="8000" b="1" dirty="0"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2" y="5254044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440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24970" y="217728"/>
            <a:ext cx="1140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¿Qué son las pruebas unitarias?</a:t>
            </a:r>
          </a:p>
        </p:txBody>
      </p:sp>
      <p:pic>
        <p:nvPicPr>
          <p:cNvPr id="6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1" y="5490129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A86CFFC-28DA-7FB5-C20C-053C13A16865}"/>
              </a:ext>
            </a:extLst>
          </p:cNvPr>
          <p:cNvSpPr txBox="1"/>
          <p:nvPr/>
        </p:nvSpPr>
        <p:spPr>
          <a:xfrm>
            <a:off x="483125" y="1479536"/>
            <a:ext cx="114301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Las pruebas unitarias consisten en aislar una parte del código y comprobar que funciona a la perfección. Son pequeños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que validan el comportamiento de un objeto y la lógica.</a:t>
            </a:r>
            <a:endParaRPr 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C406A77-8555-9E92-B467-5D036C432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42" y="2773225"/>
            <a:ext cx="5038629" cy="26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01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24970" y="217728"/>
            <a:ext cx="1140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¿Qué es JUnit5?</a:t>
            </a:r>
          </a:p>
        </p:txBody>
      </p:sp>
      <p:pic>
        <p:nvPicPr>
          <p:cNvPr id="6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1" y="5490129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A86CFFC-28DA-7FB5-C20C-053C13A16865}"/>
              </a:ext>
            </a:extLst>
          </p:cNvPr>
          <p:cNvSpPr txBox="1"/>
          <p:nvPr/>
        </p:nvSpPr>
        <p:spPr>
          <a:xfrm>
            <a:off x="483125" y="1479536"/>
            <a:ext cx="114301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es-MX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 trata de un Framework Open </a:t>
            </a:r>
            <a:r>
              <a:rPr lang="es-MX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la automatización de las pruebas (tanto unitarias, como de integración) en los proyectos Software. El </a:t>
            </a:r>
            <a:r>
              <a:rPr lang="es-MX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s-MX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provee al usuario de herramientas, clases y métodos que le facilitan la tarea de realizar pruebas en su sistema y así asegurar su consistencia y funcionalidad.</a:t>
            </a:r>
            <a:endParaRPr 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Primeros pasos con JUnit 5 - Adictos al trabajo">
            <a:extLst>
              <a:ext uri="{FF2B5EF4-FFF2-40B4-BE49-F238E27FC236}">
                <a16:creationId xmlns:a16="http://schemas.microsoft.com/office/drawing/2014/main" id="{0C5ACE5C-A016-9765-783F-30E5C72DE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470" y="3429000"/>
            <a:ext cx="5113059" cy="160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525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24970" y="217728"/>
            <a:ext cx="1140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¿Qué es </a:t>
            </a:r>
            <a:r>
              <a:rPr lang="es-ES" sz="5400" b="1" dirty="0" err="1">
                <a:latin typeface="Arial Rounded MT Bold" panose="020F0704030504030204" pitchFamily="34" charset="0"/>
                <a:cs typeface="Arial" panose="020B0604020202020204" pitchFamily="34" charset="0"/>
              </a:rPr>
              <a:t>Mockito</a:t>
            </a:r>
            <a:r>
              <a:rPr lang="es-ES" sz="54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6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1" y="5490129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FEA1CA9-92FF-30F6-81C9-20E7D3FD6516}"/>
              </a:ext>
            </a:extLst>
          </p:cNvPr>
          <p:cNvSpPr txBox="1"/>
          <p:nvPr/>
        </p:nvSpPr>
        <p:spPr>
          <a:xfrm>
            <a:off x="491470" y="1496033"/>
            <a:ext cx="114218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Mockito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es un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de Java ampliamente utilizado para realizar pruebas unitarias en aplicaciones. Proporciona una forma fácil de crear objetos simulados (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mocks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) que imitan el comportamiento de objetos reales en un entorno de prueba controlado.</a:t>
            </a:r>
            <a:endParaRPr 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0A9CA4F-5A5D-308E-6CB0-A0AD1326E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61" y="2738510"/>
            <a:ext cx="5246914" cy="262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25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09811" y="129956"/>
            <a:ext cx="1140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Arquitectura</a:t>
            </a:r>
          </a:p>
        </p:txBody>
      </p:sp>
      <p:pic>
        <p:nvPicPr>
          <p:cNvPr id="6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1" y="5490129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redondeado 2"/>
          <p:cNvSpPr/>
          <p:nvPr/>
        </p:nvSpPr>
        <p:spPr>
          <a:xfrm>
            <a:off x="1836878" y="2710808"/>
            <a:ext cx="1541417" cy="160791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Controlador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4248989" y="2710808"/>
            <a:ext cx="1541417" cy="160791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Servicio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684953" y="2710807"/>
            <a:ext cx="1541417" cy="160791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DAO</a:t>
            </a:r>
          </a:p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echa izquierda y derecha 10"/>
          <p:cNvSpPr/>
          <p:nvPr/>
        </p:nvSpPr>
        <p:spPr>
          <a:xfrm>
            <a:off x="3389881" y="3419744"/>
            <a:ext cx="850562" cy="190038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echa izquierda y derecha 11"/>
          <p:cNvSpPr/>
          <p:nvPr/>
        </p:nvSpPr>
        <p:spPr>
          <a:xfrm>
            <a:off x="5810570" y="3419744"/>
            <a:ext cx="850562" cy="190038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echa izquierda y derecha 12"/>
          <p:cNvSpPr/>
          <p:nvPr/>
        </p:nvSpPr>
        <p:spPr>
          <a:xfrm>
            <a:off x="8226370" y="3419744"/>
            <a:ext cx="850562" cy="190038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ilindro 4"/>
          <p:cNvSpPr/>
          <p:nvPr/>
        </p:nvSpPr>
        <p:spPr>
          <a:xfrm>
            <a:off x="9137468" y="2842169"/>
            <a:ext cx="1011417" cy="1345185"/>
          </a:xfrm>
          <a:prstGeom prst="ca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BBDD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86F6B5F-4816-B604-2C2A-E131AE823574}"/>
              </a:ext>
            </a:extLst>
          </p:cNvPr>
          <p:cNvSpPr txBox="1"/>
          <p:nvPr/>
        </p:nvSpPr>
        <p:spPr>
          <a:xfrm>
            <a:off x="1660192" y="2111604"/>
            <a:ext cx="1894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@WebMvcTest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631F2AE-8D5E-9E16-7EA5-52385223DE87}"/>
              </a:ext>
            </a:extLst>
          </p:cNvPr>
          <p:cNvSpPr txBox="1"/>
          <p:nvPr/>
        </p:nvSpPr>
        <p:spPr>
          <a:xfrm>
            <a:off x="6508267" y="4627545"/>
            <a:ext cx="1894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@DataJpaTest</a:t>
            </a:r>
          </a:p>
        </p:txBody>
      </p:sp>
    </p:spTree>
    <p:extLst>
      <p:ext uri="{BB962C8B-B14F-4D97-AF65-F5344CB8AC3E}">
        <p14:creationId xmlns:p14="http://schemas.microsoft.com/office/powerpoint/2010/main" val="222148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18010" y="342292"/>
            <a:ext cx="107840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Arquitectura REST</a:t>
            </a:r>
            <a:endParaRPr lang="en-US" sz="44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2" y="5254044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418010" y="2299062"/>
            <a:ext cx="2834639" cy="211618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3252648" y="2834643"/>
            <a:ext cx="25573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>
            <a:off x="3252650" y="3722916"/>
            <a:ext cx="26778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5834970" y="2299062"/>
            <a:ext cx="3082835" cy="211618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/>
          <p:cNvSpPr/>
          <p:nvPr/>
        </p:nvSpPr>
        <p:spPr>
          <a:xfrm>
            <a:off x="6238162" y="2671954"/>
            <a:ext cx="2225041" cy="675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REST APIs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373416" y="3448728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Web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echa izquierda y derecha 12"/>
          <p:cNvSpPr/>
          <p:nvPr/>
        </p:nvSpPr>
        <p:spPr>
          <a:xfrm>
            <a:off x="8956993" y="3009509"/>
            <a:ext cx="1323475" cy="384737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ilindro 17"/>
          <p:cNvSpPr/>
          <p:nvPr/>
        </p:nvSpPr>
        <p:spPr>
          <a:xfrm>
            <a:off x="10347743" y="2299062"/>
            <a:ext cx="1340480" cy="1782838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BBDD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680782" y="2406131"/>
            <a:ext cx="203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HTTP Request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3663684" y="3816929"/>
            <a:ext cx="203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</a:p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(JSON)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78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Puede ser una imagen de texto que dice &quot;Spring Boot RESTful Web Services CRUD API Spring Data JPA RESTful Web Services → Guardar Listar Actualizar Eliminar POST GET PUT DELETE Base de datos MySQL Hibernate framework RESTful Web Services Clientes Spring Controller Aplicación Spring Web Servidor Tomcat embebido Aplicación Spring Boo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2" y="5254044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6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2329" y="2233749"/>
            <a:ext cx="107899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8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Métodos HTTP</a:t>
            </a:r>
          </a:p>
        </p:txBody>
      </p:sp>
      <p:pic>
        <p:nvPicPr>
          <p:cNvPr id="6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1" y="5490129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9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1345474" y="266538"/>
            <a:ext cx="1078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Métodos  HTTP</a:t>
            </a:r>
            <a:endParaRPr lang="en-US" sz="48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7050" y="1600926"/>
            <a:ext cx="115562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 restricción de "Interfaz uniforme" restringe las interacciones entre el cliente y el servidora través de un puñado de operaciones o verbos estandarizados. En la Web, el estándar HTTP . 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57049" y="2462700"/>
            <a:ext cx="112688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Proporciona ocho métodos HTTP que permiten a los clientes interactuar y manipular recursos. Algunos de los métodos más utilizados son GET, POST, PUT y DELETE.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610513"/>
              </p:ext>
            </p:extLst>
          </p:nvPr>
        </p:nvGraphicFramePr>
        <p:xfrm>
          <a:off x="1140821" y="3786139"/>
          <a:ext cx="8888550" cy="214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62850">
                  <a:extLst>
                    <a:ext uri="{9D8B030D-6E8A-4147-A177-3AD203B41FA5}">
                      <a16:colId xmlns:a16="http://schemas.microsoft.com/office/drawing/2014/main" val="2038345734"/>
                    </a:ext>
                  </a:extLst>
                </a:gridCol>
                <a:gridCol w="2962850">
                  <a:extLst>
                    <a:ext uri="{9D8B030D-6E8A-4147-A177-3AD203B41FA5}">
                      <a16:colId xmlns:a16="http://schemas.microsoft.com/office/drawing/2014/main" val="1198283411"/>
                    </a:ext>
                  </a:extLst>
                </a:gridCol>
                <a:gridCol w="2962850">
                  <a:extLst>
                    <a:ext uri="{9D8B030D-6E8A-4147-A177-3AD203B41FA5}">
                      <a16:colId xmlns:a16="http://schemas.microsoft.com/office/drawing/2014/main" val="3190645741"/>
                    </a:ext>
                  </a:extLst>
                </a:gridCol>
              </a:tblGrid>
              <a:tr h="42888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Operación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 Method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225616"/>
                  </a:ext>
                </a:extLst>
              </a:tr>
              <a:tr h="42888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588891"/>
                  </a:ext>
                </a:extLst>
              </a:tr>
              <a:tr h="42888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27242"/>
                  </a:ext>
                </a:extLst>
              </a:tr>
              <a:tr h="42888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06806"/>
                  </a:ext>
                </a:extLst>
              </a:tr>
              <a:tr h="42888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534474"/>
                  </a:ext>
                </a:extLst>
              </a:tr>
            </a:tbl>
          </a:graphicData>
        </a:graphic>
      </p:graphicFrame>
      <p:pic>
        <p:nvPicPr>
          <p:cNvPr id="8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1" y="5490129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37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95798" y="140765"/>
            <a:ext cx="1078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Carácterísticas principales</a:t>
            </a:r>
            <a:endParaRPr lang="en-US" sz="48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13655" y="1493204"/>
            <a:ext cx="115562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Seguridad : 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13655" y="2393500"/>
            <a:ext cx="114430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 dice que un método HTTP es seguro si no provoca ningún cambio en el estado del servidor. Considere métodos como GET o HEAD, que se utilizan para recuperar información/recursos del servidor. Estas solicitudes generalmente se implementan como operaciones de solo lectura . </a:t>
            </a:r>
          </a:p>
        </p:txBody>
      </p:sp>
      <p:pic>
        <p:nvPicPr>
          <p:cNvPr id="6146" name="Picture 2" descr="Mejores Prácticas: Seguridad REST API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3952071"/>
            <a:ext cx="3462836" cy="23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pache Kafka and Spring Boot - Getting Started Tutori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111" y="5490129"/>
            <a:ext cx="1255213" cy="11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4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2683</TotalTime>
  <Words>1829</Words>
  <Application>Microsoft Office PowerPoint</Application>
  <PresentationFormat>Panorámica</PresentationFormat>
  <Paragraphs>299</Paragraphs>
  <Slides>44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2" baseType="lpstr">
      <vt:lpstr>Arial</vt:lpstr>
      <vt:lpstr>Arial</vt:lpstr>
      <vt:lpstr>Arial Rounded MT Bold</vt:lpstr>
      <vt:lpstr>Calibri</vt:lpstr>
      <vt:lpstr>Calibri Light</vt:lpstr>
      <vt:lpstr>Century Gothic</vt:lpstr>
      <vt:lpstr>Lato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Ramirez</dc:creator>
  <cp:lastModifiedBy>Christian Ramirez</cp:lastModifiedBy>
  <cp:revision>29</cp:revision>
  <dcterms:created xsi:type="dcterms:W3CDTF">2023-04-18T12:50:29Z</dcterms:created>
  <dcterms:modified xsi:type="dcterms:W3CDTF">2023-07-06T00:04:19Z</dcterms:modified>
</cp:coreProperties>
</file>