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kaggle.com/code/anitha136/avocado-price-prediction" TargetMode="External" /><Relationship Id="rId3" Type="http://schemas.openxmlformats.org/officeDocument/2006/relationships/hyperlink" Target="https://www.kaggle.com/datasets/timmate/avocado-prices-2020" TargetMode="External" /><Relationship Id="rId4"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Avocado Price Prediction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of reproducing the code in R</a:t>
            </a:r>
          </a:p>
        </p:txBody>
      </p:sp>
      <p:sp>
        <p:nvSpPr>
          <p:cNvPr id="3" name="Content Placeholder 2"/>
          <p:cNvSpPr>
            <a:spLocks noGrp="1"/>
          </p:cNvSpPr>
          <p:nvPr>
            <p:ph idx="1"/>
          </p:nvPr>
        </p:nvSpPr>
        <p:spPr/>
        <p:txBody>
          <a:bodyPr/>
          <a:lstStyle/>
          <a:p>
            <a:pPr lvl="0" indent="-342900" marL="342900">
              <a:buAutoNum type="arabicPeriod"/>
            </a:pPr>
            <a:r>
              <a:rPr/>
              <a:t>Language Flexibility: By reproducing Python code in R, you can leverage the strengths of both languages. To reproduce the code we used already available packages: ggplot2, tidyverse, dplyr, caret, stats and randomForest</a:t>
            </a:r>
          </a:p>
          <a:p>
            <a:pPr lvl="0" indent="-342900" marL="342900">
              <a:buAutoNum type="arabicPeriod"/>
            </a:pPr>
            <a:r>
              <a:rPr/>
              <a:t>Code Reusability: Reproducing code from one language to another allows you to reuse existing algorithms, functions or data processing methods, which can save time.</a:t>
            </a:r>
          </a:p>
          <a:p>
            <a:pPr lvl="1" indent="0" marL="342900">
              <a:buNone/>
            </a:pPr>
            <a:r>
              <a:rPr/>
              <a:t>For example: lm function used in R reproduction provides summary of the linear regression model such as coefficient estimates, p-values, confidence intervals, R-squared, adjusted R-squared and residual analysis.</a:t>
            </a:r>
          </a:p>
          <a:p>
            <a:pPr lvl="0" indent="-342900" marL="342900">
              <a:buAutoNum type="arabicPeriod"/>
            </a:pPr>
            <a:r>
              <a:rPr/>
              <a:t>Collaborative Opportunities: Reproducing code in R from a Python source can facilitate collaboration between team members who have different language preferences or expertise.</a:t>
            </a:r>
          </a:p>
          <a:p>
            <a:pPr lvl="0" indent="-342900" marL="342900">
              <a:buAutoNum type="arabicPeriod"/>
            </a:pPr>
            <a:r>
              <a:rPr/>
              <a:t>Learning Opportunity: Reproducing code from Python to R (or vice versa) can be a valuable learning experience. It exposes you to different programming paradigms, syntax, and approaches to problem-solving.</a:t>
            </a:r>
          </a:p>
          <a:p>
            <a:pPr lvl="0" indent="-342900" marL="342900">
              <a:buAutoNum type="arabicPeriod"/>
            </a:pPr>
            <a:r>
              <a:rPr/>
              <a:t>Validation and Cross-Checking: Reproducing code in a different language provides an opportunity to validate the results obtained from the original implementation. If the results match, it adds confidence and strengthens the findings. Moreover, translating code between languages can help identify any inconsistencies or errors in the original code, leading to more robust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Description of the project</a:t>
            </a:r>
          </a:p>
        </p:txBody>
      </p:sp>
      <p:sp>
        <p:nvSpPr>
          <p:cNvPr id="4" name="Text Placeholder 3"/>
          <p:cNvSpPr>
            <a:spLocks noGrp="1"/>
          </p:cNvSpPr>
          <p:nvPr>
            <p:ph idx="2" sz="half" type="body"/>
          </p:nvPr>
        </p:nvSpPr>
        <p:spPr/>
        <p:txBody>
          <a:bodyPr/>
          <a:lstStyle/>
          <a:p>
            <a:pPr lvl="0" indent="0" marL="0">
              <a:buNone/>
            </a:pPr>
            <a:r>
              <a:rPr/>
              <a:t>For our project we reproduced the </a:t>
            </a:r>
            <a:r>
              <a:rPr>
                <a:hlinkClick r:id="rId2"/>
              </a:rPr>
              <a:t>avocado price analysis from Kaggle</a:t>
            </a:r>
            <a:r>
              <a:rPr/>
              <a:t>.</a:t>
            </a:r>
          </a:p>
          <a:p>
            <a:pPr lvl="0" indent="0" marL="0">
              <a:buNone/>
            </a:pPr>
            <a:r>
              <a:rPr/>
              <a:t>The original analysis has been written in Python language and the code can be found in file </a:t>
            </a:r>
            <a:r>
              <a:rPr b="1" i="1"/>
              <a:t>translated_code_with_old_data/avocado-price-prediction.ipynb</a:t>
            </a:r>
            <a:r>
              <a:rPr/>
              <a:t>.</a:t>
            </a:r>
          </a:p>
          <a:p>
            <a:pPr lvl="0" indent="0" marL="0">
              <a:buNone/>
            </a:pPr>
            <a:r>
              <a:rPr/>
              <a:t>The translated version of the code in R can be found in </a:t>
            </a:r>
            <a:r>
              <a:rPr b="1" i="1"/>
              <a:t>translated_code_with_old_data/avocado.R</a:t>
            </a:r>
            <a:r>
              <a:rPr/>
              <a:t>.</a:t>
            </a:r>
          </a:p>
          <a:p>
            <a:pPr lvl="0" indent="0" marL="0">
              <a:buNone/>
            </a:pPr>
            <a:r>
              <a:rPr/>
              <a:t>They both use data specified in the source article and the new code reproduces the same results.</a:t>
            </a:r>
          </a:p>
          <a:p>
            <a:pPr lvl="0" indent="0" marL="0">
              <a:buNone/>
            </a:pPr>
            <a:r>
              <a:rPr/>
              <a:t>Later on we used the new code to update </a:t>
            </a:r>
            <a:r>
              <a:rPr>
                <a:hlinkClick r:id="rId3"/>
              </a:rPr>
              <a:t>the data with 2019-2020 values</a:t>
            </a:r>
            <a:r>
              <a:rPr/>
              <a:t>. In the presentation we will explore the differences between old and new results.</a:t>
            </a:r>
          </a:p>
          <a:p>
            <a:pPr lvl="0" indent="0" marL="0">
              <a:buNone/>
            </a:pPr>
            <a:r>
              <a:rPr b="1" i="1"/>
              <a:t>The timeline</a:t>
            </a:r>
          </a:p>
          <a:p>
            <a:pPr lvl="0" indent="0" marL="0">
              <a:buNone/>
            </a:pPr>
            <a:r>
              <a:rPr/>
              <a:t>Date range in original dataset is 2015-01-04 to 2018-03-25. Available 1176 days.</a:t>
            </a:r>
          </a:p>
          <a:p>
            <a:pPr lvl="0" indent="0" marL="0">
              <a:buNone/>
            </a:pPr>
            <a:r>
              <a:rPr/>
              <a:t>Date range in updated dataset is 2018-04-01 to 2020-11-29. Available 973 days.</a:t>
            </a:r>
          </a:p>
        </p:txBody>
      </p:sp>
      <p:pic>
        <p:nvPicPr>
          <p:cNvPr descr="Avocado_price_predictions_our_version_files/figure-pptx/unnamed-chunk-3-1.png" id="0" name="Picture 1"/>
          <p:cNvPicPr>
            <a:picLocks noGrp="1" noChangeAspect="1"/>
          </p:cNvPicPr>
          <p:nvPr/>
        </p:nvPicPr>
        <p:blipFill>
          <a:blip r:embed="rId4"/>
          <a:stretch>
            <a:fillRect/>
          </a:stretch>
        </p:blipFill>
        <p:spPr bwMode="auto">
          <a:xfrm>
            <a:off x="3568700" y="1117600"/>
            <a:ext cx="5105400" cy="2552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Spread of Average Price in the data</a:t>
            </a:r>
          </a:p>
        </p:txBody>
      </p:sp>
      <p:sp>
        <p:nvSpPr>
          <p:cNvPr id="4" name="Text Placeholder 3"/>
          <p:cNvSpPr>
            <a:spLocks noGrp="1"/>
          </p:cNvSpPr>
          <p:nvPr>
            <p:ph idx="2" sz="half" type="body"/>
          </p:nvPr>
        </p:nvSpPr>
        <p:spPr/>
        <p:txBody>
          <a:bodyPr/>
          <a:lstStyle/>
          <a:p>
            <a:pPr lvl="0" indent="0" marL="0">
              <a:buNone/>
            </a:pPr>
            <a:r>
              <a:rPr/>
              <a:t>* The average price of avocados in the old dataset is lower than the average price in the new dataset</a:t>
            </a:r>
          </a:p>
          <a:p>
            <a:pPr lvl="0" indent="0" marL="0">
              <a:buNone/>
            </a:pPr>
            <a:r>
              <a:rPr/>
              <a:t>* The minimum price in the old dataset is lower than the minimum price in the new dataset and the maximum price in the old dataset is higher than the maximum price in the new dataset. Hence, the spread of prices is larger in the old dataset than in the spread of prices in the new dataset.</a:t>
            </a:r>
          </a:p>
          <a:p>
            <a:pPr lvl="0" indent="0" marL="0">
              <a:buNone/>
            </a:pPr>
            <a:r>
              <a:rPr/>
              <a:t>* The distribution of prices is fairly similar in both dataset, however, the distribution of prices in the old dataset is slightly more positively skewed.</a:t>
            </a:r>
          </a:p>
          <a:p>
            <a:pPr lvl="0" indent="0" marL="0">
              <a:buNone/>
            </a:pPr>
            <a:r>
              <a:rPr b="1"/>
              <a:t>Old dataset</a:t>
            </a:r>
          </a:p>
          <a:p>
            <a:pPr lvl="0" indent="0">
              <a:buNone/>
            </a:pPr>
            <a:r>
              <a:rPr>
                <a:latin typeface="Courier"/>
              </a:rPr>
              <a:t>   Min. 1st Qu.  Median    Mean 3rd Qu.    Max. 
  0.440   1.100   1.370   1.406   1.660   3.250 </a:t>
            </a:r>
          </a:p>
          <a:p>
            <a:pPr lvl="0" indent="0" marL="0">
              <a:buNone/>
            </a:pPr>
            <a:r>
              <a:rPr b="1"/>
              <a:t>New dataset</a:t>
            </a:r>
          </a:p>
          <a:p>
            <a:pPr lvl="0" indent="0">
              <a:buNone/>
            </a:pPr>
            <a:r>
              <a:rPr>
                <a:latin typeface="Courier"/>
              </a:rPr>
              <a:t>   Min. 1st Qu.  Median    Mean 3rd Qu.    Max. 
  0.500   1.090   1.320   1.348   1.560   2.780 </a:t>
            </a:r>
          </a:p>
        </p:txBody>
      </p:sp>
      <p:pic>
        <p:nvPicPr>
          <p:cNvPr descr="Avocado_price_predictions_our_vers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Type of avocado vs Average Price</a:t>
            </a:r>
          </a:p>
        </p:txBody>
      </p:sp>
      <p:sp>
        <p:nvSpPr>
          <p:cNvPr id="4" name="Text Placeholder 3"/>
          <p:cNvSpPr>
            <a:spLocks noGrp="1"/>
          </p:cNvSpPr>
          <p:nvPr>
            <p:ph idx="2" sz="half" type="body"/>
          </p:nvPr>
        </p:nvSpPr>
        <p:spPr/>
        <p:txBody>
          <a:bodyPr/>
          <a:lstStyle/>
          <a:p>
            <a:pPr lvl="0" indent="0" marL="0">
              <a:buNone/>
            </a:pPr>
            <a:r>
              <a:rPr b="1"/>
              <a:t>Organic avocados</a:t>
            </a:r>
          </a:p>
          <a:p>
            <a:pPr lvl="0" indent="0" marL="0">
              <a:buNone/>
            </a:pPr>
            <a:r>
              <a:rPr/>
              <a:t>* The average price of organic avocados dropped 2018-2020 when compared to 2015-2018</a:t>
            </a:r>
          </a:p>
          <a:p>
            <a:pPr lvl="0" indent="0" marL="0">
              <a:buNone/>
            </a:pPr>
            <a:r>
              <a:rPr/>
              <a:t>* The prices corresponding to the first quartile, median and third quartile (the whole box) are higher in old dataset</a:t>
            </a:r>
          </a:p>
          <a:p>
            <a:pPr lvl="0" indent="0" marL="0">
              <a:buNone/>
            </a:pPr>
            <a:r>
              <a:rPr/>
              <a:t>* The interquartile range is larger in the 2015-2018 dataset than in the new dataset</a:t>
            </a:r>
          </a:p>
          <a:p>
            <a:pPr lvl="0" indent="0" marL="0">
              <a:buNone/>
            </a:pPr>
            <a:r>
              <a:rPr/>
              <a:t>* The difference between the minimum price and first quartile excluding outliers is larger in the old dataset than in the new dataset</a:t>
            </a:r>
          </a:p>
          <a:p>
            <a:pPr lvl="0" indent="0" marL="0">
              <a:buNone/>
            </a:pPr>
            <a:r>
              <a:rPr/>
              <a:t>* The difference between the maximum price and third quartile excluding outliers is larger in the new dataset than in the old dataset</a:t>
            </a:r>
          </a:p>
          <a:p>
            <a:pPr lvl="0" indent="0" marL="0">
              <a:buNone/>
            </a:pPr>
            <a:r>
              <a:rPr b="1"/>
              <a:t>Conventional avocados</a:t>
            </a:r>
          </a:p>
          <a:p>
            <a:pPr lvl="0" indent="0" marL="0">
              <a:buNone/>
            </a:pPr>
            <a:r>
              <a:rPr/>
              <a:t>* The average price of conventional avocados is fairly similar in both datasets</a:t>
            </a:r>
          </a:p>
          <a:p>
            <a:pPr lvl="0" indent="0" marL="0">
              <a:buNone/>
            </a:pPr>
            <a:r>
              <a:rPr/>
              <a:t>* The prices corresponding to the first quartile and median are also almost the same</a:t>
            </a:r>
          </a:p>
          <a:p>
            <a:pPr lvl="0" indent="0" marL="0">
              <a:buNone/>
            </a:pPr>
            <a:r>
              <a:rPr/>
              <a:t>* The price corresponding to the third quartile is higher in the old dataset than in the new dataset</a:t>
            </a:r>
          </a:p>
          <a:p>
            <a:pPr lvl="0" indent="0" marL="0">
              <a:buNone/>
            </a:pPr>
            <a:r>
              <a:rPr/>
              <a:t>* Similarly like for the organic avocados, interquartile range is larger in the 2015-2018 dataset than in the new dataset</a:t>
            </a:r>
          </a:p>
          <a:p>
            <a:pPr lvl="0" indent="0" marL="0">
              <a:buNone/>
            </a:pPr>
            <a:r>
              <a:rPr/>
              <a:t>* The difference between the minimum price and first quartile excluding outliers is similar in both datasets</a:t>
            </a:r>
          </a:p>
          <a:p>
            <a:pPr lvl="0" indent="0" marL="0">
              <a:buNone/>
            </a:pPr>
            <a:r>
              <a:rPr/>
              <a:t>* The difference between the maximum price and third quartile excluding outliers is larger in the old dataset than in the new dataset</a:t>
            </a:r>
          </a:p>
        </p:txBody>
      </p:sp>
      <p:pic>
        <p:nvPicPr>
          <p:cNvPr descr="Avocado_price_predictions_our_version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Average price over the years</a:t>
            </a:r>
          </a:p>
        </p:txBody>
      </p:sp>
      <p:sp>
        <p:nvSpPr>
          <p:cNvPr id="4" name="Text Placeholder 3"/>
          <p:cNvSpPr>
            <a:spLocks noGrp="1"/>
          </p:cNvSpPr>
          <p:nvPr>
            <p:ph idx="2" sz="half" type="body"/>
          </p:nvPr>
        </p:nvSpPr>
        <p:spPr/>
        <p:txBody>
          <a:bodyPr/>
          <a:lstStyle/>
          <a:p>
            <a:pPr lvl="0" indent="0" marL="0">
              <a:buNone/>
            </a:pPr>
            <a:r>
              <a:rPr/>
              <a:t>Year by year the average price of avocados decreased, with the exception of 2017 and 2019.</a:t>
            </a:r>
          </a:p>
          <a:p>
            <a:pPr lvl="0" indent="0" marL="0">
              <a:buNone/>
            </a:pPr>
            <a:r>
              <a:rPr/>
              <a:t>The largest difference between the two plots is that the interquartile ranges on the first plot are much larger than the plots on the second plot.</a:t>
            </a:r>
          </a:p>
        </p:txBody>
      </p:sp>
      <p:pic>
        <p:nvPicPr>
          <p:cNvPr descr="Avocado_price_predictions_our_version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Average price variations across regions</a:t>
            </a:r>
          </a:p>
        </p:txBody>
      </p:sp>
      <p:sp>
        <p:nvSpPr>
          <p:cNvPr id="4" name="Text Placeholder 3"/>
          <p:cNvSpPr>
            <a:spLocks noGrp="1"/>
          </p:cNvSpPr>
          <p:nvPr>
            <p:ph idx="2" sz="half" type="body"/>
          </p:nvPr>
        </p:nvSpPr>
        <p:spPr/>
        <p:txBody>
          <a:bodyPr/>
          <a:lstStyle/>
          <a:p>
            <a:pPr lvl="0" indent="0" marL="0">
              <a:buNone/>
            </a:pPr>
            <a:r>
              <a:rPr/>
              <a:t>The in case of both datasets, the average price of avocado vary by region.</a:t>
            </a:r>
          </a:p>
          <a:p>
            <a:pPr lvl="0" indent="0" marL="0">
              <a:buNone/>
            </a:pPr>
            <a:r>
              <a:rPr/>
              <a:t>Based on the old dataset region18 has the highest price, whereas for new dataset region 43 has the highest price.</a:t>
            </a:r>
          </a:p>
        </p:txBody>
      </p:sp>
      <p:pic>
        <p:nvPicPr>
          <p:cNvPr descr="Avocado_price_predictions_our_version_files/figure-pptx/unnamed-chunk-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vocado_price_predictions_our_version_files/figure-pptx/unnamed-chunk-9-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Regression</a:t>
            </a:r>
          </a:p>
        </p:txBody>
      </p:sp>
      <p:sp>
        <p:nvSpPr>
          <p:cNvPr id="3" name="Content Placeholder 2"/>
          <p:cNvSpPr>
            <a:spLocks noGrp="1"/>
          </p:cNvSpPr>
          <p:nvPr>
            <p:ph idx="1"/>
          </p:nvPr>
        </p:nvSpPr>
        <p:spPr/>
        <p:txBody>
          <a:bodyPr/>
          <a:lstStyle/>
          <a:p>
            <a:pPr lvl="0" indent="0" marL="0">
              <a:buNone/>
            </a:pPr>
            <a:r>
              <a:rPr b="1"/>
              <a:t>old data</a:t>
            </a:r>
          </a:p>
          <a:p>
            <a:pPr lvl="0" indent="0" marL="0">
              <a:buNone/>
            </a:pPr>
            <a:r>
              <a:rPr/>
              <a:t>RMSE for training set is 0.7695706 and RMSE for test set is 0.7730437</a:t>
            </a:r>
          </a:p>
          <a:p>
            <a:pPr lvl="0" indent="0" marL="0">
              <a:buNone/>
            </a:pPr>
            <a:r>
              <a:rPr/>
              <a:t>R-squared for train data 0.4066575 and adjusted R-squared for train data 0.4062101</a:t>
            </a:r>
          </a:p>
          <a:p>
            <a:pPr lvl="0" indent="0" marL="0">
              <a:buNone/>
            </a:pPr>
            <a:r>
              <a:rPr/>
              <a:t>R-squared for test data 0.4066261 and Adjusted R-squared for test data 0.404832</a:t>
            </a:r>
          </a:p>
          <a:p>
            <a:pPr lvl="0" indent="0" marL="0">
              <a:buNone/>
            </a:pPr>
            <a:r>
              <a:rPr b="1"/>
              <a:t>new data</a:t>
            </a:r>
          </a:p>
          <a:p>
            <a:pPr lvl="0" indent="0" marL="0">
              <a:buNone/>
            </a:pPr>
            <a:r>
              <a:rPr/>
              <a:t>RMSE for training set is 0.7474077 and RMSE for test set is 0.7558599</a:t>
            </a:r>
          </a:p>
          <a:p>
            <a:pPr lvl="0" indent="0" marL="0">
              <a:buNone/>
            </a:pPr>
            <a:r>
              <a:rPr/>
              <a:t>R-squared for train data 0.4404934 and adjusted R-squared for train data 0.4399691</a:t>
            </a:r>
          </a:p>
          <a:p>
            <a:pPr lvl="0" indent="0" marL="0">
              <a:buNone/>
            </a:pPr>
            <a:r>
              <a:rPr/>
              <a:t>R-squared for test data 0.4316524 and Adjusted R-squared for test data 0.4295158</a:t>
            </a:r>
          </a:p>
          <a:p>
            <a:pPr lvl="0" indent="0" marL="0">
              <a:buNone/>
            </a:pPr>
            <a:r>
              <a:rPr b="1"/>
              <a:t>interpretation</a:t>
            </a:r>
          </a:p>
          <a:p>
            <a:pPr lvl="0" indent="0" marL="0">
              <a:buNone/>
            </a:pPr>
            <a:r>
              <a:rPr/>
              <a:t>RMSE - both models have similar results for train and test samples, the results are slightly closer to zero for new dataset (2018-2020)</a:t>
            </a:r>
          </a:p>
          <a:p>
            <a:pPr lvl="0" indent="0" marL="0">
              <a:buNone/>
            </a:pPr>
            <a:r>
              <a:rPr/>
              <a:t>R-squared - variables in the first model explain 40% of the variance; variables in the first model explain 43% of the variance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Forest Regression</a:t>
            </a:r>
          </a:p>
        </p:txBody>
      </p:sp>
      <p:sp>
        <p:nvSpPr>
          <p:cNvPr id="3" name="Content Placeholder 2"/>
          <p:cNvSpPr>
            <a:spLocks noGrp="1"/>
          </p:cNvSpPr>
          <p:nvPr>
            <p:ph idx="1"/>
          </p:nvPr>
        </p:nvSpPr>
        <p:spPr/>
        <p:txBody>
          <a:bodyPr/>
          <a:lstStyle/>
          <a:p>
            <a:pPr lvl="0" indent="0" marL="0">
              <a:buNone/>
            </a:pPr>
            <a:r>
              <a:rPr b="1"/>
              <a:t>old data</a:t>
            </a:r>
          </a:p>
          <a:p>
            <a:pPr lvl="0" indent="0" marL="0">
              <a:buNone/>
            </a:pPr>
            <a:r>
              <a:rPr/>
              <a:t>RMSE for training set is 0.1828957 and RMSE for test set is 0.395934</a:t>
            </a:r>
          </a:p>
          <a:p>
            <a:pPr lvl="0" indent="0" marL="0">
              <a:buNone/>
            </a:pPr>
            <a:r>
              <a:rPr/>
              <a:t>R-squared for train data 0.966496 and adjusted R-squared for train data 0.9664646</a:t>
            </a:r>
          </a:p>
          <a:p>
            <a:pPr lvl="0" indent="0" marL="0">
              <a:buNone/>
            </a:pPr>
            <a:r>
              <a:rPr/>
              <a:t>R-squared for test data 0.844053 and Adjusted R-squared for test data 0.8434668</a:t>
            </a:r>
          </a:p>
          <a:p>
            <a:pPr lvl="0" indent="0" marL="0">
              <a:buNone/>
            </a:pPr>
            <a:r>
              <a:rPr b="1"/>
              <a:t>new data</a:t>
            </a:r>
          </a:p>
          <a:p>
            <a:pPr lvl="0" indent="0" marL="0">
              <a:buNone/>
            </a:pPr>
            <a:r>
              <a:rPr/>
              <a:t>RMSE for training set is 0.1826819 and RMSE for test set is 0.3921682</a:t>
            </a:r>
          </a:p>
          <a:p>
            <a:pPr lvl="0" indent="0" marL="0">
              <a:buNone/>
            </a:pPr>
            <a:r>
              <a:rPr/>
              <a:t>R-squared for train data 0.9665742 and adjusted R-squared for train data 0.9665429</a:t>
            </a:r>
          </a:p>
          <a:p>
            <a:pPr lvl="0" indent="0" marL="0">
              <a:buNone/>
            </a:pPr>
            <a:r>
              <a:rPr/>
              <a:t>R-squared for test data 0.8470054 and Adjusted R-squared for test data 0.8464302</a:t>
            </a:r>
          </a:p>
          <a:p>
            <a:pPr lvl="0" indent="0" marL="0">
              <a:buNone/>
            </a:pPr>
            <a:r>
              <a:rPr b="1"/>
              <a:t>interpretation</a:t>
            </a:r>
          </a:p>
          <a:p>
            <a:pPr lvl="0" indent="0" marL="0">
              <a:buNone/>
            </a:pPr>
            <a:r>
              <a:rPr/>
              <a:t>RMSE - for both datasets the value is closer to 0 for random forest than for linear regression</a:t>
            </a:r>
          </a:p>
          <a:p>
            <a:pPr lvl="0" indent="0" marL="0">
              <a:buNone/>
            </a:pPr>
            <a:r>
              <a:rPr/>
              <a:t>R-squared - regardless of the dataset used the value for training sample indicates that the variables explain 97% of the variance; for test data the variables explain 84% of the variance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Avocado Price Prediction</dc:title>
  <dc:creator/>
  <cp:keywords/>
  <dcterms:created xsi:type="dcterms:W3CDTF">2023-06-11T16:07:19Z</dcterms:created>
  <dcterms:modified xsi:type="dcterms:W3CDTF">2023-06-11T16:07:19Z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
    <vt:lpwstr>visual</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toc-title">
    <vt:lpwstr>Table of contents</vt:lpwstr>
  </property>
</Properties>
</file>