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74"/>
  </p:normalViewPr>
  <p:slideViewPr>
    <p:cSldViewPr snapToGrid="0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6705-CD1E-94BB-B71E-72992DCFB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Future Energy Consumption Based on Historical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7D0F6-C4BA-0DDE-E5C4-281E5E856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Ramy Othman</a:t>
            </a:r>
          </a:p>
          <a:p>
            <a:r>
              <a:rPr lang="en-US" dirty="0"/>
              <a:t>Sep 29, 2024</a:t>
            </a:r>
          </a:p>
        </p:txBody>
      </p:sp>
    </p:spTree>
    <p:extLst>
      <p:ext uri="{BB962C8B-B14F-4D97-AF65-F5344CB8AC3E}">
        <p14:creationId xmlns:p14="http://schemas.microsoft.com/office/powerpoint/2010/main" val="110456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48E3-64D0-7521-9B3E-9FCCF19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</a:t>
            </a:r>
            <a:r>
              <a:rPr lang="en-US" dirty="0" err="1"/>
              <a:t>lstm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DFE7-26CC-029E-D9EE-7821B023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to Capture Long-Term Dependencies</a:t>
            </a:r>
          </a:p>
          <a:p>
            <a:r>
              <a:rPr lang="en-US" dirty="0"/>
              <a:t>Handling of Sequential and Time-Series Data</a:t>
            </a:r>
          </a:p>
          <a:p>
            <a:r>
              <a:rPr lang="en-US" dirty="0"/>
              <a:t>Flexibility in Input Features</a:t>
            </a:r>
          </a:p>
          <a:p>
            <a:r>
              <a:rPr lang="en-US" dirty="0"/>
              <a:t>Robustness to Missing Data (to Some Extent) </a:t>
            </a:r>
          </a:p>
          <a:p>
            <a:r>
              <a:rPr lang="en-US" dirty="0"/>
              <a:t>Probabilistic Forecasting</a:t>
            </a:r>
          </a:p>
          <a:p>
            <a:r>
              <a:rPr lang="en-US" dirty="0"/>
              <a:t>Integration with Other AI Techniques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4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AAFC-1107-78B6-6E99-847C0ADA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b="1" dirty="0"/>
              <a:t>Model Structure</a:t>
            </a:r>
            <a:r>
              <a:rPr lang="en-US" dirty="0"/>
              <a:t>:</a:t>
            </a:r>
          </a:p>
        </p:txBody>
      </p:sp>
      <p:sp>
        <p:nvSpPr>
          <p:cNvPr id="24" name="Round Diagonal Corner Rectangle 9">
            <a:extLst>
              <a:ext uri="{FF2B5EF4-FFF2-40B4-BE49-F238E27FC236}">
                <a16:creationId xmlns:a16="http://schemas.microsoft.com/office/drawing/2014/main" id="{8B451719-3D51-4EAE-BFF2-306B3D2E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3446D-8F6B-CEF3-5BC2-F4B509CC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6" y="1357803"/>
            <a:ext cx="4635583" cy="672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D6CB70-A7F5-0B9A-EB74-79C7FF478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55" y="2244553"/>
            <a:ext cx="4198078" cy="1830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3A17E-0386-07D5-0C4D-ED78FFB96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255" y="4359665"/>
            <a:ext cx="4449314" cy="9061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ACE-1728-F3D5-C524-66AC5ECD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The model consists of two LSTM layers with 100 units each, followed by dropout layers to reduce overfitting. The final layer is a dense layer with one unit, which outputs the predicted power (kW).</a:t>
            </a:r>
          </a:p>
        </p:txBody>
      </p:sp>
    </p:spTree>
    <p:extLst>
      <p:ext uri="{BB962C8B-B14F-4D97-AF65-F5344CB8AC3E}">
        <p14:creationId xmlns:p14="http://schemas.microsoft.com/office/powerpoint/2010/main" val="124245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9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C1B93-4CD9-54AB-C264-2E7AB5CE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Hyperparameters</a:t>
            </a: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DC045-8FD3-BA14-8897-CF123C9A3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01108"/>
            <a:ext cx="4635583" cy="22598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65260-AFE3-8FEA-4505-5B26BA6B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model was trained for 50 epochs with a batch size of 64, using the Adam optimizer and early stopping to prevent overfitting. </a:t>
            </a:r>
          </a:p>
        </p:txBody>
      </p:sp>
    </p:spTree>
    <p:extLst>
      <p:ext uri="{BB962C8B-B14F-4D97-AF65-F5344CB8AC3E}">
        <p14:creationId xmlns:p14="http://schemas.microsoft.com/office/powerpoint/2010/main" val="7821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E2AA-A485-848F-4FB4-B25CC7C7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Evaluation Metrics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E879-826D-3F59-C89C-1DA0F98A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068881"/>
            <a:ext cx="4689234" cy="19108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2A8C-409C-0818-6270-D367D41FD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/>
              <a:t>Metrics Used</a:t>
            </a:r>
            <a:r>
              <a:rPr lang="en-US" sz="2000"/>
              <a:t>: </a:t>
            </a:r>
          </a:p>
          <a:p>
            <a:pPr>
              <a:lnSpc>
                <a:spcPct val="110000"/>
              </a:lnSpc>
            </a:pPr>
            <a:r>
              <a:rPr lang="en-US" sz="2000"/>
              <a:t>To evaluate the model’s performance, we used the following metrics: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/>
              <a:t> Mean Squared Error (MSE)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/>
              <a:t>Root Mean Squared Error (RMSE)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/>
              <a:t>Mean Absolute Error (MAE)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2000"/>
              <a:t>Mean Absolute Percentage Error (MAPE)</a:t>
            </a:r>
          </a:p>
          <a:p>
            <a:pPr>
              <a:lnSpc>
                <a:spcPct val="11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5257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93F7-2564-0537-13B7-E75FC2B8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61FC-C254-D778-58F5-370537D7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and MAE help in understanding how much the predicted power output deviates from the actual values, while MAPE gives a percentage error, allowing us to assess performance relative to the size of the power output.</a:t>
            </a:r>
          </a:p>
        </p:txBody>
      </p:sp>
    </p:spTree>
    <p:extLst>
      <p:ext uri="{BB962C8B-B14F-4D97-AF65-F5344CB8AC3E}">
        <p14:creationId xmlns:p14="http://schemas.microsoft.com/office/powerpoint/2010/main" val="4275391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077C-5720-F5FF-B7BF-33880768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b="1" dirty="0"/>
              <a:t>Results &amp; Insights</a:t>
            </a:r>
            <a:br>
              <a:rPr lang="en-US" b="1" dirty="0"/>
            </a:br>
            <a:endParaRPr lang="en-US" dirty="0"/>
          </a:p>
        </p:txBody>
      </p:sp>
      <p:sp>
        <p:nvSpPr>
          <p:cNvPr id="2055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10A6C-A6C2-8A28-F0D5-05D426E1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216524"/>
            <a:ext cx="4635583" cy="206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8404B-B993-155A-9BD4-5C8C9323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808690"/>
            <a:ext cx="4635583" cy="1610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68E7-BB23-F9C5-0D62-1C813F63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b="1" dirty="0"/>
              <a:t>Predicted vs. Actual</a:t>
            </a:r>
          </a:p>
          <a:p>
            <a:pPr marL="0" indent="0">
              <a:buNone/>
            </a:pPr>
            <a:r>
              <a:rPr lang="en-US" dirty="0"/>
              <a:t>Here, we observe how closely the model's predictions align with the actual values over a 120 hours period.</a:t>
            </a:r>
          </a:p>
        </p:txBody>
      </p:sp>
    </p:spTree>
    <p:extLst>
      <p:ext uri="{BB962C8B-B14F-4D97-AF65-F5344CB8AC3E}">
        <p14:creationId xmlns:p14="http://schemas.microsoft.com/office/powerpoint/2010/main" val="162736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266-4B0C-26E5-DECC-4DA2A5AC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User Input Prediction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D9320-1FB9-35F4-2BAC-D3256907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46761"/>
            <a:ext cx="3494597" cy="49798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23EFC7-32F4-CED4-B8A2-4053BB7E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3815037"/>
            <a:ext cx="3494597" cy="41061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3A10-6BE3-35C6-0984-89164236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/>
              <a:t>User Prediction Feature</a:t>
            </a:r>
            <a:r>
              <a:rPr lang="en-US" sz="2000"/>
              <a:t>: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2000"/>
              <a:t>Users can input a time period for prediction, which is converted to hours for consistency. The model then predicts power output for the specified period, and the results are graphed.</a:t>
            </a:r>
          </a:p>
          <a:p>
            <a:pPr>
              <a:lnSpc>
                <a:spcPct val="110000"/>
              </a:lnSpc>
            </a:pPr>
            <a:r>
              <a:rPr lang="en-US" sz="2000" b="1"/>
              <a:t>Interactive Prediction: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-This functionality allows users to predict power output over varying time scales, from short-term predictions (hours) to long-term predictions (months).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624820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343C-7943-758D-DD42-72DBED71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b="1"/>
              <a:t>Model Performance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014D9-AEAE-CF66-68DC-DA48BF5F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38967"/>
            <a:ext cx="3494597" cy="11706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7095-3650-E3AA-1396-92F7B223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endParaRPr lang="en-US"/>
          </a:p>
          <a:p>
            <a:r>
              <a:rPr lang="en-US" b="1"/>
              <a:t>Forecasting Accuracy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- The model achieved a forecasting accuracy of 92%, which demonstrates its potential for energy management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8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51CA-B29B-90E3-6DB4-FECC23F4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1AF1-1640-4871-694D-01E4EB1B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LSTM model performed well in predicting power output based on historical weather data. The ability to make accurate short-term and long-term prediction</a:t>
            </a:r>
          </a:p>
          <a:p>
            <a:r>
              <a:rPr lang="en-US" b="1" dirty="0"/>
              <a:t>Importance of Predictions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Accurate predictions can lead to optimized energy production, reduced costs, and improved grid stability, making them crucial for future energy management systems. </a:t>
            </a:r>
          </a:p>
        </p:txBody>
      </p:sp>
    </p:spTree>
    <p:extLst>
      <p:ext uri="{BB962C8B-B14F-4D97-AF65-F5344CB8AC3E}">
        <p14:creationId xmlns:p14="http://schemas.microsoft.com/office/powerpoint/2010/main" val="222389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83D6-B786-E14E-0CA6-8D8E80F1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C85C-C4E5-0A12-400A-FDD44151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of the Project:</a:t>
            </a:r>
          </a:p>
          <a:p>
            <a:pPr marL="0" indent="0">
              <a:buNone/>
            </a:pPr>
            <a:r>
              <a:rPr lang="en-US" dirty="0"/>
              <a:t> This project aims to predict the power output of a microgrid using historical weather data, leveraging an LSTM model to account for the time-series nature of the data.</a:t>
            </a:r>
          </a:p>
        </p:txBody>
      </p:sp>
    </p:spTree>
    <p:extLst>
      <p:ext uri="{BB962C8B-B14F-4D97-AF65-F5344CB8AC3E}">
        <p14:creationId xmlns:p14="http://schemas.microsoft.com/office/powerpoint/2010/main" val="338620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3C70-AB80-0A8A-2A14-F7EAF4E4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C16F-2A38-270C-B81A-DA372D549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future power output is critical for efficient energy management. Accurate predictions allow for better decision-making, optimizing energy generation and consumption</a:t>
            </a:r>
          </a:p>
        </p:txBody>
      </p:sp>
    </p:spTree>
    <p:extLst>
      <p:ext uri="{BB962C8B-B14F-4D97-AF65-F5344CB8AC3E}">
        <p14:creationId xmlns:p14="http://schemas.microsoft.com/office/powerpoint/2010/main" val="140159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DC5C-8EEB-EBB0-8B57-D39FB290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4852-FD6A-F7F8-77BF-86B7F0BF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use past weather data and energy consumption patterns to forecast future power output, enabling more effective energy management.</a:t>
            </a:r>
          </a:p>
        </p:txBody>
      </p:sp>
    </p:spTree>
    <p:extLst>
      <p:ext uri="{BB962C8B-B14F-4D97-AF65-F5344CB8AC3E}">
        <p14:creationId xmlns:p14="http://schemas.microsoft.com/office/powerpoint/2010/main" val="243310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7591-6D89-BB43-C297-33BEECB2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3430-6F85-8B06-20F5-DEDA9CF5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contains hourly weather data and power output (kW) values from a microgrid. It includes variables such as temperature, humidity, cloud cover, and solar radiation.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FB684-5AF7-2410-976C-514B76FA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" y="3904457"/>
            <a:ext cx="11904133" cy="1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BA96-FF6B-70F0-C780-75C8F4A2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3DAF-17A1-1FFB-204A-A72E7F1C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04788"/>
            <a:ext cx="9905999" cy="3541714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Temperature (°C)</a:t>
            </a:r>
          </a:p>
          <a:p>
            <a:r>
              <a:rPr lang="en-US" dirty="0"/>
              <a:t>Relative Humidity (%)</a:t>
            </a:r>
          </a:p>
          <a:p>
            <a:r>
              <a:rPr lang="en-US" dirty="0"/>
              <a:t>Wind Speed (km/h)</a:t>
            </a:r>
          </a:p>
          <a:p>
            <a:r>
              <a:rPr lang="en-US" dirty="0"/>
              <a:t>Precipitation (mm)</a:t>
            </a:r>
          </a:p>
          <a:p>
            <a:r>
              <a:rPr lang="en-US" dirty="0"/>
              <a:t>Cloud Cover (%)</a:t>
            </a:r>
          </a:p>
          <a:p>
            <a:r>
              <a:rPr lang="en-US" dirty="0"/>
              <a:t>Lagged kW values for previous hours (Lag 1, Lag 3, etc.)	</a:t>
            </a:r>
          </a:p>
          <a:p>
            <a:r>
              <a:rPr lang="en-US" dirty="0"/>
              <a:t>Rolling averages (temperature, humidity, etc.)</a:t>
            </a:r>
          </a:p>
          <a:p>
            <a:pPr marL="0" indent="0">
              <a:buNone/>
            </a:pPr>
            <a:r>
              <a:rPr lang="en-US" dirty="0"/>
              <a:t>&gt;&gt;&gt; The target variable for prediction is the power output in kilowatts (kW).</a:t>
            </a:r>
          </a:p>
        </p:txBody>
      </p:sp>
    </p:spTree>
    <p:extLst>
      <p:ext uri="{BB962C8B-B14F-4D97-AF65-F5344CB8AC3E}">
        <p14:creationId xmlns:p14="http://schemas.microsoft.com/office/powerpoint/2010/main" val="171496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AB7A-FEEF-F141-ECD8-4AB645D7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C5E1-0415-5180-6CE4-75E2A880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normalized using </a:t>
            </a:r>
            <a:r>
              <a:rPr lang="en-US" dirty="0" err="1"/>
              <a:t>MinMaxScaler</a:t>
            </a:r>
            <a:r>
              <a:rPr lang="en-US" dirty="0"/>
              <a:t>, and lag features were created to allow the model to learn from past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1DB2A-7E1F-7C9C-4301-1CCC36F8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36" y="3248116"/>
            <a:ext cx="6007100" cy="59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E0150-64DA-BE9F-B461-09464676A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36" y="3997415"/>
            <a:ext cx="5930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B28C-189A-C7DF-E88A-8B7E04FF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C4EA-160A-0220-D7A6-2AF407AA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capture daily patterns, we encoded the hour column using sine and cosine transformations. Additionally, we created rolling averages and lag features to help the model learn from past trends.</a:t>
            </a:r>
          </a:p>
          <a:p>
            <a:r>
              <a:rPr lang="en-US" b="1" dirty="0"/>
              <a:t>Impact of Feature Engineering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incorporating these features, we provided the model with more context, improving its ability to capture both short-term fluctuations and long-term trends.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2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B8D5-7CD2-373A-BEC4-7FF2F0A1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916F-D7FE-8B61-C5EB-1E0214D55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LSTM Model: </a:t>
            </a:r>
          </a:p>
          <a:p>
            <a:pPr marL="0" indent="0">
              <a:buNone/>
            </a:pPr>
            <a:r>
              <a:rPr lang="en-US" dirty="0"/>
              <a:t>LSTM (Long Short-Term Memory) is a type of recurrent neural network (RNN) designed to handle time-series data. Its ability to maintain long-term dependencies makes it ideal for predicting power output based on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4229666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716</Words>
  <Application>Microsoft Macintosh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Forecasting Future Energy Consumption Based on Historical Data</vt:lpstr>
      <vt:lpstr>Introduction &amp; Problem Statement</vt:lpstr>
      <vt:lpstr>Problem Statement:</vt:lpstr>
      <vt:lpstr>Objective:</vt:lpstr>
      <vt:lpstr>Dataset Description</vt:lpstr>
      <vt:lpstr>Key Features:</vt:lpstr>
      <vt:lpstr>Data Preprocessing:</vt:lpstr>
      <vt:lpstr>Feature Engineering</vt:lpstr>
      <vt:lpstr>Model Architecture</vt:lpstr>
      <vt:lpstr>Why using lstm </vt:lpstr>
      <vt:lpstr>Model Structure:</vt:lpstr>
      <vt:lpstr>Hyperparameters</vt:lpstr>
      <vt:lpstr>Evaluation Metrics</vt:lpstr>
      <vt:lpstr>Why These Metrics?</vt:lpstr>
      <vt:lpstr>Results &amp; Insights </vt:lpstr>
      <vt:lpstr>User Input Prediction Mechanism</vt:lpstr>
      <vt:lpstr>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Future Energy Consumption Based on Historical Data</dc:title>
  <dc:creator>Ramy Othman</dc:creator>
  <cp:lastModifiedBy>Ramy Othman</cp:lastModifiedBy>
  <cp:revision>2</cp:revision>
  <dcterms:created xsi:type="dcterms:W3CDTF">2024-09-29T12:43:30Z</dcterms:created>
  <dcterms:modified xsi:type="dcterms:W3CDTF">2024-09-29T13:28:43Z</dcterms:modified>
</cp:coreProperties>
</file>