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Gill Sans"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B05ABA-FAE9-4E86-BADC-B981C1FD656B}">
  <a:tblStyle styleId="{52B05ABA-FAE9-4E86-BADC-B981C1FD656B}"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7E7"/>
          </a:solidFill>
        </a:fill>
      </a:tcStyle>
    </a:wholeTbl>
    <a:band1H>
      <a:tcTxStyle/>
      <a:tcStyle>
        <a:tcBdr/>
        <a:fill>
          <a:solidFill>
            <a:srgbClr val="CFCACC"/>
          </a:solidFill>
        </a:fill>
      </a:tcStyle>
    </a:band1H>
    <a:band2H>
      <a:tcTxStyle/>
      <a:tcStyle>
        <a:tcBdr/>
      </a:tcStyle>
    </a:band2H>
    <a:band1V>
      <a:tcTxStyle/>
      <a:tcStyle>
        <a:tcBdr/>
        <a:fill>
          <a:solidFill>
            <a:srgbClr val="CFCACC"/>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430a041b9c_1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430a041b9c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430a041d3f_4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430a041d3f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430a041d3f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430a041d3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430a041d3f_2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430a041d3f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430a041d3f_2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430a041d3f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430a041d3f_2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430a041d3f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30a041d3f_3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430a041d3f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430a041d3f_2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430a041d3f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31ef281a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431ef281a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30a041b9c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30a041b9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431ef281aa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431ef281a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3756" algn="l" rtl="0">
              <a:spcBef>
                <a:spcPts val="360"/>
              </a:spcBef>
              <a:spcAft>
                <a:spcPts val="0"/>
              </a:spcAft>
              <a:buClr>
                <a:srgbClr val="903163"/>
              </a:buClr>
              <a:buSzPts val="1656"/>
              <a:buFont typeface="Noto Sans Symbols"/>
              <a:buChar char="◼"/>
            </a:pPr>
            <a:r>
              <a:rPr lang="en-US" sz="1800">
                <a:solidFill>
                  <a:srgbClr val="3D3D3D"/>
                </a:solidFill>
                <a:latin typeface="Gill Sans"/>
                <a:ea typeface="Gill Sans"/>
                <a:cs typeface="Gill Sans"/>
                <a:sym typeface="Gill Sans"/>
              </a:rPr>
              <a:t>because they appeared to have multicollinearity with ‘total sulphur dioxide’ and ‘fixed acidity’ respectively.</a:t>
            </a:r>
            <a:endParaRPr sz="1800">
              <a:solidFill>
                <a:srgbClr val="3D3D3D"/>
              </a:solidFill>
              <a:latin typeface="Gill Sans"/>
              <a:ea typeface="Gill Sans"/>
              <a:cs typeface="Gill Sans"/>
              <a:sym typeface="Gill Sans"/>
            </a:endParaRPr>
          </a:p>
          <a:p>
            <a:pPr marL="457200" lvl="0" indent="-333756" algn="l" rtl="0">
              <a:spcBef>
                <a:spcPts val="0"/>
              </a:spcBef>
              <a:spcAft>
                <a:spcPts val="0"/>
              </a:spcAft>
              <a:buClr>
                <a:srgbClr val="903163"/>
              </a:buClr>
              <a:buSzPts val="1656"/>
              <a:buFont typeface="Noto Sans Symbols"/>
              <a:buChar char="◼"/>
            </a:pPr>
            <a:r>
              <a:rPr lang="en-US" sz="1800">
                <a:solidFill>
                  <a:srgbClr val="3D3D3D"/>
                </a:solidFill>
                <a:latin typeface="Gill Sans"/>
                <a:ea typeface="Gill Sans"/>
                <a:cs typeface="Gill Sans"/>
                <a:sym typeface="Gill Sans"/>
              </a:rPr>
              <a:t>but the average residual sugar content is almost equal, indicating majority of wines in the dataset are of normal quality.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430a041b9c_1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430a041b9c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430a041d3f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430a041d3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18" name="Google Shape;18;p2"/>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9F276A"/>
                </a:solidFill>
                <a:latin typeface="Gill Sans"/>
                <a:ea typeface="Gill Sans"/>
                <a:cs typeface="Gill Sans"/>
                <a:sym typeface="Gill Sans"/>
              </a:defRPr>
            </a:lvl1pPr>
            <a:lvl2pPr marL="0" lvl="1" indent="0" algn="r">
              <a:spcBef>
                <a:spcPts val="0"/>
              </a:spcBef>
              <a:buNone/>
              <a:defRPr sz="900" b="0" i="0" u="none" strike="noStrike" cap="none">
                <a:solidFill>
                  <a:srgbClr val="9F276A"/>
                </a:solidFill>
                <a:latin typeface="Gill Sans"/>
                <a:ea typeface="Gill Sans"/>
                <a:cs typeface="Gill Sans"/>
                <a:sym typeface="Gill Sans"/>
              </a:defRPr>
            </a:lvl2pPr>
            <a:lvl3pPr marL="0" lvl="2" indent="0" algn="r">
              <a:spcBef>
                <a:spcPts val="0"/>
              </a:spcBef>
              <a:buNone/>
              <a:defRPr sz="900" b="0" i="0" u="none" strike="noStrike" cap="none">
                <a:solidFill>
                  <a:srgbClr val="9F276A"/>
                </a:solidFill>
                <a:latin typeface="Gill Sans"/>
                <a:ea typeface="Gill Sans"/>
                <a:cs typeface="Gill Sans"/>
                <a:sym typeface="Gill Sans"/>
              </a:defRPr>
            </a:lvl3pPr>
            <a:lvl4pPr marL="0" lvl="3" indent="0" algn="r">
              <a:spcBef>
                <a:spcPts val="0"/>
              </a:spcBef>
              <a:buNone/>
              <a:defRPr sz="900" b="0" i="0" u="none" strike="noStrike" cap="none">
                <a:solidFill>
                  <a:srgbClr val="9F276A"/>
                </a:solidFill>
                <a:latin typeface="Gill Sans"/>
                <a:ea typeface="Gill Sans"/>
                <a:cs typeface="Gill Sans"/>
                <a:sym typeface="Gill Sans"/>
              </a:defRPr>
            </a:lvl4pPr>
            <a:lvl5pPr marL="0" lvl="4" indent="0" algn="r">
              <a:spcBef>
                <a:spcPts val="0"/>
              </a:spcBef>
              <a:buNone/>
              <a:defRPr sz="900" b="0" i="0" u="none" strike="noStrike" cap="none">
                <a:solidFill>
                  <a:srgbClr val="9F276A"/>
                </a:solidFill>
                <a:latin typeface="Gill Sans"/>
                <a:ea typeface="Gill Sans"/>
                <a:cs typeface="Gill Sans"/>
                <a:sym typeface="Gill Sans"/>
              </a:defRPr>
            </a:lvl5pPr>
            <a:lvl6pPr marL="0" lvl="5" indent="0" algn="r">
              <a:spcBef>
                <a:spcPts val="0"/>
              </a:spcBef>
              <a:buNone/>
              <a:defRPr sz="900" b="0" i="0" u="none" strike="noStrike" cap="none">
                <a:solidFill>
                  <a:srgbClr val="9F276A"/>
                </a:solidFill>
                <a:latin typeface="Gill Sans"/>
                <a:ea typeface="Gill Sans"/>
                <a:cs typeface="Gill Sans"/>
                <a:sym typeface="Gill Sans"/>
              </a:defRPr>
            </a:lvl6pPr>
            <a:lvl7pPr marL="0" lvl="6" indent="0" algn="r">
              <a:spcBef>
                <a:spcPts val="0"/>
              </a:spcBef>
              <a:buNone/>
              <a:defRPr sz="900" b="0" i="0" u="none" strike="noStrike" cap="none">
                <a:solidFill>
                  <a:srgbClr val="9F276A"/>
                </a:solidFill>
                <a:latin typeface="Gill Sans"/>
                <a:ea typeface="Gill Sans"/>
                <a:cs typeface="Gill Sans"/>
                <a:sym typeface="Gill Sans"/>
              </a:defRPr>
            </a:lvl7pPr>
            <a:lvl8pPr marL="0" lvl="7" indent="0" algn="r">
              <a:spcBef>
                <a:spcPts val="0"/>
              </a:spcBef>
              <a:buNone/>
              <a:defRPr sz="900" b="0" i="0" u="none" strike="noStrike" cap="none">
                <a:solidFill>
                  <a:srgbClr val="9F276A"/>
                </a:solidFill>
                <a:latin typeface="Gill Sans"/>
                <a:ea typeface="Gill Sans"/>
                <a:cs typeface="Gill Sans"/>
                <a:sym typeface="Gill Sans"/>
              </a:defRPr>
            </a:lvl8pPr>
            <a:lvl9pPr marL="0" lvl="8" indent="0" algn="r">
              <a:spcBef>
                <a:spcPts val="0"/>
              </a:spcBef>
              <a:buNone/>
              <a:defRPr sz="900" b="0" i="0" u="none" strike="noStrike" cap="none">
                <a:solidFill>
                  <a:srgbClr val="9F276A"/>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2" name="Google Shape;82;p1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2"/>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9" name="Google Shape;89;p12"/>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9F276A"/>
                </a:solidFill>
                <a:latin typeface="Gill Sans"/>
                <a:ea typeface="Gill Sans"/>
                <a:cs typeface="Gill Sans"/>
                <a:sym typeface="Gill Sans"/>
              </a:defRPr>
            </a:lvl1pPr>
            <a:lvl2pPr marL="0" lvl="1" indent="0" algn="r">
              <a:spcBef>
                <a:spcPts val="0"/>
              </a:spcBef>
              <a:buNone/>
              <a:defRPr sz="900" b="0" i="0" u="none" strike="noStrike" cap="none">
                <a:solidFill>
                  <a:srgbClr val="9F276A"/>
                </a:solidFill>
                <a:latin typeface="Gill Sans"/>
                <a:ea typeface="Gill Sans"/>
                <a:cs typeface="Gill Sans"/>
                <a:sym typeface="Gill Sans"/>
              </a:defRPr>
            </a:lvl2pPr>
            <a:lvl3pPr marL="0" lvl="2" indent="0" algn="r">
              <a:spcBef>
                <a:spcPts val="0"/>
              </a:spcBef>
              <a:buNone/>
              <a:defRPr sz="900" b="0" i="0" u="none" strike="noStrike" cap="none">
                <a:solidFill>
                  <a:srgbClr val="9F276A"/>
                </a:solidFill>
                <a:latin typeface="Gill Sans"/>
                <a:ea typeface="Gill Sans"/>
                <a:cs typeface="Gill Sans"/>
                <a:sym typeface="Gill Sans"/>
              </a:defRPr>
            </a:lvl3pPr>
            <a:lvl4pPr marL="0" lvl="3" indent="0" algn="r">
              <a:spcBef>
                <a:spcPts val="0"/>
              </a:spcBef>
              <a:buNone/>
              <a:defRPr sz="900" b="0" i="0" u="none" strike="noStrike" cap="none">
                <a:solidFill>
                  <a:srgbClr val="9F276A"/>
                </a:solidFill>
                <a:latin typeface="Gill Sans"/>
                <a:ea typeface="Gill Sans"/>
                <a:cs typeface="Gill Sans"/>
                <a:sym typeface="Gill Sans"/>
              </a:defRPr>
            </a:lvl4pPr>
            <a:lvl5pPr marL="0" lvl="4" indent="0" algn="r">
              <a:spcBef>
                <a:spcPts val="0"/>
              </a:spcBef>
              <a:buNone/>
              <a:defRPr sz="900" b="0" i="0" u="none" strike="noStrike" cap="none">
                <a:solidFill>
                  <a:srgbClr val="9F276A"/>
                </a:solidFill>
                <a:latin typeface="Gill Sans"/>
                <a:ea typeface="Gill Sans"/>
                <a:cs typeface="Gill Sans"/>
                <a:sym typeface="Gill Sans"/>
              </a:defRPr>
            </a:lvl5pPr>
            <a:lvl6pPr marL="0" lvl="5" indent="0" algn="r">
              <a:spcBef>
                <a:spcPts val="0"/>
              </a:spcBef>
              <a:buNone/>
              <a:defRPr sz="900" b="0" i="0" u="none" strike="noStrike" cap="none">
                <a:solidFill>
                  <a:srgbClr val="9F276A"/>
                </a:solidFill>
                <a:latin typeface="Gill Sans"/>
                <a:ea typeface="Gill Sans"/>
                <a:cs typeface="Gill Sans"/>
                <a:sym typeface="Gill Sans"/>
              </a:defRPr>
            </a:lvl6pPr>
            <a:lvl7pPr marL="0" lvl="6" indent="0" algn="r">
              <a:spcBef>
                <a:spcPts val="0"/>
              </a:spcBef>
              <a:buNone/>
              <a:defRPr sz="900" b="0" i="0" u="none" strike="noStrike" cap="none">
                <a:solidFill>
                  <a:srgbClr val="9F276A"/>
                </a:solidFill>
                <a:latin typeface="Gill Sans"/>
                <a:ea typeface="Gill Sans"/>
                <a:cs typeface="Gill Sans"/>
                <a:sym typeface="Gill Sans"/>
              </a:defRPr>
            </a:lvl7pPr>
            <a:lvl8pPr marL="0" lvl="7" indent="0" algn="r">
              <a:spcBef>
                <a:spcPts val="0"/>
              </a:spcBef>
              <a:buNone/>
              <a:defRPr sz="900" b="0" i="0" u="none" strike="noStrike" cap="none">
                <a:solidFill>
                  <a:srgbClr val="9F276A"/>
                </a:solidFill>
                <a:latin typeface="Gill Sans"/>
                <a:ea typeface="Gill Sans"/>
                <a:cs typeface="Gill Sans"/>
                <a:sym typeface="Gill Sans"/>
              </a:defRPr>
            </a:lvl8pPr>
            <a:lvl9pPr marL="0" lvl="8" indent="0" algn="r">
              <a:spcBef>
                <a:spcPts val="0"/>
              </a:spcBef>
              <a:buNone/>
              <a:defRPr sz="900" b="0" i="0" u="none" strike="noStrike" cap="none">
                <a:solidFill>
                  <a:srgbClr val="9F276A"/>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5" name="Google Shape;25;p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2" name="Google Shape;32;p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9F276A"/>
                </a:solidFill>
                <a:latin typeface="Gill Sans"/>
                <a:ea typeface="Gill Sans"/>
                <a:cs typeface="Gill Sans"/>
                <a:sym typeface="Gill Sans"/>
              </a:defRPr>
            </a:lvl1pPr>
            <a:lvl2pPr marL="0" lvl="1" indent="0" algn="r">
              <a:spcBef>
                <a:spcPts val="0"/>
              </a:spcBef>
              <a:buNone/>
              <a:defRPr sz="900" b="0" i="0" u="none" strike="noStrike" cap="none">
                <a:solidFill>
                  <a:srgbClr val="9F276A"/>
                </a:solidFill>
                <a:latin typeface="Gill Sans"/>
                <a:ea typeface="Gill Sans"/>
                <a:cs typeface="Gill Sans"/>
                <a:sym typeface="Gill Sans"/>
              </a:defRPr>
            </a:lvl2pPr>
            <a:lvl3pPr marL="0" lvl="2" indent="0" algn="r">
              <a:spcBef>
                <a:spcPts val="0"/>
              </a:spcBef>
              <a:buNone/>
              <a:defRPr sz="900" b="0" i="0" u="none" strike="noStrike" cap="none">
                <a:solidFill>
                  <a:srgbClr val="9F276A"/>
                </a:solidFill>
                <a:latin typeface="Gill Sans"/>
                <a:ea typeface="Gill Sans"/>
                <a:cs typeface="Gill Sans"/>
                <a:sym typeface="Gill Sans"/>
              </a:defRPr>
            </a:lvl3pPr>
            <a:lvl4pPr marL="0" lvl="3" indent="0" algn="r">
              <a:spcBef>
                <a:spcPts val="0"/>
              </a:spcBef>
              <a:buNone/>
              <a:defRPr sz="900" b="0" i="0" u="none" strike="noStrike" cap="none">
                <a:solidFill>
                  <a:srgbClr val="9F276A"/>
                </a:solidFill>
                <a:latin typeface="Gill Sans"/>
                <a:ea typeface="Gill Sans"/>
                <a:cs typeface="Gill Sans"/>
                <a:sym typeface="Gill Sans"/>
              </a:defRPr>
            </a:lvl4pPr>
            <a:lvl5pPr marL="0" lvl="4" indent="0" algn="r">
              <a:spcBef>
                <a:spcPts val="0"/>
              </a:spcBef>
              <a:buNone/>
              <a:defRPr sz="900" b="0" i="0" u="none" strike="noStrike" cap="none">
                <a:solidFill>
                  <a:srgbClr val="9F276A"/>
                </a:solidFill>
                <a:latin typeface="Gill Sans"/>
                <a:ea typeface="Gill Sans"/>
                <a:cs typeface="Gill Sans"/>
                <a:sym typeface="Gill Sans"/>
              </a:defRPr>
            </a:lvl5pPr>
            <a:lvl6pPr marL="0" lvl="5" indent="0" algn="r">
              <a:spcBef>
                <a:spcPts val="0"/>
              </a:spcBef>
              <a:buNone/>
              <a:defRPr sz="900" b="0" i="0" u="none" strike="noStrike" cap="none">
                <a:solidFill>
                  <a:srgbClr val="9F276A"/>
                </a:solidFill>
                <a:latin typeface="Gill Sans"/>
                <a:ea typeface="Gill Sans"/>
                <a:cs typeface="Gill Sans"/>
                <a:sym typeface="Gill Sans"/>
              </a:defRPr>
            </a:lvl6pPr>
            <a:lvl7pPr marL="0" lvl="6" indent="0" algn="r">
              <a:spcBef>
                <a:spcPts val="0"/>
              </a:spcBef>
              <a:buNone/>
              <a:defRPr sz="900" b="0" i="0" u="none" strike="noStrike" cap="none">
                <a:solidFill>
                  <a:srgbClr val="9F276A"/>
                </a:solidFill>
                <a:latin typeface="Gill Sans"/>
                <a:ea typeface="Gill Sans"/>
                <a:cs typeface="Gill Sans"/>
                <a:sym typeface="Gill Sans"/>
              </a:defRPr>
            </a:lvl7pPr>
            <a:lvl8pPr marL="0" lvl="7" indent="0" algn="r">
              <a:spcBef>
                <a:spcPts val="0"/>
              </a:spcBef>
              <a:buNone/>
              <a:defRPr sz="900" b="0" i="0" u="none" strike="noStrike" cap="none">
                <a:solidFill>
                  <a:srgbClr val="9F276A"/>
                </a:solidFill>
                <a:latin typeface="Gill Sans"/>
                <a:ea typeface="Gill Sans"/>
                <a:cs typeface="Gill Sans"/>
                <a:sym typeface="Gill Sans"/>
              </a:defRPr>
            </a:lvl8pPr>
            <a:lvl9pPr marL="0" lvl="8" indent="0" algn="r">
              <a:spcBef>
                <a:spcPts val="0"/>
              </a:spcBef>
              <a:buNone/>
              <a:defRPr sz="900" b="0" i="0" u="none" strike="noStrike" cap="none">
                <a:solidFill>
                  <a:srgbClr val="9F276A"/>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9" name="Google Shape;39;p5"/>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0" name="Google Shape;40;p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47" name="Google Shape;47;p6"/>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6"/>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49" name="Google Shape;49;p6"/>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0" name="Google Shape;50;p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7"/>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9F276A"/>
              </a:buClr>
              <a:buSzPts val="2000"/>
              <a:buFont typeface="Gill Sans"/>
              <a:buNone/>
              <a:defRPr sz="2000" b="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7" name="Google Shape;67;p9"/>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8" name="Google Shape;68;p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9F276A"/>
                </a:solidFill>
                <a:latin typeface="Gill Sans"/>
                <a:ea typeface="Gill Sans"/>
                <a:cs typeface="Gill Sans"/>
                <a:sym typeface="Gill Sans"/>
              </a:defRPr>
            </a:lvl1pPr>
            <a:lvl2pPr marL="0" lvl="1" indent="0" algn="r">
              <a:spcBef>
                <a:spcPts val="0"/>
              </a:spcBef>
              <a:buNone/>
              <a:defRPr sz="900" b="0" i="0" u="none" strike="noStrike" cap="none">
                <a:solidFill>
                  <a:srgbClr val="9F276A"/>
                </a:solidFill>
                <a:latin typeface="Gill Sans"/>
                <a:ea typeface="Gill Sans"/>
                <a:cs typeface="Gill Sans"/>
                <a:sym typeface="Gill Sans"/>
              </a:defRPr>
            </a:lvl2pPr>
            <a:lvl3pPr marL="0" lvl="2" indent="0" algn="r">
              <a:spcBef>
                <a:spcPts val="0"/>
              </a:spcBef>
              <a:buNone/>
              <a:defRPr sz="900" b="0" i="0" u="none" strike="noStrike" cap="none">
                <a:solidFill>
                  <a:srgbClr val="9F276A"/>
                </a:solidFill>
                <a:latin typeface="Gill Sans"/>
                <a:ea typeface="Gill Sans"/>
                <a:cs typeface="Gill Sans"/>
                <a:sym typeface="Gill Sans"/>
              </a:defRPr>
            </a:lvl3pPr>
            <a:lvl4pPr marL="0" lvl="3" indent="0" algn="r">
              <a:spcBef>
                <a:spcPts val="0"/>
              </a:spcBef>
              <a:buNone/>
              <a:defRPr sz="900" b="0" i="0" u="none" strike="noStrike" cap="none">
                <a:solidFill>
                  <a:srgbClr val="9F276A"/>
                </a:solidFill>
                <a:latin typeface="Gill Sans"/>
                <a:ea typeface="Gill Sans"/>
                <a:cs typeface="Gill Sans"/>
                <a:sym typeface="Gill Sans"/>
              </a:defRPr>
            </a:lvl4pPr>
            <a:lvl5pPr marL="0" lvl="4" indent="0" algn="r">
              <a:spcBef>
                <a:spcPts val="0"/>
              </a:spcBef>
              <a:buNone/>
              <a:defRPr sz="900" b="0" i="0" u="none" strike="noStrike" cap="none">
                <a:solidFill>
                  <a:srgbClr val="9F276A"/>
                </a:solidFill>
                <a:latin typeface="Gill Sans"/>
                <a:ea typeface="Gill Sans"/>
                <a:cs typeface="Gill Sans"/>
                <a:sym typeface="Gill Sans"/>
              </a:defRPr>
            </a:lvl5pPr>
            <a:lvl6pPr marL="0" lvl="5" indent="0" algn="r">
              <a:spcBef>
                <a:spcPts val="0"/>
              </a:spcBef>
              <a:buNone/>
              <a:defRPr sz="900" b="0" i="0" u="none" strike="noStrike" cap="none">
                <a:solidFill>
                  <a:srgbClr val="9F276A"/>
                </a:solidFill>
                <a:latin typeface="Gill Sans"/>
                <a:ea typeface="Gill Sans"/>
                <a:cs typeface="Gill Sans"/>
                <a:sym typeface="Gill Sans"/>
              </a:defRPr>
            </a:lvl6pPr>
            <a:lvl7pPr marL="0" lvl="6" indent="0" algn="r">
              <a:spcBef>
                <a:spcPts val="0"/>
              </a:spcBef>
              <a:buNone/>
              <a:defRPr sz="900" b="0" i="0" u="none" strike="noStrike" cap="none">
                <a:solidFill>
                  <a:srgbClr val="9F276A"/>
                </a:solidFill>
                <a:latin typeface="Gill Sans"/>
                <a:ea typeface="Gill Sans"/>
                <a:cs typeface="Gill Sans"/>
                <a:sym typeface="Gill Sans"/>
              </a:defRPr>
            </a:lvl7pPr>
            <a:lvl8pPr marL="0" lvl="7" indent="0" algn="r">
              <a:spcBef>
                <a:spcPts val="0"/>
              </a:spcBef>
              <a:buNone/>
              <a:defRPr sz="900" b="0" i="0" u="none" strike="noStrike" cap="none">
                <a:solidFill>
                  <a:srgbClr val="9F276A"/>
                </a:solidFill>
                <a:latin typeface="Gill Sans"/>
                <a:ea typeface="Gill Sans"/>
                <a:cs typeface="Gill Sans"/>
                <a:sym typeface="Gill Sans"/>
              </a:defRPr>
            </a:lvl8pPr>
            <a:lvl9pPr marL="0" lvl="8" indent="0" algn="r">
              <a:spcBef>
                <a:spcPts val="0"/>
              </a:spcBef>
              <a:buNone/>
              <a:defRPr sz="900" b="0" i="0" u="none" strike="noStrike" cap="none">
                <a:solidFill>
                  <a:srgbClr val="9F276A"/>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a:spLocks noGrp="1"/>
          </p:cNvSpPr>
          <p:nvPr>
            <p:ph type="pic" idx="2"/>
          </p:nvPr>
        </p:nvSpPr>
        <p:spPr>
          <a:xfrm>
            <a:off x="447817" y="599725"/>
            <a:ext cx="11290859" cy="3557252"/>
          </a:xfrm>
          <a:prstGeom prst="rect">
            <a:avLst/>
          </a:prstGeom>
          <a:noFill/>
          <a:ln>
            <a:noFill/>
          </a:ln>
        </p:spPr>
      </p:sp>
      <p:sp>
        <p:nvSpPr>
          <p:cNvPr id="74" name="Google Shape;74;p10"/>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5" name="Google Shape;75;p1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 name="Google Shape;7;p1"/>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9" name="Google Shape;9;p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0" name="Google Shape;10;p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1" name="Google Shape;101;p13"/>
          <p:cNvSpPr txBox="1">
            <a:spLocks noGrp="1"/>
          </p:cNvSpPr>
          <p:nvPr>
            <p:ph type="ctrTitle"/>
          </p:nvPr>
        </p:nvSpPr>
        <p:spPr>
          <a:xfrm>
            <a:off x="4449934" y="702156"/>
            <a:ext cx="7157865"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Gill Sans"/>
              <a:buNone/>
            </a:pPr>
            <a:r>
              <a:rPr lang="en-US" sz="2800"/>
              <a:t>VINTAGE INTELLIGENCE: ASSESSING THE QUALITY OF RED WINE</a:t>
            </a:r>
            <a:endParaRPr/>
          </a:p>
        </p:txBody>
      </p:sp>
      <p:pic>
        <p:nvPicPr>
          <p:cNvPr id="102" name="Google Shape;102;p13" descr="A close up of wine glasses&#10;&#10;Description automatically generated with low confidence"/>
          <p:cNvPicPr preferRelativeResize="0"/>
          <p:nvPr/>
        </p:nvPicPr>
        <p:blipFill rotWithShape="1">
          <a:blip r:embed="rId3">
            <a:alphaModFix/>
          </a:blip>
          <a:srcRect l="44608" r="34155"/>
          <a:stretch/>
        </p:blipFill>
        <p:spPr>
          <a:xfrm>
            <a:off x="20" y="10"/>
            <a:ext cx="4131713" cy="6857989"/>
          </a:xfrm>
          <a:prstGeom prst="rect">
            <a:avLst/>
          </a:prstGeom>
          <a:noFill/>
          <a:ln>
            <a:noFill/>
          </a:ln>
        </p:spPr>
      </p:pic>
      <p:sp>
        <p:nvSpPr>
          <p:cNvPr id="103" name="Google Shape;103;p13"/>
          <p:cNvSpPr/>
          <p:nvPr/>
        </p:nvSpPr>
        <p:spPr>
          <a:xfrm>
            <a:off x="4449934" y="457200"/>
            <a:ext cx="7223760" cy="91440"/>
          </a:xfrm>
          <a:prstGeom prst="rect">
            <a:avLst/>
          </a:prstGeom>
          <a:solidFill>
            <a:srgbClr val="DB0356"/>
          </a:solidFill>
          <a:ln w="12700" cap="rnd" cmpd="sng">
            <a:solidFill>
              <a:srgbClr val="DB03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txBox="1">
            <a:spLocks noGrp="1"/>
          </p:cNvSpPr>
          <p:nvPr>
            <p:ph type="subTitle" idx="1"/>
          </p:nvPr>
        </p:nvSpPr>
        <p:spPr>
          <a:xfrm>
            <a:off x="4449934" y="1896533"/>
            <a:ext cx="7157866" cy="396226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000" b="1">
                <a:solidFill>
                  <a:schemeClr val="dk2"/>
                </a:solidFill>
              </a:rPr>
              <a:t>GROUP 7 | BAN 620</a:t>
            </a:r>
            <a:endParaRPr sz="2000" b="1">
              <a:solidFill>
                <a:schemeClr val="dk2"/>
              </a:solidFill>
            </a:endParaRPr>
          </a:p>
          <a:p>
            <a:pPr marL="0" lvl="0" indent="-93472" algn="l" rtl="0">
              <a:spcBef>
                <a:spcPts val="920"/>
              </a:spcBef>
              <a:spcAft>
                <a:spcPts val="0"/>
              </a:spcAft>
              <a:buClr>
                <a:srgbClr val="DB0356"/>
              </a:buClr>
              <a:buSzPts val="1472"/>
              <a:buFont typeface="Noto Sans Symbols"/>
              <a:buChar char="◼"/>
            </a:pPr>
            <a:r>
              <a:rPr lang="en-US" b="1">
                <a:solidFill>
                  <a:schemeClr val="dk2"/>
                </a:solidFill>
              </a:rPr>
              <a:t>VARSHINI KUPPURAJ (WD1464)</a:t>
            </a:r>
            <a:endParaRPr>
              <a:solidFill>
                <a:schemeClr val="dk2"/>
              </a:solidFill>
            </a:endParaRPr>
          </a:p>
          <a:p>
            <a:pPr marL="0" lvl="0" indent="-93472" algn="l" rtl="0">
              <a:spcBef>
                <a:spcPts val="920"/>
              </a:spcBef>
              <a:spcAft>
                <a:spcPts val="0"/>
              </a:spcAft>
              <a:buClr>
                <a:srgbClr val="DB0356"/>
              </a:buClr>
              <a:buSzPts val="1472"/>
              <a:buFont typeface="Noto Sans Symbols"/>
              <a:buChar char="◼"/>
            </a:pPr>
            <a:r>
              <a:rPr lang="en-US" b="1">
                <a:solidFill>
                  <a:schemeClr val="dk2"/>
                </a:solidFill>
              </a:rPr>
              <a:t>JULIAN ANTOINE HONRADO (HV1231)</a:t>
            </a:r>
            <a:endParaRPr>
              <a:solidFill>
                <a:schemeClr val="dk2"/>
              </a:solidFill>
            </a:endParaRPr>
          </a:p>
          <a:p>
            <a:pPr marL="0" lvl="0" indent="-93472" algn="l" rtl="0">
              <a:spcBef>
                <a:spcPts val="920"/>
              </a:spcBef>
              <a:spcAft>
                <a:spcPts val="0"/>
              </a:spcAft>
              <a:buClr>
                <a:srgbClr val="DB0356"/>
              </a:buClr>
              <a:buSzPts val="1472"/>
              <a:buFont typeface="Noto Sans Symbols"/>
              <a:buChar char="◼"/>
            </a:pPr>
            <a:r>
              <a:rPr lang="en-US" b="1">
                <a:solidFill>
                  <a:schemeClr val="dk2"/>
                </a:solidFill>
              </a:rPr>
              <a:t>MEGH DAVE (CC3118)</a:t>
            </a:r>
            <a:endParaRPr>
              <a:solidFill>
                <a:schemeClr val="dk2"/>
              </a:solidFill>
            </a:endParaRPr>
          </a:p>
          <a:p>
            <a:pPr marL="0" lvl="0" indent="-93472" algn="l" rtl="0">
              <a:spcBef>
                <a:spcPts val="920"/>
              </a:spcBef>
              <a:spcAft>
                <a:spcPts val="0"/>
              </a:spcAft>
              <a:buClr>
                <a:srgbClr val="DB0356"/>
              </a:buClr>
              <a:buSzPts val="1472"/>
              <a:buFont typeface="Noto Sans Symbols"/>
              <a:buChar char="◼"/>
            </a:pPr>
            <a:r>
              <a:rPr lang="en-US" b="1">
                <a:solidFill>
                  <a:schemeClr val="dk2"/>
                </a:solidFill>
              </a:rPr>
              <a:t>KUMAR ABHINAV (SP1411)</a:t>
            </a:r>
            <a:endParaRPr>
              <a:solidFill>
                <a:schemeClr val="dk2"/>
              </a:solidFill>
            </a:endParaRPr>
          </a:p>
          <a:p>
            <a:pPr marL="0" lvl="0" indent="-93472" algn="l" rtl="0">
              <a:spcBef>
                <a:spcPts val="920"/>
              </a:spcBef>
              <a:spcAft>
                <a:spcPts val="0"/>
              </a:spcAft>
              <a:buClr>
                <a:srgbClr val="DB0356"/>
              </a:buClr>
              <a:buSzPts val="1472"/>
              <a:buFont typeface="Noto Sans Symbols"/>
              <a:buChar char="◼"/>
            </a:pPr>
            <a:r>
              <a:rPr lang="en-US" b="1">
                <a:solidFill>
                  <a:schemeClr val="dk2"/>
                </a:solidFill>
              </a:rPr>
              <a:t>VISHWAJIT BHOSALE (KQ3242)</a:t>
            </a:r>
            <a:endParaRPr>
              <a:solidFill>
                <a:schemeClr val="dk2"/>
              </a:solidFill>
            </a:endParaRPr>
          </a:p>
          <a:p>
            <a:pPr marL="0" lvl="0" indent="0" algn="l" rtl="0">
              <a:spcBef>
                <a:spcPts val="920"/>
              </a:spcBef>
              <a:spcAft>
                <a:spcPts val="0"/>
              </a:spcAft>
              <a:buClr>
                <a:srgbClr val="DB0356"/>
              </a:buClr>
              <a:buSzPts val="1472"/>
              <a:buFont typeface="Noto Sans Symbols"/>
              <a:buNone/>
            </a:pP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MULTIPLE-LINEAR REGRESSION</a:t>
            </a:r>
            <a:endParaRPr/>
          </a:p>
        </p:txBody>
      </p:sp>
      <p:pic>
        <p:nvPicPr>
          <p:cNvPr id="165" name="Google Shape;165;p22"/>
          <p:cNvPicPr preferRelativeResize="0"/>
          <p:nvPr/>
        </p:nvPicPr>
        <p:blipFill>
          <a:blip r:embed="rId3">
            <a:alphaModFix/>
          </a:blip>
          <a:stretch>
            <a:fillRect/>
          </a:stretch>
        </p:blipFill>
        <p:spPr>
          <a:xfrm>
            <a:off x="6586925" y="4171575"/>
            <a:ext cx="5173856" cy="2686425"/>
          </a:xfrm>
          <a:prstGeom prst="rect">
            <a:avLst/>
          </a:prstGeom>
          <a:noFill/>
          <a:ln>
            <a:noFill/>
          </a:ln>
        </p:spPr>
      </p:pic>
      <p:pic>
        <p:nvPicPr>
          <p:cNvPr id="166" name="Google Shape;166;p22"/>
          <p:cNvPicPr preferRelativeResize="0"/>
          <p:nvPr/>
        </p:nvPicPr>
        <p:blipFill>
          <a:blip r:embed="rId4">
            <a:alphaModFix/>
          </a:blip>
          <a:stretch>
            <a:fillRect/>
          </a:stretch>
        </p:blipFill>
        <p:spPr>
          <a:xfrm>
            <a:off x="6660800" y="1798875"/>
            <a:ext cx="4873701" cy="2686435"/>
          </a:xfrm>
          <a:prstGeom prst="rect">
            <a:avLst/>
          </a:prstGeom>
          <a:noFill/>
          <a:ln>
            <a:noFill/>
          </a:ln>
        </p:spPr>
      </p:pic>
      <p:sp>
        <p:nvSpPr>
          <p:cNvPr id="167" name="Google Shape;167;p22"/>
          <p:cNvSpPr txBox="1">
            <a:spLocks noGrp="1"/>
          </p:cNvSpPr>
          <p:nvPr>
            <p:ph type="body" idx="1"/>
          </p:nvPr>
        </p:nvSpPr>
        <p:spPr>
          <a:xfrm>
            <a:off x="581196" y="2273000"/>
            <a:ext cx="5049000" cy="3678300"/>
          </a:xfrm>
          <a:prstGeom prst="rect">
            <a:avLst/>
          </a:prstGeom>
        </p:spPr>
        <p:txBody>
          <a:bodyPr spcFirstLastPara="1" wrap="square" lIns="91425" tIns="45700" rIns="91425" bIns="45700" anchor="ctr" anchorCtr="0">
            <a:normAutofit/>
          </a:bodyPr>
          <a:lstStyle/>
          <a:p>
            <a:pPr marL="457200" lvl="0" indent="-384556" algn="l" rtl="0">
              <a:spcBef>
                <a:spcPts val="360"/>
              </a:spcBef>
              <a:spcAft>
                <a:spcPts val="0"/>
              </a:spcAft>
              <a:buSzPts val="2456"/>
              <a:buChar char="◼"/>
            </a:pPr>
            <a:r>
              <a:rPr lang="en-US" sz="2600" dirty="0"/>
              <a:t>The following models regression models that give the better MAPE scores are coming from Step-wise and Forward Selection Methods.  </a:t>
            </a:r>
            <a:endParaRPr sz="2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KNN FOR PREDICTION</a:t>
            </a:r>
            <a:endParaRPr/>
          </a:p>
        </p:txBody>
      </p:sp>
      <p:sp>
        <p:nvSpPr>
          <p:cNvPr id="173" name="Google Shape;173;p23"/>
          <p:cNvSpPr txBox="1">
            <a:spLocks noGrp="1"/>
          </p:cNvSpPr>
          <p:nvPr>
            <p:ph type="body" idx="1"/>
          </p:nvPr>
        </p:nvSpPr>
        <p:spPr>
          <a:xfrm>
            <a:off x="581192" y="2180496"/>
            <a:ext cx="11029500" cy="3678300"/>
          </a:xfrm>
          <a:prstGeom prst="rect">
            <a:avLst/>
          </a:prstGeom>
        </p:spPr>
        <p:txBody>
          <a:bodyPr spcFirstLastPara="1" wrap="square" lIns="91425" tIns="45700" rIns="91425" bIns="45700" anchor="ctr" anchorCtr="0">
            <a:normAutofit/>
          </a:bodyPr>
          <a:lstStyle/>
          <a:p>
            <a:pPr marL="457200" lvl="0" indent="-393700" algn="l" rtl="0">
              <a:spcBef>
                <a:spcPts val="360"/>
              </a:spcBef>
              <a:spcAft>
                <a:spcPts val="0"/>
              </a:spcAft>
              <a:buSzPts val="2600"/>
              <a:buChar char="◼"/>
            </a:pPr>
            <a:r>
              <a:rPr lang="en-US" sz="2600" dirty="0"/>
              <a:t>Default value we took is 5 while building the model.</a:t>
            </a:r>
            <a:endParaRPr sz="2600" dirty="0"/>
          </a:p>
          <a:p>
            <a:pPr marL="457200" lvl="0" indent="-393700" algn="l" rtl="0">
              <a:spcBef>
                <a:spcPts val="0"/>
              </a:spcBef>
              <a:spcAft>
                <a:spcPts val="0"/>
              </a:spcAft>
              <a:buSzPts val="2600"/>
              <a:buChar char="◼"/>
            </a:pPr>
            <a:r>
              <a:rPr lang="en-US" sz="2600" dirty="0"/>
              <a:t>The best K value we got is 9.</a:t>
            </a:r>
            <a:endParaRPr sz="2600" dirty="0"/>
          </a:p>
          <a:p>
            <a:pPr marL="457200" lvl="0" indent="-393700" algn="l" rtl="0">
              <a:spcBef>
                <a:spcPts val="0"/>
              </a:spcBef>
              <a:spcAft>
                <a:spcPts val="0"/>
              </a:spcAft>
              <a:buSzPts val="2600"/>
              <a:buChar char="◼"/>
            </a:pPr>
            <a:r>
              <a:rPr lang="en-US" sz="2600" dirty="0"/>
              <a:t>But, KNN shows very low accuracy at about 56% </a:t>
            </a:r>
            <a:r>
              <a:rPr lang="en-US" sz="2600" dirty="0" err="1"/>
              <a:t>foredtion</a:t>
            </a:r>
            <a:endParaRPr sz="2600" dirty="0"/>
          </a:p>
          <a:p>
            <a:pPr marL="457200" lvl="0" indent="0" algn="l" rtl="0">
              <a:spcBef>
                <a:spcPts val="600"/>
              </a:spcBef>
              <a:spcAft>
                <a:spcPts val="600"/>
              </a:spcAft>
              <a:buNone/>
            </a:pPr>
            <a:endParaRPr dirty="0"/>
          </a:p>
        </p:txBody>
      </p:sp>
      <p:pic>
        <p:nvPicPr>
          <p:cNvPr id="174" name="Google Shape;174;p23"/>
          <p:cNvPicPr preferRelativeResize="0"/>
          <p:nvPr/>
        </p:nvPicPr>
        <p:blipFill>
          <a:blip r:embed="rId3">
            <a:alphaModFix/>
          </a:blip>
          <a:stretch>
            <a:fillRect/>
          </a:stretch>
        </p:blipFill>
        <p:spPr>
          <a:xfrm>
            <a:off x="8641125" y="2511303"/>
            <a:ext cx="1675275" cy="2692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CLASSIFICATION</a:t>
            </a:r>
            <a:endParaRPr/>
          </a:p>
        </p:txBody>
      </p:sp>
      <p:sp>
        <p:nvSpPr>
          <p:cNvPr id="180" name="Google Shape;180;p24"/>
          <p:cNvSpPr txBox="1">
            <a:spLocks noGrp="1"/>
          </p:cNvSpPr>
          <p:nvPr>
            <p:ph type="body" idx="1"/>
          </p:nvPr>
        </p:nvSpPr>
        <p:spPr>
          <a:xfrm>
            <a:off x="581196" y="2180500"/>
            <a:ext cx="5049000" cy="36783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US" sz="2300" dirty="0"/>
              <a:t>Multi Class Classification:</a:t>
            </a:r>
            <a:endParaRPr sz="2300" dirty="0"/>
          </a:p>
          <a:p>
            <a:pPr marL="0" lvl="0" indent="0" algn="l" rtl="0">
              <a:spcBef>
                <a:spcPts val="600"/>
              </a:spcBef>
              <a:spcAft>
                <a:spcPts val="0"/>
              </a:spcAft>
              <a:buNone/>
            </a:pPr>
            <a:r>
              <a:rPr lang="en-US" sz="2300" dirty="0"/>
              <a:t>Grouping wine quality into 3 Categories,</a:t>
            </a:r>
            <a:endParaRPr sz="2300" dirty="0"/>
          </a:p>
          <a:p>
            <a:pPr marL="457200" lvl="0" indent="-365506" algn="l" rtl="0">
              <a:spcBef>
                <a:spcPts val="600"/>
              </a:spcBef>
              <a:spcAft>
                <a:spcPts val="0"/>
              </a:spcAft>
              <a:buSzPts val="2156"/>
              <a:buChar char="◼"/>
            </a:pPr>
            <a:r>
              <a:rPr lang="en-US" sz="2300" dirty="0"/>
              <a:t>Poor</a:t>
            </a:r>
            <a:endParaRPr sz="2300" dirty="0"/>
          </a:p>
          <a:p>
            <a:pPr marL="457200" lvl="0" indent="-365506" algn="l" rtl="0">
              <a:spcBef>
                <a:spcPts val="0"/>
              </a:spcBef>
              <a:spcAft>
                <a:spcPts val="0"/>
              </a:spcAft>
              <a:buSzPts val="2156"/>
              <a:buChar char="◼"/>
            </a:pPr>
            <a:r>
              <a:rPr lang="en-US" sz="2300" dirty="0"/>
              <a:t>Normal</a:t>
            </a:r>
            <a:endParaRPr sz="2300" dirty="0"/>
          </a:p>
          <a:p>
            <a:pPr marL="457200" lvl="0" indent="-365506" algn="l" rtl="0">
              <a:spcBef>
                <a:spcPts val="0"/>
              </a:spcBef>
              <a:spcAft>
                <a:spcPts val="0"/>
              </a:spcAft>
              <a:buSzPts val="2156"/>
              <a:buChar char="◼"/>
            </a:pPr>
            <a:r>
              <a:rPr lang="en-US" sz="2300" dirty="0"/>
              <a:t>Excellent</a:t>
            </a:r>
            <a:endParaRPr sz="2300" dirty="0"/>
          </a:p>
        </p:txBody>
      </p:sp>
      <p:pic>
        <p:nvPicPr>
          <p:cNvPr id="181" name="Google Shape;181;p24"/>
          <p:cNvPicPr preferRelativeResize="0"/>
          <p:nvPr/>
        </p:nvPicPr>
        <p:blipFill>
          <a:blip r:embed="rId3">
            <a:alphaModFix/>
          </a:blip>
          <a:stretch>
            <a:fillRect/>
          </a:stretch>
        </p:blipFill>
        <p:spPr>
          <a:xfrm>
            <a:off x="5630200" y="2180500"/>
            <a:ext cx="5590100" cy="389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IMPORTANT FEATURES</a:t>
            </a:r>
            <a:endParaRPr/>
          </a:p>
        </p:txBody>
      </p:sp>
      <p:sp>
        <p:nvSpPr>
          <p:cNvPr id="187" name="Google Shape;187;p25"/>
          <p:cNvSpPr txBox="1">
            <a:spLocks noGrp="1"/>
          </p:cNvSpPr>
          <p:nvPr>
            <p:ph type="body" idx="1"/>
          </p:nvPr>
        </p:nvSpPr>
        <p:spPr>
          <a:xfrm>
            <a:off x="581196" y="2180500"/>
            <a:ext cx="5608500" cy="3678300"/>
          </a:xfrm>
          <a:prstGeom prst="rect">
            <a:avLst/>
          </a:prstGeom>
        </p:spPr>
        <p:txBody>
          <a:bodyPr spcFirstLastPara="1" wrap="square" lIns="91425" tIns="45700" rIns="91425" bIns="45700" anchor="ctr" anchorCtr="0">
            <a:normAutofit/>
          </a:bodyPr>
          <a:lstStyle/>
          <a:p>
            <a:pPr marL="457200" lvl="0" indent="-333756" algn="l" rtl="0">
              <a:spcBef>
                <a:spcPts val="360"/>
              </a:spcBef>
              <a:spcAft>
                <a:spcPts val="0"/>
              </a:spcAft>
              <a:buSzPts val="1656"/>
              <a:buChar char="◼"/>
            </a:pPr>
            <a:r>
              <a:rPr lang="en-US" dirty="0"/>
              <a:t>Using random forest, we indicate which variables are the most important features in the model.  </a:t>
            </a:r>
            <a:endParaRPr dirty="0"/>
          </a:p>
        </p:txBody>
      </p:sp>
      <p:pic>
        <p:nvPicPr>
          <p:cNvPr id="188" name="Google Shape;188;p25"/>
          <p:cNvPicPr preferRelativeResize="0"/>
          <p:nvPr/>
        </p:nvPicPr>
        <p:blipFill>
          <a:blip r:embed="rId3">
            <a:alphaModFix/>
          </a:blip>
          <a:stretch>
            <a:fillRect/>
          </a:stretch>
        </p:blipFill>
        <p:spPr>
          <a:xfrm>
            <a:off x="6326300" y="2101649"/>
            <a:ext cx="5697499" cy="4022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CROSS VALIDATION SCORES (5 FOLD) FOR MULTI-CLASS CLASSIFIER</a:t>
            </a:r>
            <a:endParaRPr/>
          </a:p>
        </p:txBody>
      </p:sp>
      <p:sp>
        <p:nvSpPr>
          <p:cNvPr id="194" name="Google Shape;194;p26"/>
          <p:cNvSpPr txBox="1">
            <a:spLocks noGrp="1"/>
          </p:cNvSpPr>
          <p:nvPr>
            <p:ph type="body" idx="1"/>
          </p:nvPr>
        </p:nvSpPr>
        <p:spPr>
          <a:xfrm>
            <a:off x="581192" y="2180496"/>
            <a:ext cx="11029500" cy="3678300"/>
          </a:xfrm>
          <a:prstGeom prst="rect">
            <a:avLst/>
          </a:prstGeom>
        </p:spPr>
        <p:txBody>
          <a:bodyPr spcFirstLastPara="1" wrap="square" lIns="91425" tIns="45700" rIns="91425" bIns="45700" anchor="ctr" anchorCtr="0">
            <a:normAutofit/>
          </a:bodyPr>
          <a:lstStyle/>
          <a:p>
            <a:pPr marL="0" lvl="0" indent="0" algn="l" rtl="0">
              <a:spcBef>
                <a:spcPts val="360"/>
              </a:spcBef>
              <a:spcAft>
                <a:spcPts val="600"/>
              </a:spcAft>
              <a:buNone/>
            </a:pPr>
            <a:endParaRPr/>
          </a:p>
        </p:txBody>
      </p:sp>
      <p:pic>
        <p:nvPicPr>
          <p:cNvPr id="195" name="Google Shape;195;p26"/>
          <p:cNvPicPr preferRelativeResize="0"/>
          <p:nvPr/>
        </p:nvPicPr>
        <p:blipFill>
          <a:blip r:embed="rId3">
            <a:alphaModFix/>
          </a:blip>
          <a:stretch>
            <a:fillRect/>
          </a:stretch>
        </p:blipFill>
        <p:spPr>
          <a:xfrm>
            <a:off x="581200" y="2245725"/>
            <a:ext cx="4711000" cy="3042150"/>
          </a:xfrm>
          <a:prstGeom prst="rect">
            <a:avLst/>
          </a:prstGeom>
          <a:noFill/>
          <a:ln>
            <a:noFill/>
          </a:ln>
        </p:spPr>
      </p:pic>
      <p:sp>
        <p:nvSpPr>
          <p:cNvPr id="196" name="Google Shape;196;p26"/>
          <p:cNvSpPr txBox="1"/>
          <p:nvPr/>
        </p:nvSpPr>
        <p:spPr>
          <a:xfrm>
            <a:off x="5799275" y="2417675"/>
            <a:ext cx="5483400" cy="164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dirty="0">
                <a:latin typeface="Gill Sans"/>
                <a:ea typeface="Gill Sans"/>
                <a:cs typeface="Gill Sans"/>
                <a:sym typeface="Gill Sans"/>
              </a:rPr>
              <a:t>Interpretation from Classification Report for Random Forest</a:t>
            </a:r>
            <a:endParaRPr sz="1900" b="1" dirty="0">
              <a:latin typeface="Gill Sans"/>
              <a:ea typeface="Gill Sans"/>
              <a:cs typeface="Gill Sans"/>
              <a:sym typeface="Gill Sans"/>
            </a:endParaRPr>
          </a:p>
          <a:p>
            <a:pPr marL="0" lvl="0" indent="0" algn="l" rtl="0">
              <a:spcBef>
                <a:spcPts val="0"/>
              </a:spcBef>
              <a:spcAft>
                <a:spcPts val="0"/>
              </a:spcAft>
              <a:buNone/>
            </a:pPr>
            <a:endParaRPr sz="1900" dirty="0">
              <a:latin typeface="Gill Sans"/>
              <a:ea typeface="Gill Sans"/>
              <a:cs typeface="Gill Sans"/>
              <a:sym typeface="Gill Sans"/>
            </a:endParaRPr>
          </a:p>
          <a:p>
            <a:pPr marL="0" lvl="0" indent="0" algn="l" rtl="0">
              <a:spcBef>
                <a:spcPts val="0"/>
              </a:spcBef>
              <a:spcAft>
                <a:spcPts val="0"/>
              </a:spcAft>
              <a:buNone/>
            </a:pPr>
            <a:r>
              <a:rPr lang="en-US" sz="1900" dirty="0">
                <a:latin typeface="Gill Sans"/>
                <a:ea typeface="Gill Sans"/>
                <a:cs typeface="Gill Sans"/>
                <a:sym typeface="Gill Sans"/>
              </a:rPr>
              <a:t>We were able to classify 50% of poor wine, 88% of normal wines and 67% of excellent wines accurately</a:t>
            </a:r>
            <a:endParaRPr sz="1900" dirty="0">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BINARY CLASSIFICATION </a:t>
            </a:r>
            <a:endParaRPr/>
          </a:p>
        </p:txBody>
      </p:sp>
      <p:sp>
        <p:nvSpPr>
          <p:cNvPr id="202" name="Google Shape;202;p27"/>
          <p:cNvSpPr txBox="1">
            <a:spLocks noGrp="1"/>
          </p:cNvSpPr>
          <p:nvPr>
            <p:ph type="body" idx="1"/>
          </p:nvPr>
        </p:nvSpPr>
        <p:spPr>
          <a:xfrm>
            <a:off x="581196" y="2180500"/>
            <a:ext cx="5550000" cy="36783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Clr>
                <a:schemeClr val="dk1"/>
              </a:buClr>
              <a:buSzPts val="1100"/>
              <a:buFont typeface="Arial"/>
              <a:buNone/>
            </a:pPr>
            <a:r>
              <a:rPr lang="en-US" sz="2500" dirty="0"/>
              <a:t>Grouping wine quality into 2 Categories,</a:t>
            </a:r>
            <a:endParaRPr sz="2500" dirty="0"/>
          </a:p>
          <a:p>
            <a:pPr marL="457200" lvl="0" indent="-378206" algn="l" rtl="0">
              <a:spcBef>
                <a:spcPts val="600"/>
              </a:spcBef>
              <a:spcAft>
                <a:spcPts val="0"/>
              </a:spcAft>
              <a:buSzPts val="2356"/>
              <a:buChar char="◼"/>
            </a:pPr>
            <a:r>
              <a:rPr lang="en-US" sz="2500" dirty="0"/>
              <a:t>Good </a:t>
            </a:r>
            <a:endParaRPr sz="2500" dirty="0"/>
          </a:p>
          <a:p>
            <a:pPr marL="457200" lvl="0" indent="-378206" algn="l" rtl="0">
              <a:spcBef>
                <a:spcPts val="0"/>
              </a:spcBef>
              <a:spcAft>
                <a:spcPts val="0"/>
              </a:spcAft>
              <a:buSzPts val="2356"/>
              <a:buChar char="◼"/>
            </a:pPr>
            <a:r>
              <a:rPr lang="en-US" sz="2500" dirty="0"/>
              <a:t>Bad</a:t>
            </a:r>
            <a:endParaRPr sz="2000" dirty="0"/>
          </a:p>
        </p:txBody>
      </p:sp>
      <p:pic>
        <p:nvPicPr>
          <p:cNvPr id="203" name="Google Shape;203;p27"/>
          <p:cNvPicPr preferRelativeResize="0"/>
          <p:nvPr/>
        </p:nvPicPr>
        <p:blipFill>
          <a:blip r:embed="rId3">
            <a:alphaModFix/>
          </a:blip>
          <a:stretch>
            <a:fillRect/>
          </a:stretch>
        </p:blipFill>
        <p:spPr>
          <a:xfrm>
            <a:off x="6131200" y="2250225"/>
            <a:ext cx="5479501" cy="35388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CROSS VALIDATION SCORES (5 FOLD) FOR BINARY CLASSIFIER</a:t>
            </a:r>
            <a:endParaRPr/>
          </a:p>
        </p:txBody>
      </p:sp>
      <p:sp>
        <p:nvSpPr>
          <p:cNvPr id="209" name="Google Shape;209;p28"/>
          <p:cNvSpPr txBox="1">
            <a:spLocks noGrp="1"/>
          </p:cNvSpPr>
          <p:nvPr>
            <p:ph type="body" idx="1"/>
          </p:nvPr>
        </p:nvSpPr>
        <p:spPr>
          <a:xfrm>
            <a:off x="581192" y="2180496"/>
            <a:ext cx="11029500" cy="3678300"/>
          </a:xfrm>
          <a:prstGeom prst="rect">
            <a:avLst/>
          </a:prstGeom>
        </p:spPr>
        <p:txBody>
          <a:bodyPr spcFirstLastPara="1" wrap="square" lIns="91425" tIns="45700" rIns="91425" bIns="45700" anchor="ctr" anchorCtr="0">
            <a:normAutofit/>
          </a:bodyPr>
          <a:lstStyle/>
          <a:p>
            <a:pPr marL="0" lvl="0" indent="0" algn="l" rtl="0">
              <a:spcBef>
                <a:spcPts val="360"/>
              </a:spcBef>
              <a:spcAft>
                <a:spcPts val="600"/>
              </a:spcAft>
              <a:buNone/>
            </a:pPr>
            <a:endParaRPr/>
          </a:p>
        </p:txBody>
      </p:sp>
      <p:pic>
        <p:nvPicPr>
          <p:cNvPr id="210" name="Google Shape;210;p28"/>
          <p:cNvPicPr preferRelativeResize="0"/>
          <p:nvPr/>
        </p:nvPicPr>
        <p:blipFill>
          <a:blip r:embed="rId3">
            <a:alphaModFix/>
          </a:blip>
          <a:stretch>
            <a:fillRect/>
          </a:stretch>
        </p:blipFill>
        <p:spPr>
          <a:xfrm>
            <a:off x="708050" y="2409925"/>
            <a:ext cx="5276850" cy="3219450"/>
          </a:xfrm>
          <a:prstGeom prst="rect">
            <a:avLst/>
          </a:prstGeom>
          <a:noFill/>
          <a:ln>
            <a:noFill/>
          </a:ln>
        </p:spPr>
      </p:pic>
      <p:sp>
        <p:nvSpPr>
          <p:cNvPr id="211" name="Google Shape;211;p28"/>
          <p:cNvSpPr txBox="1"/>
          <p:nvPr/>
        </p:nvSpPr>
        <p:spPr>
          <a:xfrm>
            <a:off x="6557775" y="2409925"/>
            <a:ext cx="4756200" cy="164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dirty="0">
                <a:solidFill>
                  <a:schemeClr val="dk1"/>
                </a:solidFill>
                <a:latin typeface="Gill Sans"/>
                <a:ea typeface="Gill Sans"/>
                <a:cs typeface="Gill Sans"/>
                <a:sym typeface="Gill Sans"/>
              </a:rPr>
              <a:t>Interpretation from Classification Report for Random Forest:</a:t>
            </a:r>
            <a:endParaRPr sz="1900" b="1" dirty="0">
              <a:solidFill>
                <a:schemeClr val="dk1"/>
              </a:solidFill>
              <a:latin typeface="Gill Sans"/>
              <a:ea typeface="Gill Sans"/>
              <a:cs typeface="Gill Sans"/>
              <a:sym typeface="Gill Sans"/>
            </a:endParaRPr>
          </a:p>
          <a:p>
            <a:pPr marL="0" lvl="0" indent="0" algn="l" rtl="0">
              <a:spcBef>
                <a:spcPts val="0"/>
              </a:spcBef>
              <a:spcAft>
                <a:spcPts val="0"/>
              </a:spcAft>
              <a:buNone/>
            </a:pPr>
            <a:endParaRPr sz="1900" dirty="0">
              <a:solidFill>
                <a:schemeClr val="dk1"/>
              </a:solidFill>
              <a:latin typeface="Gill Sans"/>
              <a:ea typeface="Gill Sans"/>
              <a:cs typeface="Gill Sans"/>
              <a:sym typeface="Gill Sans"/>
            </a:endParaRPr>
          </a:p>
          <a:p>
            <a:pPr marL="0" lvl="0" indent="0" algn="l" rtl="0">
              <a:spcBef>
                <a:spcPts val="0"/>
              </a:spcBef>
              <a:spcAft>
                <a:spcPts val="0"/>
              </a:spcAft>
              <a:buNone/>
            </a:pPr>
            <a:r>
              <a:rPr lang="en-US" sz="1900" dirty="0">
                <a:solidFill>
                  <a:schemeClr val="dk1"/>
                </a:solidFill>
                <a:latin typeface="Gill Sans"/>
                <a:ea typeface="Gill Sans"/>
                <a:cs typeface="Gill Sans"/>
                <a:sym typeface="Gill Sans"/>
              </a:rPr>
              <a:t>We were able to classify 93% of bad wines and 71% of good wines accurately</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RECOMMENDATIONS</a:t>
            </a:r>
            <a:endParaRPr/>
          </a:p>
        </p:txBody>
      </p:sp>
      <p:sp>
        <p:nvSpPr>
          <p:cNvPr id="217" name="Google Shape;217;p29"/>
          <p:cNvSpPr txBox="1">
            <a:spLocks noGrp="1"/>
          </p:cNvSpPr>
          <p:nvPr>
            <p:ph type="body" idx="1"/>
          </p:nvPr>
        </p:nvSpPr>
        <p:spPr>
          <a:xfrm>
            <a:off x="581192" y="2180496"/>
            <a:ext cx="11029500" cy="3678300"/>
          </a:xfrm>
          <a:prstGeom prst="rect">
            <a:avLst/>
          </a:prstGeom>
        </p:spPr>
        <p:txBody>
          <a:bodyPr spcFirstLastPara="1" wrap="square" lIns="91425" tIns="45700" rIns="91425" bIns="45700" anchor="ctr" anchorCtr="0">
            <a:normAutofit/>
          </a:bodyPr>
          <a:lstStyle/>
          <a:p>
            <a:pPr marL="457200" lvl="0" indent="-333756" algn="l" rtl="0">
              <a:spcBef>
                <a:spcPts val="360"/>
              </a:spcBef>
              <a:spcAft>
                <a:spcPts val="0"/>
              </a:spcAft>
              <a:buSzPts val="1656"/>
              <a:buChar char="◼"/>
            </a:pPr>
            <a:r>
              <a:rPr lang="en-US" dirty="0"/>
              <a:t>We will recommend to look at the following variables: alcohol, volatile acidity, sulphates, chlorides, pH, in predicting the quality of red wines.</a:t>
            </a:r>
            <a:endParaRPr dirty="0"/>
          </a:p>
          <a:p>
            <a:pPr marL="457200" lvl="0" indent="-333756" algn="l" rtl="0">
              <a:spcBef>
                <a:spcPts val="0"/>
              </a:spcBef>
              <a:spcAft>
                <a:spcPts val="0"/>
              </a:spcAft>
              <a:buSzPts val="1656"/>
              <a:buChar char="◼"/>
            </a:pPr>
            <a:r>
              <a:rPr lang="en-US" dirty="0"/>
              <a:t>However, for classification the important features were alcohol, volatile acidity, sulphates, citric acid and density. These variables played a vital role in classifying into good/bad wines.</a:t>
            </a:r>
            <a:endParaRPr dirty="0"/>
          </a:p>
          <a:p>
            <a:pPr marL="457200" lvl="0" indent="-333756" algn="l" rtl="0">
              <a:spcBef>
                <a:spcPts val="0"/>
              </a:spcBef>
              <a:spcAft>
                <a:spcPts val="0"/>
              </a:spcAft>
              <a:buSzPts val="1656"/>
              <a:buChar char="◼"/>
            </a:pPr>
            <a:r>
              <a:rPr lang="en-US" dirty="0"/>
              <a:t>Have winemakers look at the total sulfur dioxide levels to maintain the good quality of wines (around 30 to 35ppm).</a:t>
            </a:r>
            <a:endParaRPr dirty="0"/>
          </a:p>
          <a:p>
            <a:pPr marL="457200" lvl="0" indent="-333756" algn="l" rtl="0">
              <a:spcBef>
                <a:spcPts val="0"/>
              </a:spcBef>
              <a:spcAft>
                <a:spcPts val="0"/>
              </a:spcAft>
              <a:buSzPts val="1656"/>
              <a:buChar char="◼"/>
            </a:pPr>
            <a:r>
              <a:rPr lang="en-US" dirty="0"/>
              <a:t>Since the dataset is not balanced and have majority of the data on the normal quality of wines than the poor and excellent wines, we recommend treating the class imbalance by oversampling.</a:t>
            </a:r>
            <a:endParaRPr dirty="0"/>
          </a:p>
          <a:p>
            <a:pPr marL="0" lvl="0" indent="0" algn="l" rtl="0">
              <a:spcBef>
                <a:spcPts val="600"/>
              </a:spcBef>
              <a:spcAft>
                <a:spcPts val="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animEffect transition="in" filter="fade">
                                      <p:cBhvr>
                                        <p:cTn id="7" dur="500"/>
                                        <p:tgtEl>
                                          <p:spTgt spid="2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7">
                                            <p:txEl>
                                              <p:pRg st="1" end="1"/>
                                            </p:txEl>
                                          </p:spTgt>
                                        </p:tgtEl>
                                        <p:attrNameLst>
                                          <p:attrName>style.visibility</p:attrName>
                                        </p:attrNameLst>
                                      </p:cBhvr>
                                      <p:to>
                                        <p:strVal val="visible"/>
                                      </p:to>
                                    </p:set>
                                    <p:animEffect transition="in" filter="fade">
                                      <p:cBhvr>
                                        <p:cTn id="12" dur="500"/>
                                        <p:tgtEl>
                                          <p:spTgt spid="2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7">
                                            <p:txEl>
                                              <p:pRg st="2" end="2"/>
                                            </p:txEl>
                                          </p:spTgt>
                                        </p:tgtEl>
                                        <p:attrNameLst>
                                          <p:attrName>style.visibility</p:attrName>
                                        </p:attrNameLst>
                                      </p:cBhvr>
                                      <p:to>
                                        <p:strVal val="visible"/>
                                      </p:to>
                                    </p:set>
                                    <p:animEffect transition="in" filter="fade">
                                      <p:cBhvr>
                                        <p:cTn id="17" dur="500"/>
                                        <p:tgtEl>
                                          <p:spTgt spid="2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7">
                                            <p:txEl>
                                              <p:pRg st="3" end="3"/>
                                            </p:txEl>
                                          </p:spTgt>
                                        </p:tgtEl>
                                        <p:attrNameLst>
                                          <p:attrName>style.visibility</p:attrName>
                                        </p:attrNameLst>
                                      </p:cBhvr>
                                      <p:to>
                                        <p:strVal val="visible"/>
                                      </p:to>
                                    </p:set>
                                    <p:animEffect transition="in" filter="fade">
                                      <p:cBhvr>
                                        <p:cTn id="22" dur="500"/>
                                        <p:tgtEl>
                                          <p:spTgt spid="2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WHY RED WINE?</a:t>
            </a:r>
            <a:endParaRPr/>
          </a:p>
        </p:txBody>
      </p:sp>
      <p:sp>
        <p:nvSpPr>
          <p:cNvPr id="110" name="Google Shape;110;p14"/>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318700" algn="l" rtl="0">
              <a:spcBef>
                <a:spcPts val="0"/>
              </a:spcBef>
              <a:spcAft>
                <a:spcPts val="0"/>
              </a:spcAft>
              <a:buSzPts val="3144"/>
              <a:buChar char="◼"/>
            </a:pPr>
            <a:r>
              <a:rPr lang="en-US" sz="3400" dirty="0"/>
              <a:t>People have been drinking wine for thousands of years. Why?</a:t>
            </a:r>
            <a:endParaRPr sz="2000" dirty="0"/>
          </a:p>
          <a:p>
            <a:pPr marL="630000" lvl="1" indent="-318700" algn="l" rtl="0">
              <a:spcBef>
                <a:spcPts val="1160"/>
              </a:spcBef>
              <a:spcAft>
                <a:spcPts val="0"/>
              </a:spcAft>
              <a:buSzPts val="2776"/>
              <a:buChar char="◼"/>
            </a:pPr>
            <a:r>
              <a:rPr lang="en-US" sz="3000" dirty="0"/>
              <a:t>Health Benefits</a:t>
            </a:r>
            <a:endParaRPr sz="1800" dirty="0"/>
          </a:p>
          <a:p>
            <a:pPr marL="630000" lvl="1" indent="-318700" algn="l" rtl="0">
              <a:spcBef>
                <a:spcPts val="1160"/>
              </a:spcBef>
              <a:spcAft>
                <a:spcPts val="0"/>
              </a:spcAft>
              <a:buSzPts val="2776"/>
              <a:buChar char="◼"/>
            </a:pPr>
            <a:r>
              <a:rPr lang="en-US" sz="3000" dirty="0"/>
              <a:t>Versatility</a:t>
            </a:r>
            <a:endParaRPr sz="1800" dirty="0"/>
          </a:p>
          <a:p>
            <a:pPr marL="630000" lvl="1" indent="-318700" algn="l" rtl="0">
              <a:spcBef>
                <a:spcPts val="1160"/>
              </a:spcBef>
              <a:spcAft>
                <a:spcPts val="0"/>
              </a:spcAft>
              <a:buSzPts val="2776"/>
              <a:buChar char="◼"/>
            </a:pPr>
            <a:r>
              <a:rPr lang="en-US" sz="3000" dirty="0"/>
              <a:t>Smell</a:t>
            </a:r>
            <a:endParaRPr sz="1800" dirty="0"/>
          </a:p>
          <a:p>
            <a:pPr marL="630000" lvl="1" indent="-318700" algn="l" rtl="0">
              <a:spcBef>
                <a:spcPts val="1160"/>
              </a:spcBef>
              <a:spcAft>
                <a:spcPts val="0"/>
              </a:spcAft>
              <a:buSzPts val="2776"/>
              <a:buChar char="◼"/>
            </a:pPr>
            <a:r>
              <a:rPr lang="en-US" sz="3000" dirty="0"/>
              <a:t>Taste</a:t>
            </a:r>
            <a:endParaRPr sz="1800" dirty="0"/>
          </a:p>
        </p:txBody>
      </p:sp>
      <p:pic>
        <p:nvPicPr>
          <p:cNvPr id="1026" name="Picture 2" descr="Andus Health Benefits | Employee Benefits Consulting | Conshohocken PA">
            <a:extLst>
              <a:ext uri="{FF2B5EF4-FFF2-40B4-BE49-F238E27FC236}">
                <a16:creationId xmlns:a16="http://schemas.microsoft.com/office/drawing/2014/main" id="{834F237E-BB9A-FE2F-BB4C-471996418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2933" y="2734734"/>
            <a:ext cx="2311400" cy="2311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ir Fryer Steak - Skinnytaste">
            <a:extLst>
              <a:ext uri="{FF2B5EF4-FFF2-40B4-BE49-F238E27FC236}">
                <a16:creationId xmlns:a16="http://schemas.microsoft.com/office/drawing/2014/main" id="{3B26939E-A9B4-8592-8AB9-7A76CAEAE2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9496" y="3683530"/>
            <a:ext cx="2076449" cy="15573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ine Aromas: Fruity, Floral, Vegetal, Spicy, Mineral">
            <a:extLst>
              <a:ext uri="{FF2B5EF4-FFF2-40B4-BE49-F238E27FC236}">
                <a16:creationId xmlns:a16="http://schemas.microsoft.com/office/drawing/2014/main" id="{1059E221-CA90-12E9-9A43-FA771185C3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0767" y="4164543"/>
            <a:ext cx="2623917" cy="15758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w To Taste Wine - Wine Tasting Tips from Wine Enthusiast Magazine">
            <a:extLst>
              <a:ext uri="{FF2B5EF4-FFF2-40B4-BE49-F238E27FC236}">
                <a16:creationId xmlns:a16="http://schemas.microsoft.com/office/drawing/2014/main" id="{61C6CBC3-1188-20C0-C521-DE49F38F04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5750" y="2890459"/>
            <a:ext cx="5657165" cy="37480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Effect transition="in" filter="fade">
                                      <p:cBhvr>
                                        <p:cTn id="7" dur="500"/>
                                        <p:tgtEl>
                                          <p:spTgt spid="1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0">
                                            <p:txEl>
                                              <p:pRg st="1" end="1"/>
                                            </p:txEl>
                                          </p:spTgt>
                                        </p:tgtEl>
                                        <p:attrNameLst>
                                          <p:attrName>style.visibility</p:attrName>
                                        </p:attrNameLst>
                                      </p:cBhvr>
                                      <p:to>
                                        <p:strVal val="visible"/>
                                      </p:to>
                                    </p:set>
                                    <p:animEffect transition="in" filter="fade">
                                      <p:cBhvr>
                                        <p:cTn id="12" dur="500"/>
                                        <p:tgtEl>
                                          <p:spTgt spid="1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0">
                                            <p:txEl>
                                              <p:pRg st="2" end="2"/>
                                            </p:txEl>
                                          </p:spTgt>
                                        </p:tgtEl>
                                        <p:attrNameLst>
                                          <p:attrName>style.visibility</p:attrName>
                                        </p:attrNameLst>
                                      </p:cBhvr>
                                      <p:to>
                                        <p:strVal val="visible"/>
                                      </p:to>
                                    </p:set>
                                    <p:animEffect transition="in" filter="fade">
                                      <p:cBhvr>
                                        <p:cTn id="22" dur="500"/>
                                        <p:tgtEl>
                                          <p:spTgt spid="1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animEffect transition="in" filter="fade">
                                      <p:cBhvr>
                                        <p:cTn id="27" dur="500"/>
                                        <p:tgtEl>
                                          <p:spTgt spid="10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0">
                                            <p:txEl>
                                              <p:pRg st="3" end="3"/>
                                            </p:txEl>
                                          </p:spTgt>
                                        </p:tgtEl>
                                        <p:attrNameLst>
                                          <p:attrName>style.visibility</p:attrName>
                                        </p:attrNameLst>
                                      </p:cBhvr>
                                      <p:to>
                                        <p:strVal val="visible"/>
                                      </p:to>
                                    </p:set>
                                    <p:animEffect transition="in" filter="fade">
                                      <p:cBhvr>
                                        <p:cTn id="32" dur="500"/>
                                        <p:tgtEl>
                                          <p:spTgt spid="11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30"/>
                                        </p:tgtEl>
                                        <p:attrNameLst>
                                          <p:attrName>style.visibility</p:attrName>
                                        </p:attrNameLst>
                                      </p:cBhvr>
                                      <p:to>
                                        <p:strVal val="visible"/>
                                      </p:to>
                                    </p:set>
                                    <p:animEffect transition="in" filter="fade">
                                      <p:cBhvr>
                                        <p:cTn id="37" dur="500"/>
                                        <p:tgtEl>
                                          <p:spTgt spid="103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0">
                                            <p:txEl>
                                              <p:pRg st="4" end="4"/>
                                            </p:txEl>
                                          </p:spTgt>
                                        </p:tgtEl>
                                        <p:attrNameLst>
                                          <p:attrName>style.visibility</p:attrName>
                                        </p:attrNameLst>
                                      </p:cBhvr>
                                      <p:to>
                                        <p:strVal val="visible"/>
                                      </p:to>
                                    </p:set>
                                    <p:animEffect transition="in" filter="fade">
                                      <p:cBhvr>
                                        <p:cTn id="42" dur="500"/>
                                        <p:tgtEl>
                                          <p:spTgt spid="110">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32"/>
                                        </p:tgtEl>
                                        <p:attrNameLst>
                                          <p:attrName>style.visibility</p:attrName>
                                        </p:attrNameLst>
                                      </p:cBhvr>
                                      <p:to>
                                        <p:strVal val="visible"/>
                                      </p:to>
                                    </p:set>
                                    <p:animEffect transition="in" filter="fade">
                                      <p:cBhvr>
                                        <p:cTn id="4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WHAT MAKES A GOOD RED WINE?</a:t>
            </a:r>
            <a:endParaRPr/>
          </a:p>
        </p:txBody>
      </p:sp>
      <p:sp>
        <p:nvSpPr>
          <p:cNvPr id="116" name="Google Shape;116;p15"/>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331400" algn="l" rtl="0">
              <a:spcBef>
                <a:spcPts val="0"/>
              </a:spcBef>
              <a:spcAft>
                <a:spcPts val="0"/>
              </a:spcAft>
              <a:buSzPts val="2608"/>
              <a:buChar char="◼"/>
            </a:pPr>
            <a:r>
              <a:rPr lang="en-US" sz="2800" dirty="0"/>
              <a:t>Certain factors such as:</a:t>
            </a:r>
            <a:endParaRPr sz="2200" dirty="0"/>
          </a:p>
          <a:p>
            <a:pPr marL="630000" lvl="1" indent="-331400" algn="l" rtl="0">
              <a:spcBef>
                <a:spcPts val="1000"/>
              </a:spcBef>
              <a:spcAft>
                <a:spcPts val="0"/>
              </a:spcAft>
              <a:buSzPts val="2240"/>
              <a:buChar char="◼"/>
            </a:pPr>
            <a:r>
              <a:rPr lang="en-US" sz="2400" dirty="0"/>
              <a:t>Color</a:t>
            </a:r>
            <a:endParaRPr sz="2000" dirty="0"/>
          </a:p>
          <a:p>
            <a:pPr marL="630000" lvl="1" indent="-331400" algn="l" rtl="0">
              <a:spcBef>
                <a:spcPts val="1000"/>
              </a:spcBef>
              <a:spcAft>
                <a:spcPts val="0"/>
              </a:spcAft>
              <a:buSzPts val="2240"/>
              <a:buChar char="◼"/>
            </a:pPr>
            <a:r>
              <a:rPr lang="en-US" sz="2400" dirty="0"/>
              <a:t>Aroma</a:t>
            </a:r>
            <a:endParaRPr sz="2000" dirty="0"/>
          </a:p>
          <a:p>
            <a:pPr marL="630000" lvl="1" indent="-331400" algn="l" rtl="0">
              <a:spcBef>
                <a:spcPts val="1000"/>
              </a:spcBef>
              <a:spcAft>
                <a:spcPts val="0"/>
              </a:spcAft>
              <a:buSzPts val="2240"/>
              <a:buChar char="◼"/>
            </a:pPr>
            <a:r>
              <a:rPr lang="en-US" sz="2400" dirty="0"/>
              <a:t>Balance</a:t>
            </a:r>
            <a:endParaRPr sz="2000" dirty="0"/>
          </a:p>
          <a:p>
            <a:pPr marL="630000" lvl="1" indent="-331400" algn="l" rtl="0">
              <a:spcBef>
                <a:spcPts val="1000"/>
              </a:spcBef>
              <a:spcAft>
                <a:spcPts val="0"/>
              </a:spcAft>
              <a:buSzPts val="2240"/>
              <a:buChar char="◼"/>
            </a:pPr>
            <a:r>
              <a:rPr lang="en-US" sz="2400" dirty="0"/>
              <a:t>Depth</a:t>
            </a:r>
            <a:endParaRPr sz="2000" dirty="0"/>
          </a:p>
          <a:p>
            <a:pPr marL="630000" lvl="1" indent="-331400" algn="l" rtl="0">
              <a:spcBef>
                <a:spcPts val="1000"/>
              </a:spcBef>
              <a:spcAft>
                <a:spcPts val="0"/>
              </a:spcAft>
              <a:buSzPts val="2240"/>
              <a:buChar char="◼"/>
            </a:pPr>
            <a:r>
              <a:rPr lang="en-US" sz="2400" dirty="0"/>
              <a:t>Complexity</a:t>
            </a:r>
            <a:endParaRPr sz="2000" dirty="0"/>
          </a:p>
          <a:p>
            <a:pPr marL="306000" lvl="0" indent="-331400" algn="l" rtl="0">
              <a:spcBef>
                <a:spcPts val="1080"/>
              </a:spcBef>
              <a:spcAft>
                <a:spcPts val="0"/>
              </a:spcAft>
              <a:buSzPts val="2608"/>
              <a:buChar char="◼"/>
            </a:pPr>
            <a:r>
              <a:rPr lang="en-US" sz="2800" dirty="0"/>
              <a:t>And many other more if you are a wine connoisseur! </a:t>
            </a:r>
            <a:endParaRPr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Effect transition="in" filter="fade">
                                      <p:cBhvr>
                                        <p:cTn id="7" dur="500"/>
                                        <p:tgtEl>
                                          <p:spTgt spid="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xEl>
                                              <p:pRg st="1" end="1"/>
                                            </p:txEl>
                                          </p:spTgt>
                                        </p:tgtEl>
                                        <p:attrNameLst>
                                          <p:attrName>style.visibility</p:attrName>
                                        </p:attrNameLst>
                                      </p:cBhvr>
                                      <p:to>
                                        <p:strVal val="visible"/>
                                      </p:to>
                                    </p:set>
                                    <p:animEffect transition="in" filter="fade">
                                      <p:cBhvr>
                                        <p:cTn id="12" dur="500"/>
                                        <p:tgtEl>
                                          <p:spTgt spid="1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xEl>
                                              <p:pRg st="2" end="2"/>
                                            </p:txEl>
                                          </p:spTgt>
                                        </p:tgtEl>
                                        <p:attrNameLst>
                                          <p:attrName>style.visibility</p:attrName>
                                        </p:attrNameLst>
                                      </p:cBhvr>
                                      <p:to>
                                        <p:strVal val="visible"/>
                                      </p:to>
                                    </p:set>
                                    <p:animEffect transition="in" filter="fade">
                                      <p:cBhvr>
                                        <p:cTn id="17" dur="500"/>
                                        <p:tgtEl>
                                          <p:spTgt spid="1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
                                            <p:txEl>
                                              <p:pRg st="3" end="3"/>
                                            </p:txEl>
                                          </p:spTgt>
                                        </p:tgtEl>
                                        <p:attrNameLst>
                                          <p:attrName>style.visibility</p:attrName>
                                        </p:attrNameLst>
                                      </p:cBhvr>
                                      <p:to>
                                        <p:strVal val="visible"/>
                                      </p:to>
                                    </p:set>
                                    <p:animEffect transition="in" filter="fade">
                                      <p:cBhvr>
                                        <p:cTn id="22" dur="500"/>
                                        <p:tgtEl>
                                          <p:spTgt spid="1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6">
                                            <p:txEl>
                                              <p:pRg st="4" end="4"/>
                                            </p:txEl>
                                          </p:spTgt>
                                        </p:tgtEl>
                                        <p:attrNameLst>
                                          <p:attrName>style.visibility</p:attrName>
                                        </p:attrNameLst>
                                      </p:cBhvr>
                                      <p:to>
                                        <p:strVal val="visible"/>
                                      </p:to>
                                    </p:set>
                                    <p:animEffect transition="in" filter="fade">
                                      <p:cBhvr>
                                        <p:cTn id="27" dur="500"/>
                                        <p:tgtEl>
                                          <p:spTgt spid="1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6">
                                            <p:txEl>
                                              <p:pRg st="5" end="5"/>
                                            </p:txEl>
                                          </p:spTgt>
                                        </p:tgtEl>
                                        <p:attrNameLst>
                                          <p:attrName>style.visibility</p:attrName>
                                        </p:attrNameLst>
                                      </p:cBhvr>
                                      <p:to>
                                        <p:strVal val="visible"/>
                                      </p:to>
                                    </p:set>
                                    <p:animEffect transition="in" filter="fade">
                                      <p:cBhvr>
                                        <p:cTn id="32" dur="500"/>
                                        <p:tgtEl>
                                          <p:spTgt spid="1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6">
                                            <p:txEl>
                                              <p:pRg st="6" end="6"/>
                                            </p:txEl>
                                          </p:spTgt>
                                        </p:tgtEl>
                                        <p:attrNameLst>
                                          <p:attrName>style.visibility</p:attrName>
                                        </p:attrNameLst>
                                      </p:cBhvr>
                                      <p:to>
                                        <p:strVal val="visible"/>
                                      </p:to>
                                    </p:set>
                                    <p:animEffect transition="in" filter="fade">
                                      <p:cBhvr>
                                        <p:cTn id="37" dur="500"/>
                                        <p:tgtEl>
                                          <p:spTgt spid="1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n-US"/>
              <a:t>WHAT MAKES A GOOD RED WINE? </a:t>
            </a:r>
            <a:endParaRPr/>
          </a:p>
        </p:txBody>
      </p:sp>
      <p:sp>
        <p:nvSpPr>
          <p:cNvPr id="122" name="Google Shape;122;p16"/>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2944"/>
              <a:buChar char="◼"/>
            </a:pPr>
            <a:r>
              <a:rPr lang="en-US" sz="3200" dirty="0"/>
              <a:t>In a Business Analysts’ perspective</a:t>
            </a:r>
            <a:endParaRPr dirty="0"/>
          </a:p>
          <a:p>
            <a:pPr marL="630000" lvl="1" indent="-306000" algn="l" rtl="0">
              <a:spcBef>
                <a:spcPts val="1160"/>
              </a:spcBef>
              <a:spcAft>
                <a:spcPts val="0"/>
              </a:spcAft>
              <a:buSzPts val="2576"/>
              <a:buChar char="◼"/>
            </a:pPr>
            <a:r>
              <a:rPr lang="en-US" sz="2800" dirty="0"/>
              <a:t>We want to determine how physicochemical properties can affect the quality of wine.</a:t>
            </a:r>
            <a:endParaRPr sz="2800" dirty="0"/>
          </a:p>
          <a:p>
            <a:pPr marL="630000" lvl="1" indent="-320224" algn="l" rtl="0">
              <a:spcBef>
                <a:spcPts val="1160"/>
              </a:spcBef>
              <a:spcAft>
                <a:spcPts val="0"/>
              </a:spcAft>
              <a:buSzPts val="2800"/>
              <a:buChar char="◼"/>
            </a:pPr>
            <a:r>
              <a:rPr lang="en-US" sz="2800" dirty="0"/>
              <a:t>We want to help winemakers, sommeliers and connoisseurs in understanding the key factors that make an impact to the wine’s quality </a:t>
            </a:r>
            <a:endParaRP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fade">
                                      <p:cBhvr>
                                        <p:cTn id="7" dur="500"/>
                                        <p:tgtEl>
                                          <p:spTgt spid="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xEl>
                                              <p:pRg st="1" end="1"/>
                                            </p:txEl>
                                          </p:spTgt>
                                        </p:tgtEl>
                                        <p:attrNameLst>
                                          <p:attrName>style.visibility</p:attrName>
                                        </p:attrNameLst>
                                      </p:cBhvr>
                                      <p:to>
                                        <p:strVal val="visible"/>
                                      </p:to>
                                    </p:set>
                                    <p:animEffect transition="in" filter="fade">
                                      <p:cBhvr>
                                        <p:cTn id="12" dur="500"/>
                                        <p:tgtEl>
                                          <p:spTgt spid="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
                                            <p:txEl>
                                              <p:pRg st="2" end="2"/>
                                            </p:txEl>
                                          </p:spTgt>
                                        </p:tgtEl>
                                        <p:attrNameLst>
                                          <p:attrName>style.visibility</p:attrName>
                                        </p:attrNameLst>
                                      </p:cBhvr>
                                      <p:to>
                                        <p:strVal val="visible"/>
                                      </p:to>
                                    </p:set>
                                    <p:animEffect transition="in" filter="fade">
                                      <p:cBhvr>
                                        <p:cTn id="17" dur="500"/>
                                        <p:tgtEl>
                                          <p:spTgt spid="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EFF"/>
              </a:buClr>
              <a:buSzPts val="2800"/>
              <a:buFont typeface="Gill Sans"/>
              <a:buNone/>
            </a:pPr>
            <a:r>
              <a:rPr lang="en-US">
                <a:solidFill>
                  <a:srgbClr val="FFFEFF"/>
                </a:solidFill>
              </a:rPr>
              <a:t>WINE DATASET</a:t>
            </a:r>
            <a:endParaRPr/>
          </a:p>
        </p:txBody>
      </p:sp>
      <p:graphicFrame>
        <p:nvGraphicFramePr>
          <p:cNvPr id="128" name="Google Shape;128;p17"/>
          <p:cNvGraphicFramePr/>
          <p:nvPr/>
        </p:nvGraphicFramePr>
        <p:xfrm>
          <a:off x="2318609" y="2995237"/>
          <a:ext cx="6265600" cy="3678350"/>
        </p:xfrm>
        <a:graphic>
          <a:graphicData uri="http://schemas.openxmlformats.org/drawingml/2006/table">
            <a:tbl>
              <a:tblPr firstRow="1" bandRow="1">
                <a:noFill/>
                <a:tableStyleId>{52B05ABA-FAE9-4E86-BADC-B981C1FD656B}</a:tableStyleId>
              </a:tblPr>
              <a:tblGrid>
                <a:gridCol w="1686175">
                  <a:extLst>
                    <a:ext uri="{9D8B030D-6E8A-4147-A177-3AD203B41FA5}">
                      <a16:colId xmlns:a16="http://schemas.microsoft.com/office/drawing/2014/main" val="20000"/>
                    </a:ext>
                  </a:extLst>
                </a:gridCol>
                <a:gridCol w="4579425">
                  <a:extLst>
                    <a:ext uri="{9D8B030D-6E8A-4147-A177-3AD203B41FA5}">
                      <a16:colId xmlns:a16="http://schemas.microsoft.com/office/drawing/2014/main" val="20001"/>
                    </a:ext>
                  </a:extLst>
                </a:gridCol>
              </a:tblGrid>
              <a:tr h="282950">
                <a:tc>
                  <a:txBody>
                    <a:bodyPr/>
                    <a:lstStyle/>
                    <a:p>
                      <a:pPr marL="0" marR="0" lvl="0" indent="0" algn="ctr" rtl="0">
                        <a:spcBef>
                          <a:spcPts val="0"/>
                        </a:spcBef>
                        <a:spcAft>
                          <a:spcPts val="0"/>
                        </a:spcAft>
                        <a:buNone/>
                      </a:pPr>
                      <a:r>
                        <a:rPr lang="en-US" sz="1500" u="none" strike="noStrike" cap="none"/>
                        <a:t>Variables</a:t>
                      </a:r>
                      <a:endParaRPr sz="1500" b="1" i="0" u="none" strike="noStrike" cap="none">
                        <a:solidFill>
                          <a:srgbClr val="000000"/>
                        </a:solidFill>
                        <a:latin typeface="Calibri"/>
                        <a:ea typeface="Calibri"/>
                        <a:cs typeface="Calibri"/>
                        <a:sym typeface="Calibri"/>
                      </a:endParaRPr>
                    </a:p>
                  </a:txBody>
                  <a:tcPr marL="10175" marR="10175" marT="10175" marB="0" anchor="b"/>
                </a:tc>
                <a:tc>
                  <a:txBody>
                    <a:bodyPr/>
                    <a:lstStyle/>
                    <a:p>
                      <a:pPr marL="0" marR="0" lvl="0" indent="0" algn="ctr" rtl="0">
                        <a:spcBef>
                          <a:spcPts val="0"/>
                        </a:spcBef>
                        <a:spcAft>
                          <a:spcPts val="0"/>
                        </a:spcAft>
                        <a:buNone/>
                      </a:pPr>
                      <a:r>
                        <a:rPr lang="en-US" sz="1500" u="none" strike="noStrike" cap="none"/>
                        <a:t>Descriptions</a:t>
                      </a:r>
                      <a:endParaRPr sz="1500" b="1" i="0" u="none" strike="noStrike" cap="none">
                        <a:solidFill>
                          <a:srgbClr val="000000"/>
                        </a:solidFill>
                        <a:latin typeface="Calibri"/>
                        <a:ea typeface="Calibri"/>
                        <a:cs typeface="Calibri"/>
                        <a:sym typeface="Calibri"/>
                      </a:endParaRPr>
                    </a:p>
                  </a:txBody>
                  <a:tcPr marL="10175" marR="10175" marT="10175" marB="0" anchor="b"/>
                </a:tc>
                <a:extLst>
                  <a:ext uri="{0D108BD9-81ED-4DB2-BD59-A6C34878D82A}">
                    <a16:rowId xmlns:a16="http://schemas.microsoft.com/office/drawing/2014/main" val="10000"/>
                  </a:ext>
                </a:extLst>
              </a:tr>
              <a:tr h="282950">
                <a:tc>
                  <a:txBody>
                    <a:bodyPr/>
                    <a:lstStyle/>
                    <a:p>
                      <a:pPr marL="0" marR="0" lvl="0" indent="0" algn="l" rtl="0">
                        <a:spcBef>
                          <a:spcPts val="0"/>
                        </a:spcBef>
                        <a:spcAft>
                          <a:spcPts val="0"/>
                        </a:spcAft>
                        <a:buNone/>
                      </a:pPr>
                      <a:r>
                        <a:rPr lang="en-US" sz="1500" u="none" strike="noStrike" cap="none"/>
                        <a:t>Fixed acidity</a:t>
                      </a:r>
                      <a:endParaRPr sz="1500" b="0" i="0" u="none" strike="noStrike" cap="none">
                        <a:solidFill>
                          <a:srgbClr val="000000"/>
                        </a:solidFill>
                        <a:latin typeface="Calibri"/>
                        <a:ea typeface="Calibri"/>
                        <a:cs typeface="Calibri"/>
                        <a:sym typeface="Calibri"/>
                      </a:endParaRPr>
                    </a:p>
                  </a:txBody>
                  <a:tcPr marL="10175" marR="10175" marT="10175" marB="0" anchor="b"/>
                </a:tc>
                <a:tc>
                  <a:txBody>
                    <a:bodyPr/>
                    <a:lstStyle/>
                    <a:p>
                      <a:pPr marL="0" marR="0" lvl="0" indent="0" algn="l" rtl="0">
                        <a:spcBef>
                          <a:spcPts val="0"/>
                        </a:spcBef>
                        <a:spcAft>
                          <a:spcPts val="0"/>
                        </a:spcAft>
                        <a:buNone/>
                      </a:pPr>
                      <a:r>
                        <a:rPr lang="en-US" sz="1500" u="none" strike="noStrike" cap="none"/>
                        <a:t>the non-volatile acids in wine</a:t>
                      </a:r>
                      <a:endParaRPr sz="1500" b="0" i="0" u="none" strike="noStrike" cap="none">
                        <a:solidFill>
                          <a:srgbClr val="000000"/>
                        </a:solidFill>
                        <a:latin typeface="Calibri"/>
                        <a:ea typeface="Calibri"/>
                        <a:cs typeface="Calibri"/>
                        <a:sym typeface="Calibri"/>
                      </a:endParaRPr>
                    </a:p>
                  </a:txBody>
                  <a:tcPr marL="10175" marR="10175" marT="10175" marB="0" anchor="b"/>
                </a:tc>
                <a:extLst>
                  <a:ext uri="{0D108BD9-81ED-4DB2-BD59-A6C34878D82A}">
                    <a16:rowId xmlns:a16="http://schemas.microsoft.com/office/drawing/2014/main" val="10001"/>
                  </a:ext>
                </a:extLst>
              </a:tr>
              <a:tr h="282950">
                <a:tc>
                  <a:txBody>
                    <a:bodyPr/>
                    <a:lstStyle/>
                    <a:p>
                      <a:pPr marL="0" marR="0" lvl="0" indent="0" algn="l" rtl="0">
                        <a:spcBef>
                          <a:spcPts val="0"/>
                        </a:spcBef>
                        <a:spcAft>
                          <a:spcPts val="0"/>
                        </a:spcAft>
                        <a:buNone/>
                      </a:pPr>
                      <a:r>
                        <a:rPr lang="en-US" sz="1500" u="none" strike="noStrike" cap="none"/>
                        <a:t>Volatile acidity</a:t>
                      </a:r>
                      <a:endParaRPr sz="1500" b="0" i="0" u="none" strike="noStrike" cap="none">
                        <a:solidFill>
                          <a:srgbClr val="000000"/>
                        </a:solidFill>
                        <a:latin typeface="Calibri"/>
                        <a:ea typeface="Calibri"/>
                        <a:cs typeface="Calibri"/>
                        <a:sym typeface="Calibri"/>
                      </a:endParaRPr>
                    </a:p>
                  </a:txBody>
                  <a:tcPr marL="10175" marR="10175" marT="10175" marB="0" anchor="b"/>
                </a:tc>
                <a:tc>
                  <a:txBody>
                    <a:bodyPr/>
                    <a:lstStyle/>
                    <a:p>
                      <a:pPr marL="0" marR="0" lvl="0" indent="0" algn="l" rtl="0">
                        <a:spcBef>
                          <a:spcPts val="0"/>
                        </a:spcBef>
                        <a:spcAft>
                          <a:spcPts val="0"/>
                        </a:spcAft>
                        <a:buNone/>
                      </a:pPr>
                      <a:r>
                        <a:rPr lang="en-US" sz="1500" u="none" strike="noStrike" cap="none"/>
                        <a:t>the amount of acetic acid in wine</a:t>
                      </a:r>
                      <a:endParaRPr sz="1500" b="0" i="0" u="none" strike="noStrike" cap="none">
                        <a:solidFill>
                          <a:srgbClr val="000000"/>
                        </a:solidFill>
                        <a:latin typeface="Calibri"/>
                        <a:ea typeface="Calibri"/>
                        <a:cs typeface="Calibri"/>
                        <a:sym typeface="Calibri"/>
                      </a:endParaRPr>
                    </a:p>
                  </a:txBody>
                  <a:tcPr marL="10175" marR="10175" marT="10175" marB="0" anchor="b"/>
                </a:tc>
                <a:extLst>
                  <a:ext uri="{0D108BD9-81ED-4DB2-BD59-A6C34878D82A}">
                    <a16:rowId xmlns:a16="http://schemas.microsoft.com/office/drawing/2014/main" val="10002"/>
                  </a:ext>
                </a:extLst>
              </a:tr>
              <a:tr h="282950">
                <a:tc>
                  <a:txBody>
                    <a:bodyPr/>
                    <a:lstStyle/>
                    <a:p>
                      <a:pPr marL="0" marR="0" lvl="0" indent="0" algn="l" rtl="0">
                        <a:spcBef>
                          <a:spcPts val="0"/>
                        </a:spcBef>
                        <a:spcAft>
                          <a:spcPts val="0"/>
                        </a:spcAft>
                        <a:buNone/>
                      </a:pPr>
                      <a:r>
                        <a:rPr lang="en-US" sz="1500" u="none" strike="noStrike" cap="none"/>
                        <a:t>Citric acid</a:t>
                      </a:r>
                      <a:endParaRPr sz="1500" b="0" i="0" u="none" strike="noStrike" cap="none">
                        <a:solidFill>
                          <a:srgbClr val="000000"/>
                        </a:solidFill>
                        <a:latin typeface="Calibri"/>
                        <a:ea typeface="Calibri"/>
                        <a:cs typeface="Calibri"/>
                        <a:sym typeface="Calibri"/>
                      </a:endParaRPr>
                    </a:p>
                  </a:txBody>
                  <a:tcPr marL="10175" marR="10175" marT="10175" marB="0" anchor="b"/>
                </a:tc>
                <a:tc>
                  <a:txBody>
                    <a:bodyPr/>
                    <a:lstStyle/>
                    <a:p>
                      <a:pPr marL="0" marR="0" lvl="0" indent="0" algn="l" rtl="0">
                        <a:spcBef>
                          <a:spcPts val="0"/>
                        </a:spcBef>
                        <a:spcAft>
                          <a:spcPts val="0"/>
                        </a:spcAft>
                        <a:buNone/>
                      </a:pPr>
                      <a:r>
                        <a:rPr lang="en-US" sz="1500" u="none" strike="noStrike" cap="none"/>
                        <a:t>the amount of citric acid in wine</a:t>
                      </a:r>
                      <a:endParaRPr sz="1500" b="0" i="0" u="none" strike="noStrike" cap="none">
                        <a:solidFill>
                          <a:srgbClr val="000000"/>
                        </a:solidFill>
                        <a:latin typeface="Calibri"/>
                        <a:ea typeface="Calibri"/>
                        <a:cs typeface="Calibri"/>
                        <a:sym typeface="Calibri"/>
                      </a:endParaRPr>
                    </a:p>
                  </a:txBody>
                  <a:tcPr marL="10175" marR="10175" marT="10175" marB="0" anchor="b"/>
                </a:tc>
                <a:extLst>
                  <a:ext uri="{0D108BD9-81ED-4DB2-BD59-A6C34878D82A}">
                    <a16:rowId xmlns:a16="http://schemas.microsoft.com/office/drawing/2014/main" val="10003"/>
                  </a:ext>
                </a:extLst>
              </a:tr>
              <a:tr h="282950">
                <a:tc>
                  <a:txBody>
                    <a:bodyPr/>
                    <a:lstStyle/>
                    <a:p>
                      <a:pPr marL="0" marR="0" lvl="0" indent="0" algn="l" rtl="0">
                        <a:spcBef>
                          <a:spcPts val="0"/>
                        </a:spcBef>
                        <a:spcAft>
                          <a:spcPts val="0"/>
                        </a:spcAft>
                        <a:buNone/>
                      </a:pPr>
                      <a:r>
                        <a:rPr lang="en-US" sz="1500" u="none" strike="noStrike" cap="none"/>
                        <a:t>Residual sugar</a:t>
                      </a:r>
                      <a:endParaRPr sz="1500" b="0" i="0" u="none" strike="noStrike" cap="none">
                        <a:solidFill>
                          <a:srgbClr val="000000"/>
                        </a:solidFill>
                        <a:latin typeface="Calibri"/>
                        <a:ea typeface="Calibri"/>
                        <a:cs typeface="Calibri"/>
                        <a:sym typeface="Calibri"/>
                      </a:endParaRPr>
                    </a:p>
                  </a:txBody>
                  <a:tcPr marL="10175" marR="10175" marT="10175" marB="0" anchor="b"/>
                </a:tc>
                <a:tc>
                  <a:txBody>
                    <a:bodyPr/>
                    <a:lstStyle/>
                    <a:p>
                      <a:pPr marL="0" marR="0" lvl="0" indent="0" algn="l" rtl="0">
                        <a:spcBef>
                          <a:spcPts val="0"/>
                        </a:spcBef>
                        <a:spcAft>
                          <a:spcPts val="0"/>
                        </a:spcAft>
                        <a:buNone/>
                      </a:pPr>
                      <a:r>
                        <a:rPr lang="en-US" sz="1500" u="none" strike="noStrike" cap="none"/>
                        <a:t>the amount of sugar remaining after fermentation.</a:t>
                      </a:r>
                      <a:endParaRPr sz="1500" b="0" i="0" u="none" strike="noStrike" cap="none">
                        <a:solidFill>
                          <a:srgbClr val="000000"/>
                        </a:solidFill>
                        <a:latin typeface="Calibri"/>
                        <a:ea typeface="Calibri"/>
                        <a:cs typeface="Calibri"/>
                        <a:sym typeface="Calibri"/>
                      </a:endParaRPr>
                    </a:p>
                  </a:txBody>
                  <a:tcPr marL="10175" marR="10175" marT="10175" marB="0" anchor="b"/>
                </a:tc>
                <a:extLst>
                  <a:ext uri="{0D108BD9-81ED-4DB2-BD59-A6C34878D82A}">
                    <a16:rowId xmlns:a16="http://schemas.microsoft.com/office/drawing/2014/main" val="10004"/>
                  </a:ext>
                </a:extLst>
              </a:tr>
              <a:tr h="282950">
                <a:tc>
                  <a:txBody>
                    <a:bodyPr/>
                    <a:lstStyle/>
                    <a:p>
                      <a:pPr marL="0" marR="0" lvl="0" indent="0" algn="l" rtl="0">
                        <a:spcBef>
                          <a:spcPts val="0"/>
                        </a:spcBef>
                        <a:spcAft>
                          <a:spcPts val="0"/>
                        </a:spcAft>
                        <a:buNone/>
                      </a:pPr>
                      <a:r>
                        <a:rPr lang="en-US" sz="1500" u="none" strike="noStrike" cap="none"/>
                        <a:t>Chlorides</a:t>
                      </a:r>
                      <a:endParaRPr sz="1500" b="0" i="0" u="none" strike="noStrike" cap="none">
                        <a:solidFill>
                          <a:srgbClr val="000000"/>
                        </a:solidFill>
                        <a:latin typeface="Calibri"/>
                        <a:ea typeface="Calibri"/>
                        <a:cs typeface="Calibri"/>
                        <a:sym typeface="Calibri"/>
                      </a:endParaRPr>
                    </a:p>
                  </a:txBody>
                  <a:tcPr marL="10175" marR="10175" marT="10175" marB="0" anchor="b"/>
                </a:tc>
                <a:tc>
                  <a:txBody>
                    <a:bodyPr/>
                    <a:lstStyle/>
                    <a:p>
                      <a:pPr marL="0" marR="0" lvl="0" indent="0" algn="l" rtl="0">
                        <a:spcBef>
                          <a:spcPts val="0"/>
                        </a:spcBef>
                        <a:spcAft>
                          <a:spcPts val="0"/>
                        </a:spcAft>
                        <a:buNone/>
                      </a:pPr>
                      <a:r>
                        <a:rPr lang="en-US" sz="1500" u="none" strike="noStrike" cap="none"/>
                        <a:t>the amount of salt in wine</a:t>
                      </a:r>
                      <a:endParaRPr sz="1500" b="0" i="0" u="none" strike="noStrike" cap="none">
                        <a:solidFill>
                          <a:srgbClr val="000000"/>
                        </a:solidFill>
                        <a:latin typeface="Calibri"/>
                        <a:ea typeface="Calibri"/>
                        <a:cs typeface="Calibri"/>
                        <a:sym typeface="Calibri"/>
                      </a:endParaRPr>
                    </a:p>
                  </a:txBody>
                  <a:tcPr marL="10175" marR="10175" marT="10175" marB="0" anchor="b"/>
                </a:tc>
                <a:extLst>
                  <a:ext uri="{0D108BD9-81ED-4DB2-BD59-A6C34878D82A}">
                    <a16:rowId xmlns:a16="http://schemas.microsoft.com/office/drawing/2014/main" val="10005"/>
                  </a:ext>
                </a:extLst>
              </a:tr>
              <a:tr h="282950">
                <a:tc>
                  <a:txBody>
                    <a:bodyPr/>
                    <a:lstStyle/>
                    <a:p>
                      <a:pPr marL="0" marR="0" lvl="0" indent="0" algn="l" rtl="0">
                        <a:spcBef>
                          <a:spcPts val="0"/>
                        </a:spcBef>
                        <a:spcAft>
                          <a:spcPts val="0"/>
                        </a:spcAft>
                        <a:buNone/>
                      </a:pPr>
                      <a:r>
                        <a:rPr lang="en-US" sz="1500" u="none" strike="noStrike" cap="none"/>
                        <a:t>Free sulfur dioxide</a:t>
                      </a:r>
                      <a:endParaRPr sz="1500" b="0" i="0" u="none" strike="noStrike" cap="none">
                        <a:solidFill>
                          <a:srgbClr val="000000"/>
                        </a:solidFill>
                        <a:latin typeface="Calibri"/>
                        <a:ea typeface="Calibri"/>
                        <a:cs typeface="Calibri"/>
                        <a:sym typeface="Calibri"/>
                      </a:endParaRPr>
                    </a:p>
                  </a:txBody>
                  <a:tcPr marL="10175" marR="10175" marT="10175" marB="0" anchor="b"/>
                </a:tc>
                <a:tc>
                  <a:txBody>
                    <a:bodyPr/>
                    <a:lstStyle/>
                    <a:p>
                      <a:pPr marL="0" marR="0" lvl="0" indent="0" algn="l" rtl="0">
                        <a:spcBef>
                          <a:spcPts val="0"/>
                        </a:spcBef>
                        <a:spcAft>
                          <a:spcPts val="0"/>
                        </a:spcAft>
                        <a:buNone/>
                      </a:pPr>
                      <a:r>
                        <a:rPr lang="en-US" sz="1500" u="none" strike="noStrike" cap="none"/>
                        <a:t>the amount of sulfur dioxide as a preservative in wine</a:t>
                      </a:r>
                      <a:endParaRPr sz="1500" b="0" i="0" u="none" strike="noStrike" cap="none">
                        <a:solidFill>
                          <a:srgbClr val="000000"/>
                        </a:solidFill>
                        <a:latin typeface="Calibri"/>
                        <a:ea typeface="Calibri"/>
                        <a:cs typeface="Calibri"/>
                        <a:sym typeface="Calibri"/>
                      </a:endParaRPr>
                    </a:p>
                  </a:txBody>
                  <a:tcPr marL="10175" marR="10175" marT="10175" marB="0" anchor="b"/>
                </a:tc>
                <a:extLst>
                  <a:ext uri="{0D108BD9-81ED-4DB2-BD59-A6C34878D82A}">
                    <a16:rowId xmlns:a16="http://schemas.microsoft.com/office/drawing/2014/main" val="10006"/>
                  </a:ext>
                </a:extLst>
              </a:tr>
              <a:tr h="282950">
                <a:tc>
                  <a:txBody>
                    <a:bodyPr/>
                    <a:lstStyle/>
                    <a:p>
                      <a:pPr marL="0" marR="0" lvl="0" indent="0" algn="l" rtl="0">
                        <a:spcBef>
                          <a:spcPts val="0"/>
                        </a:spcBef>
                        <a:spcAft>
                          <a:spcPts val="0"/>
                        </a:spcAft>
                        <a:buNone/>
                      </a:pPr>
                      <a:r>
                        <a:rPr lang="en-US" sz="1500" u="none" strike="noStrike" cap="none"/>
                        <a:t>Total sulfur dioxide</a:t>
                      </a:r>
                      <a:endParaRPr sz="1500" b="0" i="0" u="none" strike="noStrike" cap="none">
                        <a:solidFill>
                          <a:srgbClr val="000000"/>
                        </a:solidFill>
                        <a:latin typeface="Calibri"/>
                        <a:ea typeface="Calibri"/>
                        <a:cs typeface="Calibri"/>
                        <a:sym typeface="Calibri"/>
                      </a:endParaRPr>
                    </a:p>
                  </a:txBody>
                  <a:tcPr marL="10175" marR="10175" marT="10175" marB="0" anchor="b"/>
                </a:tc>
                <a:tc>
                  <a:txBody>
                    <a:bodyPr/>
                    <a:lstStyle/>
                    <a:p>
                      <a:pPr marL="0" marR="0" lvl="0" indent="0" algn="l" rtl="0">
                        <a:spcBef>
                          <a:spcPts val="0"/>
                        </a:spcBef>
                        <a:spcAft>
                          <a:spcPts val="0"/>
                        </a:spcAft>
                        <a:buNone/>
                      </a:pPr>
                      <a:r>
                        <a:rPr lang="en-US" sz="1500" u="none" strike="noStrike" cap="none"/>
                        <a:t>the total amount of sulfur dioxide in wine</a:t>
                      </a:r>
                      <a:endParaRPr sz="1500" b="0" i="0" u="none" strike="noStrike" cap="none">
                        <a:solidFill>
                          <a:srgbClr val="000000"/>
                        </a:solidFill>
                        <a:latin typeface="Calibri"/>
                        <a:ea typeface="Calibri"/>
                        <a:cs typeface="Calibri"/>
                        <a:sym typeface="Calibri"/>
                      </a:endParaRPr>
                    </a:p>
                  </a:txBody>
                  <a:tcPr marL="10175" marR="10175" marT="10175" marB="0" anchor="b"/>
                </a:tc>
                <a:extLst>
                  <a:ext uri="{0D108BD9-81ED-4DB2-BD59-A6C34878D82A}">
                    <a16:rowId xmlns:a16="http://schemas.microsoft.com/office/drawing/2014/main" val="10007"/>
                  </a:ext>
                </a:extLst>
              </a:tr>
              <a:tr h="282950">
                <a:tc>
                  <a:txBody>
                    <a:bodyPr/>
                    <a:lstStyle/>
                    <a:p>
                      <a:pPr marL="0" marR="0" lvl="0" indent="0" algn="l" rtl="0">
                        <a:spcBef>
                          <a:spcPts val="0"/>
                        </a:spcBef>
                        <a:spcAft>
                          <a:spcPts val="0"/>
                        </a:spcAft>
                        <a:buNone/>
                      </a:pPr>
                      <a:r>
                        <a:rPr lang="en-US" sz="1500" u="none" strike="noStrike" cap="none"/>
                        <a:t>Density</a:t>
                      </a:r>
                      <a:endParaRPr sz="1500" b="0" i="0" u="none" strike="noStrike" cap="none">
                        <a:solidFill>
                          <a:srgbClr val="000000"/>
                        </a:solidFill>
                        <a:latin typeface="Calibri"/>
                        <a:ea typeface="Calibri"/>
                        <a:cs typeface="Calibri"/>
                        <a:sym typeface="Calibri"/>
                      </a:endParaRPr>
                    </a:p>
                  </a:txBody>
                  <a:tcPr marL="10175" marR="10175" marT="10175" marB="0" anchor="b"/>
                </a:tc>
                <a:tc>
                  <a:txBody>
                    <a:bodyPr/>
                    <a:lstStyle/>
                    <a:p>
                      <a:pPr marL="0" marR="0" lvl="0" indent="0" algn="l" rtl="0">
                        <a:spcBef>
                          <a:spcPts val="0"/>
                        </a:spcBef>
                        <a:spcAft>
                          <a:spcPts val="0"/>
                        </a:spcAft>
                        <a:buNone/>
                      </a:pPr>
                      <a:r>
                        <a:rPr lang="en-US" sz="1500" u="none" strike="noStrike" cap="none"/>
                        <a:t>the density of wine</a:t>
                      </a:r>
                      <a:endParaRPr sz="1500" b="0" i="0" u="none" strike="noStrike" cap="none">
                        <a:solidFill>
                          <a:srgbClr val="000000"/>
                        </a:solidFill>
                        <a:latin typeface="Calibri"/>
                        <a:ea typeface="Calibri"/>
                        <a:cs typeface="Calibri"/>
                        <a:sym typeface="Calibri"/>
                      </a:endParaRPr>
                    </a:p>
                  </a:txBody>
                  <a:tcPr marL="10175" marR="10175" marT="10175" marB="0" anchor="b"/>
                </a:tc>
                <a:extLst>
                  <a:ext uri="{0D108BD9-81ED-4DB2-BD59-A6C34878D82A}">
                    <a16:rowId xmlns:a16="http://schemas.microsoft.com/office/drawing/2014/main" val="10008"/>
                  </a:ext>
                </a:extLst>
              </a:tr>
              <a:tr h="282950">
                <a:tc>
                  <a:txBody>
                    <a:bodyPr/>
                    <a:lstStyle/>
                    <a:p>
                      <a:pPr marL="0" marR="0" lvl="0" indent="0" algn="l" rtl="0">
                        <a:spcBef>
                          <a:spcPts val="0"/>
                        </a:spcBef>
                        <a:spcAft>
                          <a:spcPts val="0"/>
                        </a:spcAft>
                        <a:buNone/>
                      </a:pPr>
                      <a:r>
                        <a:rPr lang="en-US" sz="1500" u="none" strike="noStrike" cap="none"/>
                        <a:t>pH</a:t>
                      </a:r>
                      <a:endParaRPr sz="1500" b="0" i="0" u="none" strike="noStrike" cap="none">
                        <a:solidFill>
                          <a:srgbClr val="000000"/>
                        </a:solidFill>
                        <a:latin typeface="Calibri"/>
                        <a:ea typeface="Calibri"/>
                        <a:cs typeface="Calibri"/>
                        <a:sym typeface="Calibri"/>
                      </a:endParaRPr>
                    </a:p>
                  </a:txBody>
                  <a:tcPr marL="10175" marR="10175" marT="10175" marB="0" anchor="b"/>
                </a:tc>
                <a:tc>
                  <a:txBody>
                    <a:bodyPr/>
                    <a:lstStyle/>
                    <a:p>
                      <a:pPr marL="0" marR="0" lvl="0" indent="0" algn="l" rtl="0">
                        <a:spcBef>
                          <a:spcPts val="0"/>
                        </a:spcBef>
                        <a:spcAft>
                          <a:spcPts val="0"/>
                        </a:spcAft>
                        <a:buNone/>
                      </a:pPr>
                      <a:r>
                        <a:rPr lang="en-US" sz="1500" u="none" strike="noStrike" cap="none"/>
                        <a:t>the acidity or basicity of wine</a:t>
                      </a:r>
                      <a:endParaRPr sz="1500" b="0" i="0" u="none" strike="noStrike" cap="none">
                        <a:solidFill>
                          <a:srgbClr val="000000"/>
                        </a:solidFill>
                        <a:latin typeface="Calibri"/>
                        <a:ea typeface="Calibri"/>
                        <a:cs typeface="Calibri"/>
                        <a:sym typeface="Calibri"/>
                      </a:endParaRPr>
                    </a:p>
                  </a:txBody>
                  <a:tcPr marL="10175" marR="10175" marT="10175" marB="0" anchor="b"/>
                </a:tc>
                <a:extLst>
                  <a:ext uri="{0D108BD9-81ED-4DB2-BD59-A6C34878D82A}">
                    <a16:rowId xmlns:a16="http://schemas.microsoft.com/office/drawing/2014/main" val="10009"/>
                  </a:ext>
                </a:extLst>
              </a:tr>
              <a:tr h="282950">
                <a:tc>
                  <a:txBody>
                    <a:bodyPr/>
                    <a:lstStyle/>
                    <a:p>
                      <a:pPr marL="0" marR="0" lvl="0" indent="0" algn="l" rtl="0">
                        <a:spcBef>
                          <a:spcPts val="0"/>
                        </a:spcBef>
                        <a:spcAft>
                          <a:spcPts val="0"/>
                        </a:spcAft>
                        <a:buNone/>
                      </a:pPr>
                      <a:r>
                        <a:rPr lang="en-US" sz="1500" u="none" strike="noStrike" cap="none"/>
                        <a:t>Sulphates</a:t>
                      </a:r>
                      <a:endParaRPr sz="1500" b="0" i="0" u="none" strike="noStrike" cap="none">
                        <a:solidFill>
                          <a:srgbClr val="000000"/>
                        </a:solidFill>
                        <a:latin typeface="Calibri"/>
                        <a:ea typeface="Calibri"/>
                        <a:cs typeface="Calibri"/>
                        <a:sym typeface="Calibri"/>
                      </a:endParaRPr>
                    </a:p>
                  </a:txBody>
                  <a:tcPr marL="10175" marR="10175" marT="10175" marB="0" anchor="b"/>
                </a:tc>
                <a:tc>
                  <a:txBody>
                    <a:bodyPr/>
                    <a:lstStyle/>
                    <a:p>
                      <a:pPr marL="0" marR="0" lvl="0" indent="0" algn="l" rtl="0">
                        <a:spcBef>
                          <a:spcPts val="0"/>
                        </a:spcBef>
                        <a:spcAft>
                          <a:spcPts val="0"/>
                        </a:spcAft>
                        <a:buNone/>
                      </a:pPr>
                      <a:r>
                        <a:rPr lang="en-US" sz="1500" u="none" strike="noStrike" cap="none"/>
                        <a:t>the amount of sulfur dioxide bound to potassium in wine</a:t>
                      </a:r>
                      <a:endParaRPr sz="1500" b="0" i="0" u="none" strike="noStrike" cap="none">
                        <a:solidFill>
                          <a:srgbClr val="000000"/>
                        </a:solidFill>
                        <a:latin typeface="Calibri"/>
                        <a:ea typeface="Calibri"/>
                        <a:cs typeface="Calibri"/>
                        <a:sym typeface="Calibri"/>
                      </a:endParaRPr>
                    </a:p>
                  </a:txBody>
                  <a:tcPr marL="10175" marR="10175" marT="10175" marB="0" anchor="b"/>
                </a:tc>
                <a:extLst>
                  <a:ext uri="{0D108BD9-81ED-4DB2-BD59-A6C34878D82A}">
                    <a16:rowId xmlns:a16="http://schemas.microsoft.com/office/drawing/2014/main" val="10010"/>
                  </a:ext>
                </a:extLst>
              </a:tr>
              <a:tr h="282950">
                <a:tc>
                  <a:txBody>
                    <a:bodyPr/>
                    <a:lstStyle/>
                    <a:p>
                      <a:pPr marL="0" marR="0" lvl="0" indent="0" algn="l" rtl="0">
                        <a:spcBef>
                          <a:spcPts val="0"/>
                        </a:spcBef>
                        <a:spcAft>
                          <a:spcPts val="0"/>
                        </a:spcAft>
                        <a:buNone/>
                      </a:pPr>
                      <a:r>
                        <a:rPr lang="en-US" sz="1500" u="none" strike="noStrike" cap="none"/>
                        <a:t>Alcohol</a:t>
                      </a:r>
                      <a:endParaRPr sz="1500" b="0" i="0" u="none" strike="noStrike" cap="none">
                        <a:solidFill>
                          <a:srgbClr val="000000"/>
                        </a:solidFill>
                        <a:latin typeface="Calibri"/>
                        <a:ea typeface="Calibri"/>
                        <a:cs typeface="Calibri"/>
                        <a:sym typeface="Calibri"/>
                      </a:endParaRPr>
                    </a:p>
                  </a:txBody>
                  <a:tcPr marL="10175" marR="10175" marT="10175" marB="0" anchor="b"/>
                </a:tc>
                <a:tc>
                  <a:txBody>
                    <a:bodyPr/>
                    <a:lstStyle/>
                    <a:p>
                      <a:pPr marL="0" marR="0" lvl="0" indent="0" algn="l" rtl="0">
                        <a:spcBef>
                          <a:spcPts val="0"/>
                        </a:spcBef>
                        <a:spcAft>
                          <a:spcPts val="0"/>
                        </a:spcAft>
                        <a:buNone/>
                      </a:pPr>
                      <a:r>
                        <a:rPr lang="en-US" sz="1500" u="none" strike="noStrike" cap="none"/>
                        <a:t>the alcohol content of wine</a:t>
                      </a:r>
                      <a:endParaRPr sz="1500" b="0" i="0" u="none" strike="noStrike" cap="none">
                        <a:solidFill>
                          <a:srgbClr val="000000"/>
                        </a:solidFill>
                        <a:latin typeface="Calibri"/>
                        <a:ea typeface="Calibri"/>
                        <a:cs typeface="Calibri"/>
                        <a:sym typeface="Calibri"/>
                      </a:endParaRPr>
                    </a:p>
                  </a:txBody>
                  <a:tcPr marL="10175" marR="10175" marT="10175" marB="0" anchor="b"/>
                </a:tc>
                <a:extLst>
                  <a:ext uri="{0D108BD9-81ED-4DB2-BD59-A6C34878D82A}">
                    <a16:rowId xmlns:a16="http://schemas.microsoft.com/office/drawing/2014/main" val="10011"/>
                  </a:ext>
                </a:extLst>
              </a:tr>
              <a:tr h="282950">
                <a:tc>
                  <a:txBody>
                    <a:bodyPr/>
                    <a:lstStyle/>
                    <a:p>
                      <a:pPr marL="0" marR="0" lvl="0" indent="0" algn="l" rtl="0">
                        <a:spcBef>
                          <a:spcPts val="0"/>
                        </a:spcBef>
                        <a:spcAft>
                          <a:spcPts val="0"/>
                        </a:spcAft>
                        <a:buNone/>
                      </a:pPr>
                      <a:r>
                        <a:rPr lang="en-US" sz="1500" u="none" strike="noStrike" cap="none"/>
                        <a:t>Quality</a:t>
                      </a:r>
                      <a:endParaRPr sz="1500" b="0" i="0" u="none" strike="noStrike" cap="none">
                        <a:solidFill>
                          <a:srgbClr val="000000"/>
                        </a:solidFill>
                        <a:latin typeface="Calibri"/>
                        <a:ea typeface="Calibri"/>
                        <a:cs typeface="Calibri"/>
                        <a:sym typeface="Calibri"/>
                      </a:endParaRPr>
                    </a:p>
                  </a:txBody>
                  <a:tcPr marL="10175" marR="10175" marT="10175" marB="0" anchor="b"/>
                </a:tc>
                <a:tc>
                  <a:txBody>
                    <a:bodyPr/>
                    <a:lstStyle/>
                    <a:p>
                      <a:pPr marL="0" marR="0" lvl="0" indent="0" algn="l" rtl="0">
                        <a:spcBef>
                          <a:spcPts val="0"/>
                        </a:spcBef>
                        <a:spcAft>
                          <a:spcPts val="0"/>
                        </a:spcAft>
                        <a:buNone/>
                      </a:pPr>
                      <a:r>
                        <a:rPr lang="en-US" sz="1500" u="none" strike="noStrike" cap="none" dirty="0"/>
                        <a:t>the quality rating of wine (scored from 0 to 10)</a:t>
                      </a:r>
                      <a:endParaRPr sz="1500" b="0" i="0" u="none" strike="noStrike" cap="none" dirty="0">
                        <a:solidFill>
                          <a:srgbClr val="000000"/>
                        </a:solidFill>
                        <a:latin typeface="Calibri"/>
                        <a:ea typeface="Calibri"/>
                        <a:cs typeface="Calibri"/>
                        <a:sym typeface="Calibri"/>
                      </a:endParaRPr>
                    </a:p>
                  </a:txBody>
                  <a:tcPr marL="10175" marR="10175" marT="10175" marB="0" anchor="b"/>
                </a:tc>
                <a:extLst>
                  <a:ext uri="{0D108BD9-81ED-4DB2-BD59-A6C34878D82A}">
                    <a16:rowId xmlns:a16="http://schemas.microsoft.com/office/drawing/2014/main" val="10012"/>
                  </a:ext>
                </a:extLst>
              </a:tr>
            </a:tbl>
          </a:graphicData>
        </a:graphic>
      </p:graphicFrame>
      <p:sp>
        <p:nvSpPr>
          <p:cNvPr id="129" name="Google Shape;129;p17"/>
          <p:cNvSpPr txBox="1"/>
          <p:nvPr/>
        </p:nvSpPr>
        <p:spPr>
          <a:xfrm>
            <a:off x="581250" y="1842946"/>
            <a:ext cx="11029500" cy="3678300"/>
          </a:xfrm>
          <a:prstGeom prst="rect">
            <a:avLst/>
          </a:prstGeom>
          <a:noFill/>
          <a:ln>
            <a:noFill/>
          </a:ln>
        </p:spPr>
        <p:txBody>
          <a:bodyPr spcFirstLastPara="1" wrap="square" lIns="91425" tIns="45700" rIns="91425" bIns="45700" anchor="ctr" anchorCtr="0">
            <a:normAutofit/>
          </a:bodyPr>
          <a:lstStyle/>
          <a:p>
            <a:pPr marL="306000" marR="0" lvl="0" indent="-306000" algn="l" rtl="0">
              <a:spcBef>
                <a:spcPts val="0"/>
              </a:spcBef>
              <a:spcAft>
                <a:spcPts val="0"/>
              </a:spcAft>
              <a:buClr>
                <a:schemeClr val="accent2"/>
              </a:buClr>
              <a:buSzPts val="1656"/>
              <a:buFont typeface="Noto Sans Symbols"/>
              <a:buChar char="◼"/>
            </a:pPr>
            <a:r>
              <a:rPr lang="en-US" sz="1800" b="0" i="0" u="none" strike="noStrike" cap="none" dirty="0">
                <a:solidFill>
                  <a:srgbClr val="3D3D3D"/>
                </a:solidFill>
                <a:latin typeface="Gill Sans"/>
                <a:ea typeface="Gill Sans"/>
                <a:cs typeface="Gill Sans"/>
                <a:sym typeface="Gill Sans"/>
              </a:rPr>
              <a:t>Dataset source: Wine Quality Dataset - </a:t>
            </a:r>
            <a:r>
              <a:rPr lang="en-US" sz="1800" dirty="0">
                <a:solidFill>
                  <a:srgbClr val="3C4043"/>
                </a:solidFill>
                <a:highlight>
                  <a:srgbClr val="FFFFFF"/>
                </a:highlight>
                <a:latin typeface="Gill Sans"/>
                <a:ea typeface="Gill Sans"/>
                <a:cs typeface="Gill Sans"/>
                <a:sym typeface="Gill Sans"/>
              </a:rPr>
              <a:t>Portuguese "Vinho Verde" red wine</a:t>
            </a:r>
            <a:r>
              <a:rPr lang="en-US" sz="1800" b="0" i="0" u="none" strike="noStrike" cap="none" dirty="0">
                <a:solidFill>
                  <a:srgbClr val="3D3D3D"/>
                </a:solidFill>
                <a:latin typeface="Gill Sans"/>
                <a:ea typeface="Gill Sans"/>
                <a:cs typeface="Gill Sans"/>
                <a:sym typeface="Gill Sans"/>
              </a:rPr>
              <a:t> from UCI Machine Learning Repository</a:t>
            </a:r>
            <a:endParaRPr sz="1800" b="0" i="0" u="none" strike="noStrike" cap="none" dirty="0">
              <a:solidFill>
                <a:srgbClr val="3D3D3D"/>
              </a:solidFill>
              <a:latin typeface="Gill Sans"/>
              <a:ea typeface="Gill Sans"/>
              <a:cs typeface="Gill Sans"/>
              <a:sym typeface="Gill Sans"/>
            </a:endParaRPr>
          </a:p>
          <a:p>
            <a:pPr marL="306000" lvl="0" indent="-306000" algn="l" rtl="0">
              <a:spcBef>
                <a:spcPts val="0"/>
              </a:spcBef>
              <a:spcAft>
                <a:spcPts val="0"/>
              </a:spcAft>
              <a:buClr>
                <a:schemeClr val="accent2"/>
              </a:buClr>
              <a:buSzPts val="1656"/>
              <a:buFont typeface="Noto Sans Symbols"/>
              <a:buChar char="◼"/>
            </a:pPr>
            <a:r>
              <a:rPr lang="en-US" sz="1800" dirty="0">
                <a:solidFill>
                  <a:srgbClr val="3D3D3D"/>
                </a:solidFill>
                <a:latin typeface="Gill Sans"/>
                <a:ea typeface="Gill Sans"/>
                <a:cs typeface="Gill Sans"/>
                <a:sym typeface="Gill Sans"/>
              </a:rPr>
              <a:t>Target outcome variable is Quality with a score of 0 to 10</a:t>
            </a:r>
            <a:endParaRPr sz="1800" dirty="0">
              <a:solidFill>
                <a:schemeClr val="dk2"/>
              </a:solidFill>
              <a:latin typeface="Gill Sans"/>
              <a:ea typeface="Gill Sans"/>
              <a:cs typeface="Gill Sans"/>
              <a:sym typeface="Gill Sans"/>
            </a:endParaRPr>
          </a:p>
          <a:p>
            <a:pPr marL="306000" lvl="0" indent="-306000" algn="l" rtl="0">
              <a:spcBef>
                <a:spcPts val="0"/>
              </a:spcBef>
              <a:spcAft>
                <a:spcPts val="0"/>
              </a:spcAft>
              <a:buClr>
                <a:schemeClr val="accent2"/>
              </a:buClr>
              <a:buSzPts val="1656"/>
              <a:buFont typeface="Noto Sans Symbols"/>
              <a:buChar char="◼"/>
            </a:pPr>
            <a:r>
              <a:rPr lang="en-US" sz="1800" dirty="0">
                <a:solidFill>
                  <a:schemeClr val="dk2"/>
                </a:solidFill>
                <a:latin typeface="Gill Sans"/>
                <a:ea typeface="Gill Sans"/>
                <a:cs typeface="Gill Sans"/>
                <a:sym typeface="Gill Sans"/>
              </a:rPr>
              <a:t>The dataset contains 1599 rows and 12 columns and is a multivariate dataset.</a:t>
            </a:r>
            <a:endParaRPr sz="1800" b="0" i="0" u="none" strike="noStrike" cap="none" dirty="0">
              <a:solidFill>
                <a:srgbClr val="3D3D3D"/>
              </a:solidFill>
              <a:latin typeface="Gill Sans"/>
              <a:ea typeface="Gill Sans"/>
              <a:cs typeface="Gill Sans"/>
              <a:sym typeface="Gill Sans"/>
            </a:endParaRPr>
          </a:p>
          <a:p>
            <a:pPr marL="306000" marR="0" lvl="0" indent="-119055" algn="l" rtl="0">
              <a:spcBef>
                <a:spcPts val="1240"/>
              </a:spcBef>
              <a:spcAft>
                <a:spcPts val="0"/>
              </a:spcAft>
              <a:buClr>
                <a:schemeClr val="accent2"/>
              </a:buClr>
              <a:buSzPts val="2944"/>
              <a:buFont typeface="Noto Sans Symbols"/>
              <a:buNone/>
            </a:pPr>
            <a:endParaRPr sz="3200" b="0" i="0" u="none" strike="noStrike" cap="none" dirty="0">
              <a:solidFill>
                <a:srgbClr val="3D3D3D"/>
              </a:solidFill>
              <a:latin typeface="Gill Sans"/>
              <a:ea typeface="Gill Sans"/>
              <a:cs typeface="Gill Sans"/>
              <a:sym typeface="Gill Sans"/>
            </a:endParaRPr>
          </a:p>
          <a:p>
            <a:pPr marL="306000" marR="0" lvl="0" indent="-119055" algn="l" rtl="0">
              <a:spcBef>
                <a:spcPts val="1240"/>
              </a:spcBef>
              <a:spcAft>
                <a:spcPts val="0"/>
              </a:spcAft>
              <a:buClr>
                <a:schemeClr val="accent2"/>
              </a:buClr>
              <a:buSzPts val="2944"/>
              <a:buFont typeface="Noto Sans Symbols"/>
              <a:buNone/>
            </a:pPr>
            <a:endParaRPr sz="3200" b="0" i="0" u="none" strike="noStrike" cap="none" dirty="0">
              <a:solidFill>
                <a:srgbClr val="3D3D3D"/>
              </a:solidFill>
              <a:latin typeface="Gill Sans"/>
              <a:ea typeface="Gill Sans"/>
              <a:cs typeface="Gill Sans"/>
              <a:sym typeface="Gill Sans"/>
            </a:endParaRPr>
          </a:p>
          <a:p>
            <a:pPr marL="306000" marR="0" lvl="0" indent="-119055" algn="l" rtl="0">
              <a:spcBef>
                <a:spcPts val="1240"/>
              </a:spcBef>
              <a:spcAft>
                <a:spcPts val="0"/>
              </a:spcAft>
              <a:buClr>
                <a:schemeClr val="accent2"/>
              </a:buClr>
              <a:buSzPts val="2944"/>
              <a:buFont typeface="Noto Sans Symbols"/>
              <a:buNone/>
            </a:pPr>
            <a:endParaRPr sz="3200" b="0" i="0" u="none" strike="noStrike" cap="none" dirty="0">
              <a:solidFill>
                <a:srgbClr val="3D3D3D"/>
              </a:solidFill>
              <a:latin typeface="Gill Sans"/>
              <a:ea typeface="Gill Sans"/>
              <a:cs typeface="Gill Sans"/>
              <a:sym typeface="Gill Sans"/>
            </a:endParaRPr>
          </a:p>
          <a:p>
            <a:pPr marL="306000" marR="0" lvl="0" indent="-119055" algn="l" rtl="0">
              <a:spcBef>
                <a:spcPts val="1240"/>
              </a:spcBef>
              <a:spcAft>
                <a:spcPts val="0"/>
              </a:spcAft>
              <a:buClr>
                <a:schemeClr val="accent2"/>
              </a:buClr>
              <a:buSzPts val="2944"/>
              <a:buFont typeface="Noto Sans Symbols"/>
              <a:buNone/>
            </a:pPr>
            <a:endParaRPr sz="3200" b="0" i="0" u="none" strike="noStrike" cap="none" dirty="0">
              <a:solidFill>
                <a:schemeClr val="dk2"/>
              </a:solidFill>
              <a:latin typeface="Gill Sans"/>
              <a:ea typeface="Gill Sans"/>
              <a:cs typeface="Gill Sans"/>
              <a:sym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animEffect transition="in" filter="fade">
                                      <p:cBhvr>
                                        <p:cTn id="7" dur="500"/>
                                        <p:tgtEl>
                                          <p:spTgt spid="1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xEl>
                                              <p:pRg st="1" end="1"/>
                                            </p:txEl>
                                          </p:spTgt>
                                        </p:tgtEl>
                                        <p:attrNameLst>
                                          <p:attrName>style.visibility</p:attrName>
                                        </p:attrNameLst>
                                      </p:cBhvr>
                                      <p:to>
                                        <p:strVal val="visible"/>
                                      </p:to>
                                    </p:set>
                                    <p:animEffect transition="in" filter="fade">
                                      <p:cBhvr>
                                        <p:cTn id="12" dur="500"/>
                                        <p:tgtEl>
                                          <p:spTgt spid="1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9">
                                            <p:txEl>
                                              <p:pRg st="2" end="2"/>
                                            </p:txEl>
                                          </p:spTgt>
                                        </p:tgtEl>
                                        <p:attrNameLst>
                                          <p:attrName>style.visibility</p:attrName>
                                        </p:attrNameLst>
                                      </p:cBhvr>
                                      <p:to>
                                        <p:strVal val="visible"/>
                                      </p:to>
                                    </p:set>
                                    <p:animEffect transition="in" filter="fade">
                                      <p:cBhvr>
                                        <p:cTn id="17" dur="500"/>
                                        <p:tgtEl>
                                          <p:spTgt spid="1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fade">
                                      <p:cBhvr>
                                        <p:cTn id="22"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PRE-PROCESSING THE DATA</a:t>
            </a:r>
            <a:endParaRPr/>
          </a:p>
        </p:txBody>
      </p:sp>
      <p:sp>
        <p:nvSpPr>
          <p:cNvPr id="135" name="Google Shape;135;p18"/>
          <p:cNvSpPr txBox="1">
            <a:spLocks noGrp="1"/>
          </p:cNvSpPr>
          <p:nvPr>
            <p:ph type="body" idx="1"/>
          </p:nvPr>
        </p:nvSpPr>
        <p:spPr>
          <a:xfrm>
            <a:off x="523367" y="806546"/>
            <a:ext cx="11029500" cy="3678300"/>
          </a:xfrm>
          <a:prstGeom prst="rect">
            <a:avLst/>
          </a:prstGeom>
        </p:spPr>
        <p:txBody>
          <a:bodyPr spcFirstLastPara="1" wrap="square" lIns="91425" tIns="45700" rIns="91425" bIns="45700" anchor="ctr" anchorCtr="0">
            <a:normAutofit/>
          </a:bodyPr>
          <a:lstStyle/>
          <a:p>
            <a:pPr marL="457200" lvl="0" indent="-333756" algn="l" rtl="0">
              <a:spcBef>
                <a:spcPts val="360"/>
              </a:spcBef>
              <a:spcAft>
                <a:spcPts val="0"/>
              </a:spcAft>
              <a:buSzPts val="1656"/>
              <a:buChar char="◼"/>
            </a:pPr>
            <a:r>
              <a:rPr lang="en-US" dirty="0"/>
              <a:t>The data was clean and did not have missing, null or duplicate values.</a:t>
            </a:r>
            <a:endParaRPr dirty="0"/>
          </a:p>
          <a:p>
            <a:pPr marL="457200" lvl="0" indent="-333756" algn="l" rtl="0">
              <a:spcBef>
                <a:spcPts val="0"/>
              </a:spcBef>
              <a:spcAft>
                <a:spcPts val="0"/>
              </a:spcAft>
              <a:buSzPts val="1656"/>
              <a:buChar char="◼"/>
            </a:pPr>
            <a:r>
              <a:rPr lang="en-US" dirty="0"/>
              <a:t>The data type for all predictors was numeric for ease of analysis. </a:t>
            </a:r>
            <a:endParaRPr dirty="0"/>
          </a:p>
          <a:p>
            <a:pPr marL="457200" lvl="0" indent="-333756" algn="l" rtl="0">
              <a:spcBef>
                <a:spcPts val="0"/>
              </a:spcBef>
              <a:spcAft>
                <a:spcPts val="0"/>
              </a:spcAft>
              <a:buSzPts val="1656"/>
              <a:buChar char="◼"/>
            </a:pPr>
            <a:r>
              <a:rPr lang="en-US" dirty="0"/>
              <a:t>There are more normal wines in the dataset than excellent or poor wines.</a:t>
            </a:r>
            <a:endParaRPr dirty="0"/>
          </a:p>
        </p:txBody>
      </p:sp>
      <p:pic>
        <p:nvPicPr>
          <p:cNvPr id="136" name="Google Shape;136;p18"/>
          <p:cNvPicPr preferRelativeResize="0"/>
          <p:nvPr/>
        </p:nvPicPr>
        <p:blipFill rotWithShape="1">
          <a:blip r:embed="rId3">
            <a:alphaModFix/>
          </a:blip>
          <a:srcRect l="1845" t="38822"/>
          <a:stretch/>
        </p:blipFill>
        <p:spPr>
          <a:xfrm>
            <a:off x="2234375" y="3783100"/>
            <a:ext cx="7362949" cy="1647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Effect transition="in" filter="fade">
                                      <p:cBhvr>
                                        <p:cTn id="7" dur="500"/>
                                        <p:tgtEl>
                                          <p:spTgt spid="1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
                                            <p:txEl>
                                              <p:pRg st="1" end="1"/>
                                            </p:txEl>
                                          </p:spTgt>
                                        </p:tgtEl>
                                        <p:attrNameLst>
                                          <p:attrName>style.visibility</p:attrName>
                                        </p:attrNameLst>
                                      </p:cBhvr>
                                      <p:to>
                                        <p:strVal val="visible"/>
                                      </p:to>
                                    </p:set>
                                    <p:animEffect transition="in" filter="fade">
                                      <p:cBhvr>
                                        <p:cTn id="12" dur="500"/>
                                        <p:tgtEl>
                                          <p:spTgt spid="1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5">
                                            <p:txEl>
                                              <p:pRg st="2" end="2"/>
                                            </p:txEl>
                                          </p:spTgt>
                                        </p:tgtEl>
                                        <p:attrNameLst>
                                          <p:attrName>style.visibility</p:attrName>
                                        </p:attrNameLst>
                                      </p:cBhvr>
                                      <p:to>
                                        <p:strVal val="visible"/>
                                      </p:to>
                                    </p:set>
                                    <p:animEffect transition="in" filter="fade">
                                      <p:cBhvr>
                                        <p:cTn id="17" dur="500"/>
                                        <p:tgtEl>
                                          <p:spTgt spid="1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EDA</a:t>
            </a:r>
            <a:endParaRPr/>
          </a:p>
        </p:txBody>
      </p:sp>
      <p:sp>
        <p:nvSpPr>
          <p:cNvPr id="142" name="Google Shape;142;p19"/>
          <p:cNvSpPr txBox="1">
            <a:spLocks noGrp="1"/>
          </p:cNvSpPr>
          <p:nvPr>
            <p:ph type="body" idx="1"/>
          </p:nvPr>
        </p:nvSpPr>
        <p:spPr>
          <a:xfrm>
            <a:off x="474794" y="2094275"/>
            <a:ext cx="3411000" cy="3678300"/>
          </a:xfrm>
          <a:prstGeom prst="rect">
            <a:avLst/>
          </a:prstGeom>
        </p:spPr>
        <p:txBody>
          <a:bodyPr spcFirstLastPara="1" wrap="square" lIns="91425" tIns="45700" rIns="91425" bIns="45700" anchor="ctr" anchorCtr="0">
            <a:normAutofit/>
          </a:bodyPr>
          <a:lstStyle/>
          <a:p>
            <a:pPr marL="457200" lvl="0" indent="-333756" algn="l" rtl="0">
              <a:spcBef>
                <a:spcPts val="360"/>
              </a:spcBef>
              <a:spcAft>
                <a:spcPts val="0"/>
              </a:spcAft>
              <a:buSzPts val="1656"/>
              <a:buChar char="◼"/>
            </a:pPr>
            <a:r>
              <a:rPr lang="en-US" dirty="0"/>
              <a:t>Normal quality wines have more than 3 times higher total residual sugar than excellent or poor wines.</a:t>
            </a:r>
            <a:endParaRPr dirty="0"/>
          </a:p>
          <a:p>
            <a:pPr marL="457200" lvl="0" indent="-333756" algn="l" rtl="0">
              <a:spcBef>
                <a:spcPts val="0"/>
              </a:spcBef>
              <a:spcAft>
                <a:spcPts val="0"/>
              </a:spcAft>
              <a:buSzPts val="1656"/>
              <a:buChar char="◼"/>
            </a:pPr>
            <a:r>
              <a:rPr lang="en-US" dirty="0"/>
              <a:t>Normal wines can be of better quality if the total </a:t>
            </a:r>
            <a:r>
              <a:rPr lang="en-US" dirty="0" err="1"/>
              <a:t>sulphur</a:t>
            </a:r>
            <a:r>
              <a:rPr lang="en-US" dirty="0"/>
              <a:t> dioxide content is reduced.</a:t>
            </a:r>
            <a:endParaRPr dirty="0"/>
          </a:p>
          <a:p>
            <a:pPr marL="457200" lvl="0" indent="-333756" algn="l" rtl="0">
              <a:spcBef>
                <a:spcPts val="0"/>
              </a:spcBef>
              <a:spcAft>
                <a:spcPts val="0"/>
              </a:spcAft>
              <a:buSzPts val="1656"/>
              <a:buChar char="◼"/>
            </a:pPr>
            <a:r>
              <a:rPr lang="en-US" dirty="0"/>
              <a:t>Wines generally have about twice the amount of acetic acid as compared to citric acid.</a:t>
            </a:r>
            <a:endParaRPr dirty="0"/>
          </a:p>
        </p:txBody>
      </p:sp>
      <p:pic>
        <p:nvPicPr>
          <p:cNvPr id="143" name="Google Shape;143;p19"/>
          <p:cNvPicPr preferRelativeResize="0"/>
          <p:nvPr/>
        </p:nvPicPr>
        <p:blipFill>
          <a:blip r:embed="rId3">
            <a:alphaModFix/>
          </a:blip>
          <a:stretch>
            <a:fillRect/>
          </a:stretch>
        </p:blipFill>
        <p:spPr>
          <a:xfrm>
            <a:off x="3978325" y="2094275"/>
            <a:ext cx="8028376" cy="4595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Effect transition="in" filter="fade">
                                      <p:cBhvr>
                                        <p:cTn id="7" dur="500"/>
                                        <p:tgtEl>
                                          <p:spTgt spid="1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Effect transition="in" filter="fade">
                                      <p:cBhvr>
                                        <p:cTn id="12" dur="500"/>
                                        <p:tgtEl>
                                          <p:spTgt spid="1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
                                            <p:txEl>
                                              <p:pRg st="2" end="2"/>
                                            </p:txEl>
                                          </p:spTgt>
                                        </p:tgtEl>
                                        <p:attrNameLst>
                                          <p:attrName>style.visibility</p:attrName>
                                        </p:attrNameLst>
                                      </p:cBhvr>
                                      <p:to>
                                        <p:strVal val="visible"/>
                                      </p:to>
                                    </p:set>
                                    <p:animEffect transition="in" filter="fade">
                                      <p:cBhvr>
                                        <p:cTn id="17" dur="500"/>
                                        <p:tgtEl>
                                          <p:spTgt spid="1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EDA</a:t>
            </a:r>
            <a:endParaRPr/>
          </a:p>
        </p:txBody>
      </p:sp>
      <p:sp>
        <p:nvSpPr>
          <p:cNvPr id="149" name="Google Shape;149;p20"/>
          <p:cNvSpPr txBox="1">
            <a:spLocks noGrp="1"/>
          </p:cNvSpPr>
          <p:nvPr>
            <p:ph type="body" idx="1"/>
          </p:nvPr>
        </p:nvSpPr>
        <p:spPr>
          <a:xfrm>
            <a:off x="581192" y="2180496"/>
            <a:ext cx="11029500" cy="3678300"/>
          </a:xfrm>
          <a:prstGeom prst="rect">
            <a:avLst/>
          </a:prstGeom>
        </p:spPr>
        <p:txBody>
          <a:bodyPr spcFirstLastPara="1" wrap="square" lIns="91425" tIns="45700" rIns="91425" bIns="45700" anchor="ctr" anchorCtr="0">
            <a:normAutofit/>
          </a:bodyPr>
          <a:lstStyle/>
          <a:p>
            <a:pPr marL="0" lvl="0" indent="0" algn="l" rtl="0">
              <a:spcBef>
                <a:spcPts val="360"/>
              </a:spcBef>
              <a:spcAft>
                <a:spcPts val="600"/>
              </a:spcAft>
              <a:buNone/>
            </a:pPr>
            <a:endParaRPr/>
          </a:p>
        </p:txBody>
      </p:sp>
      <p:pic>
        <p:nvPicPr>
          <p:cNvPr id="150" name="Google Shape;150;p20"/>
          <p:cNvPicPr preferRelativeResize="0"/>
          <p:nvPr/>
        </p:nvPicPr>
        <p:blipFill>
          <a:blip r:embed="rId3">
            <a:alphaModFix/>
          </a:blip>
          <a:stretch>
            <a:fillRect/>
          </a:stretch>
        </p:blipFill>
        <p:spPr>
          <a:xfrm>
            <a:off x="9197900" y="2716637"/>
            <a:ext cx="2774375" cy="3314700"/>
          </a:xfrm>
          <a:prstGeom prst="rect">
            <a:avLst/>
          </a:prstGeom>
          <a:noFill/>
          <a:ln>
            <a:noFill/>
          </a:ln>
        </p:spPr>
      </p:pic>
      <p:pic>
        <p:nvPicPr>
          <p:cNvPr id="151" name="Google Shape;151;p20"/>
          <p:cNvPicPr preferRelativeResize="0"/>
          <p:nvPr/>
        </p:nvPicPr>
        <p:blipFill>
          <a:blip r:embed="rId4">
            <a:alphaModFix/>
          </a:blip>
          <a:stretch>
            <a:fillRect/>
          </a:stretch>
        </p:blipFill>
        <p:spPr>
          <a:xfrm>
            <a:off x="581200" y="2603925"/>
            <a:ext cx="4635501" cy="3540125"/>
          </a:xfrm>
          <a:prstGeom prst="rect">
            <a:avLst/>
          </a:prstGeom>
          <a:noFill/>
          <a:ln>
            <a:noFill/>
          </a:ln>
        </p:spPr>
      </p:pic>
      <p:pic>
        <p:nvPicPr>
          <p:cNvPr id="152" name="Google Shape;152;p20"/>
          <p:cNvPicPr preferRelativeResize="0"/>
          <p:nvPr/>
        </p:nvPicPr>
        <p:blipFill>
          <a:blip r:embed="rId5">
            <a:alphaModFix/>
          </a:blip>
          <a:stretch>
            <a:fillRect/>
          </a:stretch>
        </p:blipFill>
        <p:spPr>
          <a:xfrm>
            <a:off x="4861125" y="2648375"/>
            <a:ext cx="4635500" cy="3451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581192" y="702156"/>
            <a:ext cx="11029500" cy="1013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EDA</a:t>
            </a:r>
            <a:endParaRPr/>
          </a:p>
        </p:txBody>
      </p:sp>
      <p:sp>
        <p:nvSpPr>
          <p:cNvPr id="158" name="Google Shape;158;p21"/>
          <p:cNvSpPr txBox="1">
            <a:spLocks noGrp="1"/>
          </p:cNvSpPr>
          <p:nvPr>
            <p:ph type="body" idx="1"/>
          </p:nvPr>
        </p:nvSpPr>
        <p:spPr>
          <a:xfrm>
            <a:off x="581242" y="879946"/>
            <a:ext cx="11029500" cy="3678300"/>
          </a:xfrm>
          <a:prstGeom prst="rect">
            <a:avLst/>
          </a:prstGeom>
        </p:spPr>
        <p:txBody>
          <a:bodyPr spcFirstLastPara="1" wrap="square" lIns="91425" tIns="45700" rIns="91425" bIns="45700" anchor="ctr" anchorCtr="0">
            <a:normAutofit/>
          </a:bodyPr>
          <a:lstStyle/>
          <a:p>
            <a:pPr marL="457200" lvl="0" indent="-333756" algn="l" rtl="0">
              <a:spcBef>
                <a:spcPts val="360"/>
              </a:spcBef>
              <a:spcAft>
                <a:spcPts val="0"/>
              </a:spcAft>
              <a:buSzPts val="1656"/>
              <a:buChar char="◼"/>
            </a:pPr>
            <a:r>
              <a:rPr lang="en-US" dirty="0"/>
              <a:t>Alcohol, volatile acidity and sulphates are significantly correlated with the quality of red wine.</a:t>
            </a:r>
            <a:endParaRPr dirty="0"/>
          </a:p>
          <a:p>
            <a:pPr marL="457200" lvl="0" indent="-333756" algn="l" rtl="0">
              <a:spcBef>
                <a:spcPts val="0"/>
              </a:spcBef>
              <a:spcAft>
                <a:spcPts val="0"/>
              </a:spcAft>
              <a:buSzPts val="1656"/>
              <a:buChar char="◼"/>
            </a:pPr>
            <a:r>
              <a:rPr lang="en-US" dirty="0"/>
              <a:t>Highest quality wines have almost 25% more alcohol content than the lowest quality wines on average.</a:t>
            </a:r>
            <a:endParaRPr dirty="0"/>
          </a:p>
          <a:p>
            <a:pPr marL="457200" lvl="0" indent="-333756" algn="l" rtl="0">
              <a:spcBef>
                <a:spcPts val="0"/>
              </a:spcBef>
              <a:spcAft>
                <a:spcPts val="0"/>
              </a:spcAft>
              <a:buSzPts val="1656"/>
              <a:buChar char="◼"/>
            </a:pPr>
            <a:r>
              <a:rPr lang="en-US" dirty="0"/>
              <a:t>The acetic acid in the excellent quality wines is more than 50% less than in poor quality wines.</a:t>
            </a:r>
            <a:endParaRPr dirty="0"/>
          </a:p>
          <a:p>
            <a:pPr marL="457200" lvl="0" indent="-333756" algn="l" rtl="0">
              <a:spcBef>
                <a:spcPts val="0"/>
              </a:spcBef>
              <a:spcAft>
                <a:spcPts val="0"/>
              </a:spcAft>
              <a:buSzPts val="1656"/>
              <a:buChar char="◼"/>
            </a:pPr>
            <a:r>
              <a:rPr lang="en-US" dirty="0"/>
              <a:t>The poor quality red wines have 20% less sulphates than in good quality wines.</a:t>
            </a:r>
            <a:endParaRPr dirty="0"/>
          </a:p>
          <a:p>
            <a:pPr marL="0" lvl="0" indent="0" algn="l" rtl="0">
              <a:spcBef>
                <a:spcPts val="600"/>
              </a:spcBef>
              <a:spcAft>
                <a:spcPts val="0"/>
              </a:spcAft>
              <a:buNone/>
            </a:pPr>
            <a:endParaRPr dirty="0"/>
          </a:p>
          <a:p>
            <a:pPr marL="0" lvl="0" indent="0" algn="l" rtl="0">
              <a:spcBef>
                <a:spcPts val="600"/>
              </a:spcBef>
              <a:spcAft>
                <a:spcPts val="600"/>
              </a:spcAft>
              <a:buNone/>
            </a:pPr>
            <a:endParaRPr dirty="0"/>
          </a:p>
        </p:txBody>
      </p:sp>
      <p:pic>
        <p:nvPicPr>
          <p:cNvPr id="159" name="Google Shape;159;p21"/>
          <p:cNvPicPr preferRelativeResize="0"/>
          <p:nvPr/>
        </p:nvPicPr>
        <p:blipFill>
          <a:blip r:embed="rId3">
            <a:alphaModFix/>
          </a:blip>
          <a:stretch>
            <a:fillRect/>
          </a:stretch>
        </p:blipFill>
        <p:spPr>
          <a:xfrm>
            <a:off x="3167975" y="3069325"/>
            <a:ext cx="6040250" cy="3603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5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Effect transition="in" filter="fade">
                                      <p:cBhvr>
                                        <p:cTn id="12" dur="500"/>
                                        <p:tgtEl>
                                          <p:spTgt spid="1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xEl>
                                              <p:pRg st="2" end="2"/>
                                            </p:txEl>
                                          </p:spTgt>
                                        </p:tgtEl>
                                        <p:attrNameLst>
                                          <p:attrName>style.visibility</p:attrName>
                                        </p:attrNameLst>
                                      </p:cBhvr>
                                      <p:to>
                                        <p:strVal val="visible"/>
                                      </p:to>
                                    </p:set>
                                    <p:animEffect transition="in" filter="fade">
                                      <p:cBhvr>
                                        <p:cTn id="17" dur="500"/>
                                        <p:tgtEl>
                                          <p:spTgt spid="1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8">
                                            <p:txEl>
                                              <p:pRg st="3" end="3"/>
                                            </p:txEl>
                                          </p:spTgt>
                                        </p:tgtEl>
                                        <p:attrNameLst>
                                          <p:attrName>style.visibility</p:attrName>
                                        </p:attrNameLst>
                                      </p:cBhvr>
                                      <p:to>
                                        <p:strVal val="visible"/>
                                      </p:to>
                                    </p:set>
                                    <p:animEffect transition="in" filter="fade">
                                      <p:cBhvr>
                                        <p:cTn id="22" dur="500"/>
                                        <p:tgtEl>
                                          <p:spTgt spid="1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801</Words>
  <Application>Microsoft Office PowerPoint</Application>
  <PresentationFormat>Widescreen</PresentationFormat>
  <Paragraphs>104</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Gill Sans</vt:lpstr>
      <vt:lpstr>Arial</vt:lpstr>
      <vt:lpstr>Calibri</vt:lpstr>
      <vt:lpstr>Noto Sans Symbols</vt:lpstr>
      <vt:lpstr>Dividend</vt:lpstr>
      <vt:lpstr>VINTAGE INTELLIGENCE: ASSESSING THE QUALITY OF RED WINE</vt:lpstr>
      <vt:lpstr>WHY RED WINE?</vt:lpstr>
      <vt:lpstr>WHAT MAKES A GOOD RED WINE?</vt:lpstr>
      <vt:lpstr>WHAT MAKES A GOOD RED WINE? </vt:lpstr>
      <vt:lpstr>WINE DATASET</vt:lpstr>
      <vt:lpstr>PRE-PROCESSING THE DATA</vt:lpstr>
      <vt:lpstr>EDA</vt:lpstr>
      <vt:lpstr>EDA</vt:lpstr>
      <vt:lpstr>EDA</vt:lpstr>
      <vt:lpstr>MULTIPLE-LINEAR REGRESSION</vt:lpstr>
      <vt:lpstr>KNN FOR PREDICTION</vt:lpstr>
      <vt:lpstr>CLASSIFICATION</vt:lpstr>
      <vt:lpstr>IMPORTANT FEATURES</vt:lpstr>
      <vt:lpstr>CROSS VALIDATION SCORES (5 FOLD) FOR MULTI-CLASS CLASSIFIER</vt:lpstr>
      <vt:lpstr>BINARY CLASSIFICATION </vt:lpstr>
      <vt:lpstr>CROSS VALIDATION SCORES (5 FOLD) FOR BINARY CLASSIFIER</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VINTAGE INTELLIGENCE: ASSESSING THE QUALITY OF RED WINE</dc:title>
  <cp:lastModifiedBy>Julian Antoine</cp:lastModifiedBy>
  <cp:revision>2</cp:revision>
  <dcterms:modified xsi:type="dcterms:W3CDTF">2023-05-13T00:52:39Z</dcterms:modified>
</cp:coreProperties>
</file>