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Google Sans"/>
      <p:regular r:id="rId34"/>
      <p:bold r:id="rId35"/>
      <p:italic r:id="rId36"/>
      <p:boldItalic r:id="rId37"/>
    </p:embeddedFont>
    <p:embeddedFont>
      <p:font typeface="Merriweather"/>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Merriweather-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GoogleSans-bold.fntdata"/><Relationship Id="rId12" Type="http://schemas.openxmlformats.org/officeDocument/2006/relationships/slide" Target="slides/slide6.xml"/><Relationship Id="rId34" Type="http://schemas.openxmlformats.org/officeDocument/2006/relationships/font" Target="fonts/GoogleSans-regular.fntdata"/><Relationship Id="rId15" Type="http://schemas.openxmlformats.org/officeDocument/2006/relationships/slide" Target="slides/slide9.xml"/><Relationship Id="rId37" Type="http://schemas.openxmlformats.org/officeDocument/2006/relationships/font" Target="fonts/GoogleSans-boldItalic.fntdata"/><Relationship Id="rId14" Type="http://schemas.openxmlformats.org/officeDocument/2006/relationships/slide" Target="slides/slide8.xml"/><Relationship Id="rId36" Type="http://schemas.openxmlformats.org/officeDocument/2006/relationships/font" Target="fonts/GoogleSans-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first" TargetMode="External"/><Relationship Id="rId3" Type="http://schemas.openxmlformats.org/officeDocument/2006/relationships/hyperlink" Target="https://kotlinlang.org/docs/reference/null-safety.html" TargetMode="External"/><Relationship Id="rId4" Type="http://schemas.openxmlformats.org/officeDocument/2006/relationships/hyperlink" Target="https://developer.android.com/kotlin/learn#interoperability" TargetMode="External"/><Relationship Id="rId5" Type="http://schemas.openxmlformats.org/officeDocument/2006/relationships/hyperlink" Target="https://developer.android.com/kotlin/coroutin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idiom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courses/android-development-with-kotlin/cours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dev/help" TargetMode="External"/><Relationship Id="rId3" Type="http://schemas.openxmlformats.org/officeDocument/2006/relationships/hyperlink" Target="https://google.dev/u/m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roid-developers.googleblog.com/2017/05/android-announces-support-for-kotlin.html" TargetMode="External"/><Relationship Id="rId3" Type="http://schemas.openxmlformats.org/officeDocument/2006/relationships/hyperlink" Target="https://android-developers.googleblog.com/2019/05/google-io-2019-empowering-developers-to-build-experiences-on-Android-Play.html" TargetMode="External"/><Relationship Id="rId4" Type="http://schemas.openxmlformats.org/officeDocument/2006/relationships/hyperlink" Target="https://kotlinlang.org/foundation/kotlin-foundati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ssets/kotlin-media-kit.pdf" TargetMode="External"/><Relationship Id="rId3" Type="http://schemas.openxmlformats.org/officeDocument/2006/relationships/hyperlink" Target="https://insights.stackoverflow.com/survey/2020#technology-most-loved-dreaded-and-wanted-languages" TargetMode="External"/><Relationship Id="rId4" Type="http://schemas.openxmlformats.org/officeDocument/2006/relationships/hyperlink" Target="https://blog.jetbrains.com/kotlin/2016/02/kotlin-1-0-released-pragmatic-language-for-jvm-and-android/" TargetMode="External"/><Relationship Id="rId5" Type="http://schemas.openxmlformats.org/officeDocument/2006/relationships/hyperlink" Target="https://kotlinlang.org/docs/reference/evolution/kotlin-evolution.html" TargetMode="External"/><Relationship Id="rId6" Type="http://schemas.openxmlformats.org/officeDocument/2006/relationships/hyperlink" Target="https://developer.android.com/kotlin/stori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13d4be4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13d4be4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8813d4be4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8813d4be4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ighlight>
                  <a:srgbClr val="FFFFFF"/>
                </a:highlight>
                <a:hlinkClick r:id="rId2"/>
              </a:rPr>
              <a:t>Android's Kotlin-first approach</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3"/>
              </a:rPr>
              <a:t>Null Safety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accent5"/>
                </a:solidFill>
                <a:highlight>
                  <a:schemeClr val="lt1"/>
                </a:highlight>
                <a:hlinkClick r:id="rId4">
                  <a:extLst>
                    <a:ext uri="{A12FA001-AC4F-418D-AE19-62706E023703}">
                      <ahyp:hlinkClr val="tx"/>
                    </a:ext>
                  </a:extLst>
                </a:hlinkClick>
              </a:rPr>
              <a:t>Interoperability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5"/>
              </a:rPr>
              <a:t>Kotlin coroutines on Android</a:t>
            </a:r>
            <a:br>
              <a:rPr lang="en">
                <a:solidFill>
                  <a:schemeClr val="dk1"/>
                </a:solidFill>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813d4be4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813d4be4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Idioms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813d4be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813d4be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813d4be4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813d4be4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build Android apps in Kotlin, we will first focus on learning the essentials of the Kotlin programming language. We’ll cover a range of basic Kotlin language features in the first 3 weeks of the course. Once you become familiar with Kotlin, you will learn about Android development for the remaining 10 weeks of the course.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Note to instructors: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schedule is for a proposed 13-week curriculum, which can be adjusted to be longer or shorter depending on semester length at your university, and the material you’d like to cover.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813d4be4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813d4be4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class, we’ll be going over important Kotlin and Android topics for each lesson.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8813d4be4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8813d4be4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there is a lot of content to cover, the important thing to remember is that you’ll get hands-on practice via learning pathways to apply what you learned.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After each class, you’ll get a link to a learning pathway for you to complete on your own. After you complete the learning activities within the pathway, be sure to complete the quiz to earn a badge.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813d4be4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813d4be4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you will access the course on the Android Developers website and </a:t>
            </a:r>
            <a:r>
              <a:rPr lang="en">
                <a:solidFill>
                  <a:schemeClr val="dk1"/>
                </a:solidFill>
              </a:rPr>
              <a:t>the pathways within them</a:t>
            </a:r>
            <a:endParaRPr>
              <a:solidFill>
                <a:schemeClr val="dk1"/>
              </a:solidFill>
            </a:endParaRPr>
          </a:p>
          <a:p>
            <a:pPr indent="0" lvl="0" marL="0" rtl="0" algn="l">
              <a:spcBef>
                <a:spcPts val="0"/>
              </a:spcBef>
              <a:spcAft>
                <a:spcPts val="0"/>
              </a:spcAft>
              <a:buNone/>
            </a:pPr>
            <a:r>
              <a:rPr lang="en" u="sng">
                <a:solidFill>
                  <a:schemeClr val="hlink"/>
                </a:solidFill>
                <a:hlinkClick r:id="rId2"/>
              </a:rPr>
              <a:t>https://developer.android.com/courses/android-development-with-kotlin/course</a:t>
            </a:r>
            <a:r>
              <a:rPr lang="en">
                <a:solidFill>
                  <a:schemeClr val="dk1"/>
                </a:solidFill>
              </a:rPr>
              <a:t>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813d4be4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813d4be4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pathway? It’s an ordered sequence of activities to learn a specific skill. An activity can be a video, hands-on coding tutorial (known as a codelab), an article, or a quiz. You can see three activities in this first pathway. All of these activities are meant to help you reach specific learning objectives by the end of this pathway.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8813d4be4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8813d4be4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codelab? It’s a hands-on coding tutorial that provides practical instructions for implementing the concepts presented in the preceding lecture.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8813d4be4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8813d4be4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the end of each pathway, there is a quiz to test what you have learned so far. Once you complete the quiz, </a:t>
            </a:r>
            <a:r>
              <a:rPr lang="en"/>
              <a:t>you earn a badge that can be saved to your </a:t>
            </a:r>
            <a:r>
              <a:rPr lang="en" u="sng">
                <a:solidFill>
                  <a:schemeClr val="hlink"/>
                </a:solidFill>
                <a:hlinkClick r:id="rId2"/>
              </a:rPr>
              <a:t>Google Developer Profile</a:t>
            </a:r>
            <a:r>
              <a:rPr lang="en"/>
              <a:t>. Access your profile directly using </a:t>
            </a:r>
            <a:r>
              <a:rPr lang="en" u="sng">
                <a:solidFill>
                  <a:schemeClr val="hlink"/>
                </a:solidFill>
                <a:hlinkClick r:id="rId3"/>
              </a:rPr>
              <a:t>google.dev/u/me</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813d4be4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813d4be4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8813d4be4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8813d4be4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4043"/>
                </a:solidFill>
                <a:highlight>
                  <a:srgbClr val="FFFFFF"/>
                </a:highlight>
              </a:rPr>
              <a:t>You'll need to install IntelliJ IDEA to be able to use Kotlin REPL (Read-Eval-Print-Loop) and to run Kotlin programs.</a:t>
            </a:r>
            <a:endParaRPr>
              <a:solidFill>
                <a:srgbClr val="3C404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8813d4be4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8813d4be4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8813d4be4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8813d4be4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813d4be4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813d4be4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13d4be4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13d4be4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813d4be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813d4be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813d4be4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813d4be4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813d4be4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813d4be4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statistics are as of August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813d4be4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813d4be4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Android phones, tablets, TVs, watches, and even cars.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813d4be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813d4be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2017, Kotlin was officially announced as another supported language on Android.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Android Announces Support for Kotlin blogpost</a:t>
            </a:r>
            <a:endParaRPr b="1"/>
          </a:p>
          <a:p>
            <a:pPr indent="-298450" lvl="0" marL="457200" rtl="0" algn="l">
              <a:spcBef>
                <a:spcPts val="0"/>
              </a:spcBef>
              <a:spcAft>
                <a:spcPts val="0"/>
              </a:spcAft>
              <a:buSzPts val="1100"/>
              <a:buChar char="●"/>
            </a:pPr>
            <a:r>
              <a:rPr lang="en" u="sng">
                <a:solidFill>
                  <a:schemeClr val="hlink"/>
                </a:solidFill>
                <a:hlinkClick r:id="rId3"/>
              </a:rPr>
              <a:t>Google I/O 2019 blogpost</a:t>
            </a:r>
            <a:endParaRPr/>
          </a:p>
          <a:p>
            <a:pPr indent="-298450" lvl="0" marL="457200" rtl="0" algn="l">
              <a:spcBef>
                <a:spcPts val="0"/>
              </a:spcBef>
              <a:spcAft>
                <a:spcPts val="0"/>
              </a:spcAft>
              <a:buSzPts val="1100"/>
              <a:buChar char="●"/>
            </a:pPr>
            <a:r>
              <a:rPr lang="en" u="sng">
                <a:solidFill>
                  <a:schemeClr val="hlink"/>
                </a:solidFill>
                <a:hlinkClick r:id="rId4"/>
              </a:rPr>
              <a:t>Kotlin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8813d4be4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8813d4be4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is an open-source statically typed language, which supports both functional programming and object-oriented programming styles. Kotlin was designed to be pragmatic for developers, with a focus on interoperability, safety, clarity, and tooling support.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Kotlin is a modern programming language that has rapidly gained momentum in the industry. A</a:t>
            </a:r>
            <a:r>
              <a:rPr lang="en">
                <a:solidFill>
                  <a:schemeClr val="dk1"/>
                </a:solidFill>
              </a:rPr>
              <a:t>ccording to </a:t>
            </a:r>
            <a:r>
              <a:rPr lang="en" u="sng">
                <a:solidFill>
                  <a:schemeClr val="accent5"/>
                </a:solidFill>
                <a:hlinkClick r:id="rId2">
                  <a:extLst>
                    <a:ext uri="{A12FA001-AC4F-418D-AE19-62706E023703}">
                      <ahyp:hlinkClr val="tx"/>
                    </a:ext>
                  </a:extLst>
                </a:hlinkClick>
              </a:rPr>
              <a:t>JetBrains</a:t>
            </a:r>
            <a:r>
              <a:rPr lang="en"/>
              <a:t>, as of December 2019, there are over 4 million developers globally using Kotlin. </a:t>
            </a:r>
            <a:r>
              <a:rPr lang="en">
                <a:solidFill>
                  <a:schemeClr val="dk1"/>
                </a:solidFill>
              </a:rPr>
              <a:t>Kotlin is currently ranked as the #4 most-loved programming language among developers, according to the </a:t>
            </a:r>
            <a:r>
              <a:rPr lang="en" u="sng">
                <a:solidFill>
                  <a:schemeClr val="accent5"/>
                </a:solidFill>
                <a:hlinkClick r:id="rId3">
                  <a:extLst>
                    <a:ext uri="{A12FA001-AC4F-418D-AE19-62706E023703}">
                      <ahyp:hlinkClr val="tx"/>
                    </a:ext>
                  </a:extLst>
                </a:hlinkClick>
              </a:rPr>
              <a:t>2020 Stack Overflow Developer Survey</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Furthermore, over </a:t>
            </a:r>
            <a:r>
              <a:rPr lang="en"/>
              <a:t>60% of professional Android developers use Kotlin, and over 70% of the top 1000 Android apps contain Kotlin code.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Kotlin 1.0 released</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5"/>
              </a:rPr>
              <a:t>Kotlin Evolution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6"/>
              </a:rPr>
              <a:t>Developer Stories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0" y="1425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5"/>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65" name="Google Shape;6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type="blank">
  <p:cSld name="BLANK">
    <p:spTree>
      <p:nvGrpSpPr>
        <p:cNvPr id="67" name="Shape 67"/>
        <p:cNvGrpSpPr/>
        <p:nvPr/>
      </p:nvGrpSpPr>
      <p:grpSpPr>
        <a:xfrm>
          <a:off x="0" y="0"/>
          <a:ext cx="0" cy="0"/>
          <a:chOff x="0" y="0"/>
          <a:chExt cx="0" cy="0"/>
        </a:xfrm>
      </p:grpSpPr>
      <p:sp>
        <p:nvSpPr>
          <p:cNvPr id="68" name="Google Shape;68;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
        <p:nvSpPr>
          <p:cNvPr id="72" name="Google Shape;72;p16"/>
          <p:cNvSpPr txBox="1"/>
          <p:nvPr/>
        </p:nvSpPr>
        <p:spPr>
          <a:xfrm>
            <a:off x="811175" y="2182900"/>
            <a:ext cx="3332100" cy="19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0" sz="3600">
              <a:solidFill>
                <a:srgbClr val="FFFFFF"/>
              </a:solidFill>
              <a:latin typeface="Google Sans"/>
              <a:ea typeface="Google Sans"/>
              <a:cs typeface="Google Sans"/>
              <a:sym typeface="Google Sans"/>
            </a:endParaRPr>
          </a:p>
        </p:txBody>
      </p:sp>
      <p:pic>
        <p:nvPicPr>
          <p:cNvPr id="73" name="Google Shape;73;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4" name="Google Shape;74;p16"/>
          <p:cNvSpPr txBox="1"/>
          <p:nvPr/>
        </p:nvSpPr>
        <p:spPr>
          <a:xfrm>
            <a:off x="2363790" y="4761300"/>
            <a:ext cx="27348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kotlinlang.org/docs/reference/idiom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kotlinlang.org/docs/reference/" TargetMode="External"/><Relationship Id="rId4" Type="http://schemas.openxmlformats.org/officeDocument/2006/relationships/hyperlink" Target="https://kotlinlang.org/docs/kotlin-docs.pdf" TargetMode="External"/><Relationship Id="rId5" Type="http://schemas.openxmlformats.org/officeDocument/2006/relationships/hyperlink" Target="https://kotlinlang.org/docs/tutorials/koans.html" TargetMode="External"/><Relationship Id="rId6" Type="http://schemas.openxmlformats.org/officeDocument/2006/relationships/hyperlink" Target="https://kotlinlang.org/docs/reference/coding-conventions.html" TargetMode="External"/><Relationship Id="rId7" Type="http://schemas.openxmlformats.org/officeDocument/2006/relationships/hyperlink" Target="https://play.kotlinlang.org/byExample/over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developer.android.com/" TargetMode="External"/><Relationship Id="rId4" Type="http://schemas.openxmlformats.org/officeDocument/2006/relationships/hyperlink" Target="https://android-developers.googleblog.com/" TargetMode="External"/><Relationship Id="rId10" Type="http://schemas.openxmlformats.org/officeDocument/2006/relationships/hyperlink" Target="https://developer.android.com/studio/command-line/sdkmanager" TargetMode="External"/><Relationship Id="rId9" Type="http://schemas.openxmlformats.org/officeDocument/2006/relationships/hyperlink" Target="https://stackoverflow.com/questions/tagged/android" TargetMode="External"/><Relationship Id="rId5" Type="http://schemas.openxmlformats.org/officeDocument/2006/relationships/hyperlink" Target="https://medium.com/androiddevelopers" TargetMode="External"/><Relationship Id="rId6" Type="http://schemas.openxmlformats.org/officeDocument/2006/relationships/hyperlink" Target="https://www.youtube.com/user/androiddevelopers" TargetMode="External"/><Relationship Id="rId7" Type="http://schemas.openxmlformats.org/officeDocument/2006/relationships/hyperlink" Target="https://twitter.com/androiddev?lang=en" TargetMode="External"/><Relationship Id="rId8" Type="http://schemas.openxmlformats.org/officeDocument/2006/relationships/hyperlink" Target="http://d.android.com/subscri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4294967295" type="title"/>
          </p:nvPr>
        </p:nvSpPr>
        <p:spPr>
          <a:xfrm>
            <a:off x="811175" y="2182900"/>
            <a:ext cx="3332100" cy="19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3600">
                <a:latin typeface="Google Sans"/>
                <a:ea typeface="Google Sans"/>
                <a:cs typeface="Google Sans"/>
                <a:sym typeface="Google Sans"/>
              </a:rPr>
              <a:t>Android Development with Kotlin</a:t>
            </a:r>
            <a:endParaRPr b="0" sz="3600">
              <a:latin typeface="Google Sans"/>
              <a:ea typeface="Google Sans"/>
              <a:cs typeface="Google Sans"/>
              <a:sym typeface="Google Sans"/>
            </a:endParaRPr>
          </a:p>
        </p:txBody>
      </p:sp>
      <p:sp>
        <p:nvSpPr>
          <p:cNvPr id="82" name="Google Shape;82;p17"/>
          <p:cNvSpPr txBox="1"/>
          <p:nvPr/>
        </p:nvSpPr>
        <p:spPr>
          <a:xfrm>
            <a:off x="265500" y="3497901"/>
            <a:ext cx="40452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Benefits of Kotlin</a:t>
            </a:r>
            <a:endParaRPr>
              <a:solidFill>
                <a:srgbClr val="FFFFFF"/>
              </a:solidFill>
            </a:endParaRPr>
          </a:p>
        </p:txBody>
      </p:sp>
      <p:sp>
        <p:nvSpPr>
          <p:cNvPr id="147" name="Google Shape;147;p26"/>
          <p:cNvSpPr txBox="1"/>
          <p:nvPr>
            <p:ph idx="1" type="body"/>
          </p:nvPr>
        </p:nvSpPr>
        <p:spPr>
          <a:xfrm>
            <a:off x="311700" y="1483100"/>
            <a:ext cx="8398800" cy="23829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Char char="●"/>
            </a:pPr>
            <a:r>
              <a:rPr lang="en">
                <a:solidFill>
                  <a:srgbClr val="202124"/>
                </a:solidFill>
                <a:highlight>
                  <a:srgbClr val="FFFFFF"/>
                </a:highlight>
              </a:rPr>
              <a:t>Expressive and concise</a:t>
            </a:r>
            <a:endParaRPr>
              <a:solidFill>
                <a:srgbClr val="202124"/>
              </a:solidFill>
              <a:highlight>
                <a:srgbClr val="FFFFFF"/>
              </a:highlight>
            </a:endParaRPr>
          </a:p>
          <a:p>
            <a:pPr indent="-381000" lvl="0" marL="457200" rtl="0" algn="l">
              <a:lnSpc>
                <a:spcPct val="150000"/>
              </a:lnSpc>
              <a:spcBef>
                <a:spcPts val="0"/>
              </a:spcBef>
              <a:spcAft>
                <a:spcPts val="0"/>
              </a:spcAft>
              <a:buClr>
                <a:srgbClr val="202124"/>
              </a:buClr>
              <a:buSzPts val="2400"/>
              <a:buChar char="●"/>
            </a:pPr>
            <a:r>
              <a:rPr lang="en">
                <a:solidFill>
                  <a:srgbClr val="202124"/>
                </a:solidFill>
                <a:highlight>
                  <a:srgbClr val="FFFFFF"/>
                </a:highlight>
              </a:rPr>
              <a:t>Safer code</a:t>
            </a:r>
            <a:endParaRPr>
              <a:solidFill>
                <a:srgbClr val="202124"/>
              </a:solidFill>
              <a:highlight>
                <a:srgbClr val="FFFFFF"/>
              </a:highlight>
            </a:endParaRPr>
          </a:p>
          <a:p>
            <a:pPr indent="-381000" lvl="0" marL="457200" rtl="0" algn="l">
              <a:lnSpc>
                <a:spcPct val="150000"/>
              </a:lnSpc>
              <a:spcBef>
                <a:spcPts val="0"/>
              </a:spcBef>
              <a:spcAft>
                <a:spcPts val="0"/>
              </a:spcAft>
              <a:buSzPts val="2400"/>
              <a:buChar char="●"/>
            </a:pPr>
            <a:r>
              <a:rPr lang="en"/>
              <a:t>I</a:t>
            </a:r>
            <a:r>
              <a:rPr lang="en"/>
              <a:t>nteroperable</a:t>
            </a:r>
            <a:endParaRPr/>
          </a:p>
          <a:p>
            <a:pPr indent="-381000" lvl="0" marL="457200" rtl="0" algn="l">
              <a:lnSpc>
                <a:spcPct val="150000"/>
              </a:lnSpc>
              <a:spcBef>
                <a:spcPts val="0"/>
              </a:spcBef>
              <a:spcAft>
                <a:spcPts val="0"/>
              </a:spcAft>
              <a:buSzPts val="2400"/>
              <a:buChar char="●"/>
            </a:pPr>
            <a:r>
              <a:rPr lang="en"/>
              <a:t>Structured Concurrency</a:t>
            </a:r>
            <a:endParaRPr/>
          </a:p>
        </p:txBody>
      </p:sp>
      <p:sp>
        <p:nvSpPr>
          <p:cNvPr id="148" name="Google Shape;148;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Idiomatic Kotlin</a:t>
            </a:r>
            <a:endParaRPr/>
          </a:p>
        </p:txBody>
      </p:sp>
      <p:sp>
        <p:nvSpPr>
          <p:cNvPr id="154" name="Google Shape;154;p27"/>
          <p:cNvSpPr txBox="1"/>
          <p:nvPr>
            <p:ph idx="1" type="body"/>
          </p:nvPr>
        </p:nvSpPr>
        <p:spPr>
          <a:xfrm>
            <a:off x="311700" y="1176650"/>
            <a:ext cx="8520600" cy="3089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Kotlin is at its best when used idiomatically</a:t>
            </a:r>
            <a:endParaRPr sz="2200"/>
          </a:p>
          <a:p>
            <a:pPr indent="-368300" lvl="0" marL="457200" rtl="0" algn="l">
              <a:lnSpc>
                <a:spcPct val="115000"/>
              </a:lnSpc>
              <a:spcBef>
                <a:spcPts val="1000"/>
              </a:spcBef>
              <a:spcAft>
                <a:spcPts val="0"/>
              </a:spcAft>
              <a:buSzPts val="2200"/>
              <a:buChar char="●"/>
            </a:pPr>
            <a:r>
              <a:rPr lang="en" sz="2200">
                <a:solidFill>
                  <a:schemeClr val="dk1"/>
                </a:solidFill>
              </a:rPr>
              <a:t>Avoid just translating Java into Kotlin</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lang="en" sz="2200">
                <a:solidFill>
                  <a:schemeClr val="dk1"/>
                </a:solidFill>
              </a:rPr>
              <a:t>As you learn more Kotlin, you'll find easier, more concise ways to do things</a:t>
            </a:r>
            <a:endParaRPr sz="2200">
              <a:solidFill>
                <a:schemeClr val="dk1"/>
              </a:solidFill>
            </a:endParaRPr>
          </a:p>
          <a:p>
            <a:pPr indent="-368300" lvl="0" marL="457200" rtl="0" algn="l">
              <a:lnSpc>
                <a:spcPct val="115000"/>
              </a:lnSpc>
              <a:spcBef>
                <a:spcPts val="1000"/>
              </a:spcBef>
              <a:spcAft>
                <a:spcPts val="1000"/>
              </a:spcAft>
              <a:buClr>
                <a:schemeClr val="dk1"/>
              </a:buClr>
              <a:buSzPts val="2200"/>
              <a:buChar char="●"/>
            </a:pPr>
            <a:r>
              <a:rPr lang="en" sz="2200">
                <a:solidFill>
                  <a:schemeClr val="dk1"/>
                </a:solidFill>
              </a:rPr>
              <a:t>For a list of common Kotlin idioms, refer to the Kotlin Language Guide on </a:t>
            </a:r>
            <a:r>
              <a:rPr lang="en" sz="2200" u="sng">
                <a:solidFill>
                  <a:schemeClr val="accent5"/>
                </a:solidFill>
                <a:hlinkClick r:id="rId3">
                  <a:extLst>
                    <a:ext uri="{A12FA001-AC4F-418D-AE19-62706E023703}">
                      <ahyp:hlinkClr val="tx"/>
                    </a:ext>
                  </a:extLst>
                </a:hlinkClick>
              </a:rPr>
              <a:t>Idioms</a:t>
            </a:r>
            <a:endParaRPr sz="2200">
              <a:solidFill>
                <a:schemeClr val="dk1"/>
              </a:solidFill>
            </a:endParaRPr>
          </a:p>
        </p:txBody>
      </p:sp>
      <p:sp>
        <p:nvSpPr>
          <p:cNvPr id="155" name="Google Shape;155;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Learning experience</a:t>
            </a:r>
            <a:endParaRPr b="1" sz="5200">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Course structure</a:t>
            </a:r>
            <a:endParaRPr>
              <a:solidFill>
                <a:srgbClr val="FFFFFF"/>
              </a:solidFill>
            </a:endParaRPr>
          </a:p>
        </p:txBody>
      </p:sp>
      <p:sp>
        <p:nvSpPr>
          <p:cNvPr id="167" name="Google Shape;167;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9"/>
          <p:cNvSpPr/>
          <p:nvPr/>
        </p:nvSpPr>
        <p:spPr>
          <a:xfrm>
            <a:off x="374300" y="1612700"/>
            <a:ext cx="1877700" cy="473700"/>
          </a:xfrm>
          <a:prstGeom prst="wedgeRoundRectCallout">
            <a:avLst>
              <a:gd fmla="val -20833" name="adj1"/>
              <a:gd fmla="val 62500" name="adj2"/>
              <a:gd fmla="val 0" name="adj3"/>
            </a:avLst>
          </a:prstGeom>
          <a:solidFill>
            <a:srgbClr val="34A8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1</a:t>
            </a:r>
            <a:r>
              <a:rPr lang="en" sz="900">
                <a:solidFill>
                  <a:srgbClr val="FFFFFF"/>
                </a:solidFill>
                <a:latin typeface="Open Sans"/>
                <a:ea typeface="Open Sans"/>
                <a:cs typeface="Open Sans"/>
                <a:sym typeface="Open Sans"/>
              </a:rPr>
              <a:t>(3 weeks)</a:t>
            </a:r>
            <a:endParaRPr sz="900">
              <a:solidFill>
                <a:srgbClr val="FFFFFF"/>
              </a:solidFill>
              <a:latin typeface="Merriweather"/>
              <a:ea typeface="Merriweather"/>
              <a:cs typeface="Merriweather"/>
              <a:sym typeface="Merriweather"/>
            </a:endParaRPr>
          </a:p>
        </p:txBody>
      </p:sp>
      <p:sp>
        <p:nvSpPr>
          <p:cNvPr id="169" name="Google Shape;169;p29"/>
          <p:cNvSpPr/>
          <p:nvPr/>
        </p:nvSpPr>
        <p:spPr>
          <a:xfrm>
            <a:off x="2496971" y="1612700"/>
            <a:ext cx="1877700" cy="473700"/>
          </a:xfrm>
          <a:prstGeom prst="wedgeRoundRectCallout">
            <a:avLst>
              <a:gd fmla="val -20833" name="adj1"/>
              <a:gd fmla="val 62500" name="adj2"/>
              <a:gd fmla="val 0" name="adj3"/>
            </a:avLst>
          </a:prstGeom>
          <a:solidFill>
            <a:srgbClr val="EA8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2 </a:t>
            </a:r>
            <a:r>
              <a:rPr lang="en" sz="900">
                <a:solidFill>
                  <a:schemeClr val="lt1"/>
                </a:solidFill>
                <a:latin typeface="Open Sans"/>
                <a:ea typeface="Open Sans"/>
                <a:cs typeface="Open Sans"/>
                <a:sym typeface="Open Sans"/>
              </a:rPr>
              <a:t>(3 weeks)</a:t>
            </a:r>
            <a:endParaRPr>
              <a:solidFill>
                <a:srgbClr val="FFFFFF"/>
              </a:solidFill>
              <a:latin typeface="Open Sans"/>
              <a:ea typeface="Open Sans"/>
              <a:cs typeface="Open Sans"/>
              <a:sym typeface="Open Sans"/>
            </a:endParaRPr>
          </a:p>
        </p:txBody>
      </p:sp>
      <p:sp>
        <p:nvSpPr>
          <p:cNvPr id="170" name="Google Shape;170;p29"/>
          <p:cNvSpPr/>
          <p:nvPr/>
        </p:nvSpPr>
        <p:spPr>
          <a:xfrm>
            <a:off x="4619641" y="1612700"/>
            <a:ext cx="1877700" cy="464100"/>
          </a:xfrm>
          <a:prstGeom prst="wedgeRoundRectCallout">
            <a:avLst>
              <a:gd fmla="val -20833" name="adj1"/>
              <a:gd fmla="val 62500" name="adj2"/>
              <a:gd fmla="val 0" name="adj3"/>
            </a:avLst>
          </a:prstGeom>
          <a:solidFill>
            <a:srgbClr val="EA43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3 </a:t>
            </a:r>
            <a:r>
              <a:rPr lang="en" sz="900">
                <a:solidFill>
                  <a:schemeClr val="lt1"/>
                </a:solidFill>
                <a:latin typeface="Open Sans"/>
                <a:ea typeface="Open Sans"/>
                <a:cs typeface="Open Sans"/>
                <a:sym typeface="Open Sans"/>
              </a:rPr>
              <a:t>(6 weeks)</a:t>
            </a:r>
            <a:endParaRPr>
              <a:solidFill>
                <a:srgbClr val="FFFFFF"/>
              </a:solidFill>
              <a:latin typeface="Open Sans"/>
              <a:ea typeface="Open Sans"/>
              <a:cs typeface="Open Sans"/>
              <a:sym typeface="Open Sans"/>
            </a:endParaRPr>
          </a:p>
        </p:txBody>
      </p:sp>
      <p:sp>
        <p:nvSpPr>
          <p:cNvPr id="171" name="Google Shape;171;p29"/>
          <p:cNvSpPr/>
          <p:nvPr/>
        </p:nvSpPr>
        <p:spPr>
          <a:xfrm>
            <a:off x="396055" y="2203981"/>
            <a:ext cx="1747500" cy="2285100"/>
          </a:xfrm>
          <a:prstGeom prst="roundRect">
            <a:avLst>
              <a:gd fmla="val 16667" name="adj"/>
            </a:avLst>
          </a:prstGeom>
          <a:solidFill>
            <a:srgbClr val="34A853"/>
          </a:solid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0"/>
              </a:spcAft>
              <a:buNone/>
            </a:pPr>
            <a:r>
              <a:rPr b="1" lang="en">
                <a:solidFill>
                  <a:srgbClr val="FFFFFF"/>
                </a:solidFill>
              </a:rPr>
              <a:t>Get Started with Kotlin</a:t>
            </a:r>
            <a:endParaRPr b="1">
              <a:solidFill>
                <a:srgbClr val="FFFFFF"/>
              </a:solidFill>
            </a:endParaRPr>
          </a:p>
          <a:p>
            <a:pPr indent="0" lvl="0" marL="0" rtl="0" algn="ctr">
              <a:lnSpc>
                <a:spcPct val="115000"/>
              </a:lnSpc>
              <a:spcBef>
                <a:spcPts val="2400"/>
              </a:spcBef>
              <a:spcAft>
                <a:spcPts val="600"/>
              </a:spcAft>
              <a:buNone/>
            </a:pPr>
            <a:r>
              <a:rPr b="1" lang="en" sz="1000">
                <a:solidFill>
                  <a:srgbClr val="FFFFFF"/>
                </a:solidFill>
              </a:rPr>
              <a:t>Basics, Functions, Classes &amp; Objects, Extensions</a:t>
            </a:r>
            <a:endParaRPr b="1" sz="1000">
              <a:solidFill>
                <a:srgbClr val="FFFFFF"/>
              </a:solidFill>
            </a:endParaRPr>
          </a:p>
        </p:txBody>
      </p:sp>
      <p:sp>
        <p:nvSpPr>
          <p:cNvPr id="172" name="Google Shape;172;p29"/>
          <p:cNvSpPr/>
          <p:nvPr/>
        </p:nvSpPr>
        <p:spPr>
          <a:xfrm>
            <a:off x="2524099" y="2204046"/>
            <a:ext cx="1747500" cy="2285100"/>
          </a:xfrm>
          <a:prstGeom prst="roundRect">
            <a:avLst>
              <a:gd fmla="val 16667" name="adj"/>
            </a:avLst>
          </a:prstGeom>
          <a:solidFill>
            <a:srgbClr val="EA860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rPr>
              <a:t>Introduction to Android</a:t>
            </a:r>
            <a:endParaRPr b="1">
              <a:solidFill>
                <a:srgbClr val="FFFFFF"/>
              </a:solidFill>
            </a:endParaRPr>
          </a:p>
          <a:p>
            <a:pPr indent="0" lvl="0" marL="0" rtl="0" algn="ctr">
              <a:lnSpc>
                <a:spcPct val="115000"/>
              </a:lnSpc>
              <a:spcBef>
                <a:spcPts val="2400"/>
              </a:spcBef>
              <a:spcAft>
                <a:spcPts val="600"/>
              </a:spcAft>
              <a:buNone/>
            </a:pPr>
            <a:r>
              <a:rPr b="1" lang="en" sz="1000">
                <a:solidFill>
                  <a:schemeClr val="lt1"/>
                </a:solidFill>
              </a:rPr>
              <a:t>First App, Layouts, Navigation</a:t>
            </a:r>
            <a:endParaRPr b="1" sz="1600">
              <a:solidFill>
                <a:srgbClr val="FFFFFF"/>
              </a:solidFill>
            </a:endParaRPr>
          </a:p>
        </p:txBody>
      </p:sp>
      <p:sp>
        <p:nvSpPr>
          <p:cNvPr id="173" name="Google Shape;173;p29"/>
          <p:cNvSpPr/>
          <p:nvPr/>
        </p:nvSpPr>
        <p:spPr>
          <a:xfrm>
            <a:off x="4647669" y="2248478"/>
            <a:ext cx="1747500" cy="2240700"/>
          </a:xfrm>
          <a:prstGeom prst="roundRect">
            <a:avLst>
              <a:gd fmla="val 16667" name="adj"/>
            </a:avLst>
          </a:prstGeom>
          <a:solidFill>
            <a:srgbClr val="EA4335"/>
          </a:solidFill>
          <a:ln>
            <a:noFill/>
          </a:ln>
        </p:spPr>
        <p:txBody>
          <a:bodyPr anchorCtr="0" anchor="ctr" bIns="91425" lIns="91425" spcFirstLastPara="1" rIns="91425" wrap="square" tIns="91425">
            <a:noAutofit/>
          </a:bodyPr>
          <a:lstStyle/>
          <a:p>
            <a:pPr indent="0" lvl="0" marL="0" rtl="0" algn="ctr">
              <a:lnSpc>
                <a:spcPct val="115000"/>
              </a:lnSpc>
              <a:spcBef>
                <a:spcPts val="3600"/>
              </a:spcBef>
              <a:spcAft>
                <a:spcPts val="0"/>
              </a:spcAft>
              <a:buNone/>
            </a:pPr>
            <a:r>
              <a:rPr b="1" lang="en">
                <a:solidFill>
                  <a:srgbClr val="FFFFFF"/>
                </a:solidFill>
              </a:rPr>
              <a:t>Android App Architecture</a:t>
            </a:r>
            <a:endParaRPr b="1">
              <a:solidFill>
                <a:srgbClr val="FFFFFF"/>
              </a:solidFill>
            </a:endParaRPr>
          </a:p>
          <a:p>
            <a:pPr indent="0" lvl="0" marL="0" rtl="0" algn="ctr">
              <a:lnSpc>
                <a:spcPct val="115000"/>
              </a:lnSpc>
              <a:spcBef>
                <a:spcPts val="2400"/>
              </a:spcBef>
              <a:spcAft>
                <a:spcPts val="600"/>
              </a:spcAft>
              <a:buClr>
                <a:schemeClr val="dk1"/>
              </a:buClr>
              <a:buSzPts val="1100"/>
              <a:buFont typeface="Arial"/>
              <a:buNone/>
            </a:pPr>
            <a:r>
              <a:rPr b="1" lang="en" sz="1000">
                <a:solidFill>
                  <a:schemeClr val="lt1"/>
                </a:solidFill>
              </a:rPr>
              <a:t>App Architecture, Data Persistence, Display Lists, Connect to Internet, Background Work</a:t>
            </a:r>
            <a:endParaRPr b="1" sz="1000">
              <a:solidFill>
                <a:schemeClr val="lt1"/>
              </a:solidFill>
            </a:endParaRPr>
          </a:p>
        </p:txBody>
      </p:sp>
      <p:sp>
        <p:nvSpPr>
          <p:cNvPr id="174" name="Google Shape;174;p29"/>
          <p:cNvSpPr/>
          <p:nvPr/>
        </p:nvSpPr>
        <p:spPr>
          <a:xfrm>
            <a:off x="6803767" y="1612703"/>
            <a:ext cx="1877700" cy="464100"/>
          </a:xfrm>
          <a:prstGeom prst="wedgeRoundRectCallout">
            <a:avLst>
              <a:gd fmla="val -20833" name="adj1"/>
              <a:gd fmla="val 62500" name="adj2"/>
              <a:gd fmla="val 0" name="adj3"/>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4 </a:t>
            </a:r>
            <a:r>
              <a:rPr lang="en" sz="900">
                <a:solidFill>
                  <a:schemeClr val="lt1"/>
                </a:solidFill>
                <a:latin typeface="Open Sans"/>
                <a:ea typeface="Open Sans"/>
                <a:cs typeface="Open Sans"/>
                <a:sym typeface="Open Sans"/>
              </a:rPr>
              <a:t>(1 week)</a:t>
            </a:r>
            <a:endParaRPr>
              <a:solidFill>
                <a:srgbClr val="FFFFFF"/>
              </a:solidFill>
              <a:latin typeface="Open Sans"/>
              <a:ea typeface="Open Sans"/>
              <a:cs typeface="Open Sans"/>
              <a:sym typeface="Open Sans"/>
            </a:endParaRPr>
          </a:p>
        </p:txBody>
      </p:sp>
      <p:sp>
        <p:nvSpPr>
          <p:cNvPr id="175" name="Google Shape;175;p29"/>
          <p:cNvSpPr/>
          <p:nvPr/>
        </p:nvSpPr>
        <p:spPr>
          <a:xfrm>
            <a:off x="6831795" y="2248481"/>
            <a:ext cx="1747500" cy="2240700"/>
          </a:xfrm>
          <a:prstGeom prst="roundRect">
            <a:avLst>
              <a:gd fmla="val 16667" name="adj"/>
            </a:avLst>
          </a:prstGeom>
          <a:solidFill>
            <a:srgbClr val="1C4587"/>
          </a:solid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a:solidFill>
                  <a:srgbClr val="FFFFFF"/>
                </a:solidFill>
              </a:rPr>
              <a:t>App Design</a:t>
            </a:r>
            <a:endParaRPr b="1">
              <a:solidFill>
                <a:srgbClr val="FFFFFF"/>
              </a:solidFill>
            </a:endParaRPr>
          </a:p>
          <a:p>
            <a:pPr indent="0" lvl="0" marL="0" rtl="0" algn="ctr">
              <a:lnSpc>
                <a:spcPct val="115000"/>
              </a:lnSpc>
              <a:spcBef>
                <a:spcPts val="4200"/>
              </a:spcBef>
              <a:spcAft>
                <a:spcPts val="600"/>
              </a:spcAft>
              <a:buNone/>
            </a:pPr>
            <a:r>
              <a:rPr b="1" lang="en" sz="1000">
                <a:solidFill>
                  <a:schemeClr val="lt1"/>
                </a:solidFill>
              </a:rPr>
              <a:t>App UI Design</a:t>
            </a:r>
            <a:endParaRPr b="1">
              <a:solidFill>
                <a:srgbClr val="FFFFFF"/>
              </a:solidFill>
            </a:endParaRPr>
          </a:p>
        </p:txBody>
      </p:sp>
      <p:sp>
        <p:nvSpPr>
          <p:cNvPr id="176" name="Google Shape;176;p29"/>
          <p:cNvSpPr txBox="1"/>
          <p:nvPr/>
        </p:nvSpPr>
        <p:spPr>
          <a:xfrm>
            <a:off x="342900" y="1051825"/>
            <a:ext cx="852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a:ea typeface="Roboto"/>
                <a:cs typeface="Roboto"/>
                <a:sym typeface="Roboto"/>
              </a:rPr>
              <a:t>4 units with a total of 13 lessons across 13 weeks</a:t>
            </a:r>
            <a:endParaRPr sz="2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Lectures</a:t>
            </a:r>
            <a:endParaRPr/>
          </a:p>
        </p:txBody>
      </p:sp>
      <p:sp>
        <p:nvSpPr>
          <p:cNvPr id="182" name="Google Shape;182;p30"/>
          <p:cNvSpPr txBox="1"/>
          <p:nvPr>
            <p:ph idx="1" type="body"/>
          </p:nvPr>
        </p:nvSpPr>
        <p:spPr>
          <a:xfrm>
            <a:off x="311700" y="1140770"/>
            <a:ext cx="8520600" cy="6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We’ll cover important topics together as a class.</a:t>
            </a:r>
            <a:endParaRPr>
              <a:solidFill>
                <a:schemeClr val="dk1"/>
              </a:solidFill>
            </a:endParaRPr>
          </a:p>
        </p:txBody>
      </p:sp>
      <p:sp>
        <p:nvSpPr>
          <p:cNvPr id="183" name="Google Shape;18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0"/>
          <p:cNvPicPr preferRelativeResize="0"/>
          <p:nvPr/>
        </p:nvPicPr>
        <p:blipFill>
          <a:blip r:embed="rId3">
            <a:alphaModFix/>
          </a:blip>
          <a:stretch>
            <a:fillRect/>
          </a:stretch>
        </p:blipFill>
        <p:spPr>
          <a:xfrm>
            <a:off x="412900" y="1906636"/>
            <a:ext cx="2687107" cy="1484018"/>
          </a:xfrm>
          <a:prstGeom prst="rect">
            <a:avLst/>
          </a:prstGeom>
          <a:noFill/>
          <a:ln>
            <a:noFill/>
          </a:ln>
        </p:spPr>
      </p:pic>
      <p:pic>
        <p:nvPicPr>
          <p:cNvPr id="185" name="Google Shape;185;p30"/>
          <p:cNvPicPr preferRelativeResize="0"/>
          <p:nvPr/>
        </p:nvPicPr>
        <p:blipFill>
          <a:blip r:embed="rId4">
            <a:alphaModFix/>
          </a:blip>
          <a:stretch>
            <a:fillRect/>
          </a:stretch>
        </p:blipFill>
        <p:spPr>
          <a:xfrm>
            <a:off x="3294831" y="1907516"/>
            <a:ext cx="2687107" cy="1482290"/>
          </a:xfrm>
          <a:prstGeom prst="rect">
            <a:avLst/>
          </a:prstGeom>
          <a:noFill/>
          <a:ln cap="flat" cmpd="sng" w="9525">
            <a:solidFill>
              <a:srgbClr val="D9D9D9"/>
            </a:solidFill>
            <a:prstDash val="solid"/>
            <a:round/>
            <a:headEnd len="sm" w="sm" type="none"/>
            <a:tailEnd len="sm" w="sm" type="none"/>
          </a:ln>
        </p:spPr>
      </p:pic>
      <p:pic>
        <p:nvPicPr>
          <p:cNvPr id="186" name="Google Shape;186;p30"/>
          <p:cNvPicPr preferRelativeResize="0"/>
          <p:nvPr/>
        </p:nvPicPr>
        <p:blipFill>
          <a:blip r:embed="rId5">
            <a:alphaModFix/>
          </a:blip>
          <a:stretch>
            <a:fillRect/>
          </a:stretch>
        </p:blipFill>
        <p:spPr>
          <a:xfrm>
            <a:off x="6145194" y="1862925"/>
            <a:ext cx="2687104" cy="1571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pathways</a:t>
            </a:r>
            <a:endParaRPr/>
          </a:p>
        </p:txBody>
      </p:sp>
      <p:sp>
        <p:nvSpPr>
          <p:cNvPr id="192" name="Google Shape;192;p31"/>
          <p:cNvSpPr txBox="1"/>
          <p:nvPr>
            <p:ph idx="1" type="body"/>
          </p:nvPr>
        </p:nvSpPr>
        <p:spPr>
          <a:xfrm>
            <a:off x="311700" y="1359175"/>
            <a:ext cx="3993300" cy="6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After each class, complete the corresponding learning pathway with articles and codelabs to practice what you learned.</a:t>
            </a:r>
            <a:endParaRPr>
              <a:solidFill>
                <a:schemeClr val="dk1"/>
              </a:solidFill>
            </a:endParaRPr>
          </a:p>
        </p:txBody>
      </p:sp>
      <p:sp>
        <p:nvSpPr>
          <p:cNvPr id="193" name="Google Shape;19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1"/>
          <p:cNvPicPr preferRelativeResize="0"/>
          <p:nvPr/>
        </p:nvPicPr>
        <p:blipFill>
          <a:blip r:embed="rId3">
            <a:alphaModFix/>
          </a:blip>
          <a:stretch>
            <a:fillRect/>
          </a:stretch>
        </p:blipFill>
        <p:spPr>
          <a:xfrm>
            <a:off x="4572000" y="1390475"/>
            <a:ext cx="4168776" cy="270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rotWithShape="1">
          <a:blip r:embed="rId3">
            <a:alphaModFix/>
          </a:blip>
          <a:srcRect b="8122" l="0" r="0" t="0"/>
          <a:stretch/>
        </p:blipFill>
        <p:spPr>
          <a:xfrm>
            <a:off x="2417950" y="1469000"/>
            <a:ext cx="4281103" cy="2707076"/>
          </a:xfrm>
          <a:prstGeom prst="rect">
            <a:avLst/>
          </a:prstGeom>
          <a:noFill/>
          <a:ln>
            <a:noFill/>
          </a:ln>
        </p:spPr>
      </p:pic>
      <p:sp>
        <p:nvSpPr>
          <p:cNvPr id="200" name="Google Shape;20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the pathways</a:t>
            </a:r>
            <a:endParaRPr/>
          </a:p>
        </p:txBody>
      </p:sp>
      <p:sp>
        <p:nvSpPr>
          <p:cNvPr id="201" name="Google Shape;20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32"/>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14111" l="0" r="0" t="0"/>
          <a:stretch/>
        </p:blipFill>
        <p:spPr>
          <a:xfrm>
            <a:off x="2383276" y="1456020"/>
            <a:ext cx="4324223" cy="2784549"/>
          </a:xfrm>
          <a:prstGeom prst="rect">
            <a:avLst/>
          </a:prstGeom>
          <a:noFill/>
          <a:ln>
            <a:noFill/>
          </a:ln>
        </p:spPr>
      </p:pic>
      <p:sp>
        <p:nvSpPr>
          <p:cNvPr id="208" name="Google Shape;20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209" name="Google Shape;20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3"/>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2427619" y="1453364"/>
            <a:ext cx="4321703" cy="2800851"/>
          </a:xfrm>
          <a:prstGeom prst="rect">
            <a:avLst/>
          </a:prstGeom>
          <a:noFill/>
          <a:ln>
            <a:noFill/>
          </a:ln>
        </p:spPr>
      </p:pic>
      <p:sp>
        <p:nvSpPr>
          <p:cNvPr id="216" name="Google Shape;21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Codelab</a:t>
            </a:r>
            <a:endParaRPr/>
          </a:p>
        </p:txBody>
      </p:sp>
      <p:sp>
        <p:nvSpPr>
          <p:cNvPr id="217" name="Google Shape;21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4"/>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 badges for your developer profile</a:t>
            </a:r>
            <a:endParaRPr/>
          </a:p>
        </p:txBody>
      </p:sp>
      <p:sp>
        <p:nvSpPr>
          <p:cNvPr id="224" name="Google Shape;22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5"/>
          <p:cNvPicPr preferRelativeResize="0"/>
          <p:nvPr/>
        </p:nvPicPr>
        <p:blipFill>
          <a:blip r:embed="rId3">
            <a:alphaModFix/>
          </a:blip>
          <a:stretch>
            <a:fillRect/>
          </a:stretch>
        </p:blipFill>
        <p:spPr>
          <a:xfrm>
            <a:off x="5183825" y="1396912"/>
            <a:ext cx="2893401" cy="2672426"/>
          </a:xfrm>
          <a:prstGeom prst="rect">
            <a:avLst/>
          </a:prstGeom>
          <a:noFill/>
          <a:ln cap="flat" cmpd="sng" w="9525">
            <a:solidFill>
              <a:srgbClr val="BBC2CF"/>
            </a:solidFill>
            <a:prstDash val="solid"/>
            <a:round/>
            <a:headEnd len="sm" w="sm" type="none"/>
            <a:tailEnd len="sm" w="sm" type="none"/>
          </a:ln>
        </p:spPr>
      </p:pic>
      <p:pic>
        <p:nvPicPr>
          <p:cNvPr id="226" name="Google Shape;226;p35"/>
          <p:cNvPicPr preferRelativeResize="0"/>
          <p:nvPr/>
        </p:nvPicPr>
        <p:blipFill>
          <a:blip r:embed="rId4">
            <a:alphaModFix/>
          </a:blip>
          <a:stretch>
            <a:fillRect/>
          </a:stretch>
        </p:blipFill>
        <p:spPr>
          <a:xfrm>
            <a:off x="833550" y="1605000"/>
            <a:ext cx="2365251" cy="2365251"/>
          </a:xfrm>
          <a:prstGeom prst="rect">
            <a:avLst/>
          </a:prstGeom>
          <a:noFill/>
          <a:ln>
            <a:noFill/>
          </a:ln>
        </p:spPr>
      </p:pic>
      <p:cxnSp>
        <p:nvCxnSpPr>
          <p:cNvPr id="227" name="Google Shape;227;p35"/>
          <p:cNvCxnSpPr/>
          <p:nvPr/>
        </p:nvCxnSpPr>
        <p:spPr>
          <a:xfrm>
            <a:off x="3641050" y="2671700"/>
            <a:ext cx="872100" cy="510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6" name="Shape 86"/>
        <p:cNvGrpSpPr/>
        <p:nvPr/>
      </p:nvGrpSpPr>
      <p:grpSpPr>
        <a:xfrm>
          <a:off x="0" y="0"/>
          <a:ext cx="0" cy="0"/>
          <a:chOff x="0" y="0"/>
          <a:chExt cx="0" cy="0"/>
        </a:xfrm>
      </p:grpSpPr>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About this course</a:t>
            </a:r>
            <a:endParaRPr b="1" sz="5200">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What you need</a:t>
            </a:r>
            <a:endParaRPr>
              <a:solidFill>
                <a:srgbClr val="FFFFFF"/>
              </a:solidFill>
            </a:endParaRPr>
          </a:p>
        </p:txBody>
      </p:sp>
      <p:sp>
        <p:nvSpPr>
          <p:cNvPr id="233" name="Google Shape;233;p36"/>
          <p:cNvSpPr txBox="1"/>
          <p:nvPr>
            <p:ph idx="1" type="body"/>
          </p:nvPr>
        </p:nvSpPr>
        <p:spPr>
          <a:xfrm>
            <a:off x="311700" y="1074300"/>
            <a:ext cx="8398800" cy="26814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2000"/>
              <a:t>To work through the Kotlin and Android examples in the </a:t>
            </a:r>
            <a:r>
              <a:rPr i="1" lang="en" sz="2000"/>
              <a:t>Android Development with Kotlin</a:t>
            </a:r>
            <a:r>
              <a:rPr lang="en" sz="2000"/>
              <a:t> labs you'll need to install the following software on your computer:</a:t>
            </a:r>
            <a:endParaRPr sz="2000"/>
          </a:p>
          <a:p>
            <a:pPr indent="-355600" lvl="0" marL="457200" rtl="0" algn="l">
              <a:spcBef>
                <a:spcPts val="1000"/>
              </a:spcBef>
              <a:spcAft>
                <a:spcPts val="0"/>
              </a:spcAft>
              <a:buClr>
                <a:schemeClr val="dk1"/>
              </a:buClr>
              <a:buSzPts val="2000"/>
              <a:buChar char="●"/>
            </a:pPr>
            <a:r>
              <a:rPr lang="en" sz="2000">
                <a:solidFill>
                  <a:schemeClr val="dk1"/>
                </a:solidFill>
              </a:rPr>
              <a:t>Java Development Kit</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Java Runtime Engine (Windows only)</a:t>
            </a:r>
            <a:endParaRPr sz="2000"/>
          </a:p>
          <a:p>
            <a:pPr indent="-355600" lvl="0" marL="457200" rtl="0" algn="l">
              <a:lnSpc>
                <a:spcPct val="115000"/>
              </a:lnSpc>
              <a:spcBef>
                <a:spcPts val="1000"/>
              </a:spcBef>
              <a:spcAft>
                <a:spcPts val="0"/>
              </a:spcAft>
              <a:buSzPts val="2000"/>
              <a:buChar char="●"/>
            </a:pPr>
            <a:r>
              <a:rPr lang="en" sz="2000"/>
              <a:t>IntelliJ IDEA</a:t>
            </a:r>
            <a:endParaRPr sz="2000"/>
          </a:p>
          <a:p>
            <a:pPr indent="-355600" lvl="0" marL="457200" rtl="0" algn="l">
              <a:lnSpc>
                <a:spcPct val="115000"/>
              </a:lnSpc>
              <a:spcBef>
                <a:spcPts val="1000"/>
              </a:spcBef>
              <a:spcAft>
                <a:spcPts val="1000"/>
              </a:spcAft>
              <a:buSzPts val="2000"/>
              <a:buChar char="●"/>
            </a:pPr>
            <a:r>
              <a:rPr lang="en" sz="2000"/>
              <a:t>Android Studio </a:t>
            </a:r>
            <a:endParaRPr sz="2000"/>
          </a:p>
        </p:txBody>
      </p:sp>
      <p:sp>
        <p:nvSpPr>
          <p:cNvPr id="234" name="Google Shape;234;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238" name="Shape 238"/>
        <p:cNvGrpSpPr/>
        <p:nvPr/>
      </p:nvGrpSpPr>
      <p:grpSpPr>
        <a:xfrm>
          <a:off x="0" y="0"/>
          <a:ext cx="0" cy="0"/>
          <a:chOff x="0" y="0"/>
          <a:chExt cx="0" cy="0"/>
        </a:xfrm>
      </p:grpSpPr>
      <p:sp>
        <p:nvSpPr>
          <p:cNvPr id="239" name="Google Shape;23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Resources</a:t>
            </a:r>
            <a:endParaRPr b="1" sz="5200">
              <a:solidFill>
                <a:srgbClr val="FAFAFA"/>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Kotlin resources</a:t>
            </a:r>
            <a:endParaRPr>
              <a:solidFill>
                <a:srgbClr val="FFFFFF"/>
              </a:solidFill>
            </a:endParaRPr>
          </a:p>
        </p:txBody>
      </p:sp>
      <p:sp>
        <p:nvSpPr>
          <p:cNvPr id="246" name="Google Shape;246;p38"/>
          <p:cNvSpPr txBox="1"/>
          <p:nvPr>
            <p:ph idx="1" type="body"/>
          </p:nvPr>
        </p:nvSpPr>
        <p:spPr>
          <a:xfrm>
            <a:off x="311700" y="1493850"/>
            <a:ext cx="8398800" cy="269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chemeClr val="hlink"/>
                </a:solidFill>
                <a:hlinkClick r:id="rId3"/>
              </a:rPr>
              <a:t>Learn Kotlin</a:t>
            </a:r>
            <a:r>
              <a:rPr lang="en" sz="2000">
                <a:solidFill>
                  <a:schemeClr val="dk1"/>
                </a:solidFill>
              </a:rPr>
              <a:t> for a list of official reference materials</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4"/>
              </a:rPr>
              <a:t>Kotlin Language Documentation</a:t>
            </a:r>
            <a:r>
              <a:rPr lang="en" sz="2000">
                <a:solidFill>
                  <a:schemeClr val="dk1"/>
                </a:solidFill>
              </a:rPr>
              <a:t> (downloadable PDF)</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5"/>
              </a:rPr>
              <a:t>Kotlin Koans</a:t>
            </a:r>
            <a:r>
              <a:rPr lang="en" sz="2000">
                <a:solidFill>
                  <a:schemeClr val="dk1"/>
                </a:solidFill>
              </a:rPr>
              <a:t> for more snippets to practice with</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6"/>
              </a:rPr>
              <a:t>Coding Conventions</a:t>
            </a:r>
            <a:r>
              <a:rPr lang="en" sz="2000">
                <a:solidFill>
                  <a:schemeClr val="dk1"/>
                </a:solidFill>
              </a:rPr>
              <a:t> for a coding style guide for the Kotlin language</a:t>
            </a:r>
            <a:endParaRPr sz="2000">
              <a:solidFill>
                <a:schemeClr val="dk1"/>
              </a:solidFill>
            </a:endParaRPr>
          </a:p>
          <a:p>
            <a:pPr indent="-355600" lvl="0" marL="457200" rtl="0" algn="l">
              <a:lnSpc>
                <a:spcPct val="115000"/>
              </a:lnSpc>
              <a:spcBef>
                <a:spcPts val="1000"/>
              </a:spcBef>
              <a:spcAft>
                <a:spcPts val="1000"/>
              </a:spcAft>
              <a:buClr>
                <a:schemeClr val="dk1"/>
              </a:buClr>
              <a:buSzPts val="2000"/>
              <a:buChar char="●"/>
            </a:pPr>
            <a:r>
              <a:rPr lang="en" sz="2000" u="sng">
                <a:solidFill>
                  <a:schemeClr val="hlink"/>
                </a:solidFill>
                <a:hlinkClick r:id="rId7"/>
              </a:rPr>
              <a:t>Learn Kotlin by Example</a:t>
            </a:r>
            <a:r>
              <a:rPr lang="en" sz="2000">
                <a:solidFill>
                  <a:schemeClr val="dk1"/>
                </a:solidFill>
              </a:rPr>
              <a:t> for a set of small and simple annotated examples</a:t>
            </a:r>
            <a:endParaRPr sz="2000">
              <a:solidFill>
                <a:schemeClr val="dk1"/>
              </a:solidFill>
            </a:endParaRPr>
          </a:p>
        </p:txBody>
      </p:sp>
      <p:sp>
        <p:nvSpPr>
          <p:cNvPr id="247" name="Google Shape;24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and other resources</a:t>
            </a:r>
            <a:endParaRPr/>
          </a:p>
        </p:txBody>
      </p:sp>
      <p:sp>
        <p:nvSpPr>
          <p:cNvPr id="253" name="Google Shape;253;p39"/>
          <p:cNvSpPr txBox="1"/>
          <p:nvPr>
            <p:ph idx="1" type="body"/>
          </p:nvPr>
        </p:nvSpPr>
        <p:spPr>
          <a:xfrm>
            <a:off x="311700" y="1168625"/>
            <a:ext cx="8520600" cy="317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u="sng">
                <a:solidFill>
                  <a:schemeClr val="accent5"/>
                </a:solidFill>
                <a:hlinkClick r:id="rId3">
                  <a:extLst>
                    <a:ext uri="{A12FA001-AC4F-418D-AE19-62706E023703}">
                      <ahyp:hlinkClr val="tx"/>
                    </a:ext>
                  </a:extLst>
                </a:hlinkClick>
              </a:rPr>
              <a:t>Official Android developer website</a:t>
            </a:r>
            <a:endParaRPr sz="1600"/>
          </a:p>
          <a:p>
            <a:pPr indent="-330200" lvl="0" marL="457200" rtl="0" algn="l">
              <a:spcBef>
                <a:spcPts val="1000"/>
              </a:spcBef>
              <a:spcAft>
                <a:spcPts val="0"/>
              </a:spcAft>
              <a:buClr>
                <a:schemeClr val="dk1"/>
              </a:buClr>
              <a:buSzPts val="1600"/>
              <a:buChar char="●"/>
            </a:pPr>
            <a:r>
              <a:rPr lang="en" sz="1600" u="sng">
                <a:solidFill>
                  <a:schemeClr val="accent5"/>
                </a:solidFill>
                <a:hlinkClick r:id="rId4">
                  <a:extLst>
                    <a:ext uri="{A12FA001-AC4F-418D-AE19-62706E023703}">
                      <ahyp:hlinkClr val="tx"/>
                    </a:ext>
                  </a:extLst>
                </a:hlinkClick>
              </a:rPr>
              <a:t>Android Developers Blog</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5">
                  <a:extLst>
                    <a:ext uri="{A12FA001-AC4F-418D-AE19-62706E023703}">
                      <ahyp:hlinkClr val="tx"/>
                    </a:ext>
                  </a:extLst>
                </a:hlinkClick>
              </a:rPr>
              <a:t>Android Developers Medium blog</a:t>
            </a:r>
            <a:r>
              <a:rPr lang="en" sz="1600">
                <a:solidFill>
                  <a:schemeClr val="dk1"/>
                </a:solidFill>
              </a:rPr>
              <a:t> </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6">
                  <a:extLst>
                    <a:ext uri="{A12FA001-AC4F-418D-AE19-62706E023703}">
                      <ahyp:hlinkClr val="tx"/>
                    </a:ext>
                  </a:extLst>
                </a:hlinkClick>
              </a:rPr>
              <a:t>Android Developers YouTube channel</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7">
                  <a:extLst>
                    <a:ext uri="{A12FA001-AC4F-418D-AE19-62706E023703}">
                      <ahyp:hlinkClr val="tx"/>
                    </a:ext>
                  </a:extLst>
                </a:hlinkClick>
              </a:rPr>
              <a:t>@AndroidDev on Twitter</a:t>
            </a:r>
            <a:r>
              <a:rPr lang="en" sz="1600">
                <a:solidFill>
                  <a:schemeClr val="dk1"/>
                </a:solidFill>
              </a:rPr>
              <a:t> </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hlink"/>
                </a:solidFill>
                <a:hlinkClick r:id="rId8"/>
              </a:rPr>
              <a:t>Android Developer Newsletter</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9">
                  <a:extLst>
                    <a:ext uri="{A12FA001-AC4F-418D-AE19-62706E023703}">
                      <ahyp:hlinkClr val="tx"/>
                    </a:ext>
                  </a:extLst>
                </a:hlinkClick>
              </a:rPr>
              <a:t>Stack Overflow</a:t>
            </a:r>
            <a:endParaRPr sz="1600">
              <a:solidFill>
                <a:schemeClr val="dk1"/>
              </a:solidFill>
            </a:endParaRPr>
          </a:p>
          <a:p>
            <a:pPr indent="-330200" lvl="0" marL="457200" rtl="0" algn="l">
              <a:spcBef>
                <a:spcPts val="1000"/>
              </a:spcBef>
              <a:spcAft>
                <a:spcPts val="1000"/>
              </a:spcAft>
              <a:buClr>
                <a:schemeClr val="dk1"/>
              </a:buClr>
              <a:buSzPts val="1600"/>
              <a:buChar char="●"/>
            </a:pPr>
            <a:r>
              <a:rPr lang="en" sz="1600">
                <a:solidFill>
                  <a:schemeClr val="dk1"/>
                </a:solidFill>
              </a:rPr>
              <a:t>Offline documentation through </a:t>
            </a:r>
            <a:r>
              <a:rPr lang="en" sz="1600" u="sng">
                <a:solidFill>
                  <a:schemeClr val="accent5"/>
                </a:solidFill>
                <a:hlinkClick r:id="rId10">
                  <a:extLst>
                    <a:ext uri="{A12FA001-AC4F-418D-AE19-62706E023703}">
                      <ahyp:hlinkClr val="tx"/>
                    </a:ext>
                  </a:extLst>
                </a:hlinkClick>
              </a:rPr>
              <a:t>SDK Manager</a:t>
            </a:r>
            <a:endParaRPr sz="1600">
              <a:solidFill>
                <a:schemeClr val="dk1"/>
              </a:solidFill>
            </a:endParaRPr>
          </a:p>
        </p:txBody>
      </p:sp>
      <p:sp>
        <p:nvSpPr>
          <p:cNvPr id="254" name="Google Shape;25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Prerequisites</a:t>
            </a:r>
            <a:endParaRPr>
              <a:solidFill>
                <a:srgbClr val="FFFFFF"/>
              </a:solidFill>
            </a:endParaRPr>
          </a:p>
        </p:txBody>
      </p:sp>
      <p:sp>
        <p:nvSpPr>
          <p:cNvPr id="94" name="Google Shape;94;p19"/>
          <p:cNvSpPr txBox="1"/>
          <p:nvPr>
            <p:ph idx="1" type="body"/>
          </p:nvPr>
        </p:nvSpPr>
        <p:spPr>
          <a:xfrm>
            <a:off x="311700" y="1392300"/>
            <a:ext cx="8531700" cy="3027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a:solidFill>
                  <a:schemeClr val="dk1"/>
                </a:solidFill>
              </a:rPr>
              <a:t>Experience in an object-oriented programming language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Comfortable using an IDE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Familiar with using GitHub</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Access to a computer and internet connection</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(Optional) Android device and USB cable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95" name="Google Shape;95;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What you'll learn</a:t>
            </a:r>
            <a:endParaRPr>
              <a:solidFill>
                <a:srgbClr val="FFFFFF"/>
              </a:solidFill>
            </a:endParaRPr>
          </a:p>
        </p:txBody>
      </p:sp>
      <p:sp>
        <p:nvSpPr>
          <p:cNvPr id="101" name="Google Shape;101;p20"/>
          <p:cNvSpPr txBox="1"/>
          <p:nvPr>
            <p:ph idx="1" type="body"/>
          </p:nvPr>
        </p:nvSpPr>
        <p:spPr>
          <a:xfrm>
            <a:off x="311700" y="858900"/>
            <a:ext cx="5480400" cy="302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381000" lvl="0" marL="457200" rtl="0" algn="l">
              <a:lnSpc>
                <a:spcPct val="115000"/>
              </a:lnSpc>
              <a:spcBef>
                <a:spcPts val="1000"/>
              </a:spcBef>
              <a:spcAft>
                <a:spcPts val="0"/>
              </a:spcAft>
              <a:buSzPts val="2400"/>
              <a:buChar char="●"/>
            </a:pPr>
            <a:r>
              <a:rPr lang="en">
                <a:solidFill>
                  <a:schemeClr val="dk1"/>
                </a:solidFill>
              </a:rPr>
              <a:t>How to build a variety of Android apps in Kotlin</a:t>
            </a:r>
            <a:endParaRPr>
              <a:solidFill>
                <a:schemeClr val="dk1"/>
              </a:solidFill>
            </a:endParaRPr>
          </a:p>
          <a:p>
            <a:pPr indent="-381000" lvl="0" marL="457200" rtl="0" algn="l">
              <a:spcBef>
                <a:spcPts val="1000"/>
              </a:spcBef>
              <a:spcAft>
                <a:spcPts val="0"/>
              </a:spcAft>
              <a:buClr>
                <a:schemeClr val="dk1"/>
              </a:buClr>
              <a:buSzPts val="2400"/>
              <a:buChar char="●"/>
            </a:pPr>
            <a:r>
              <a:rPr lang="en">
                <a:solidFill>
                  <a:schemeClr val="dk1"/>
                </a:solidFill>
              </a:rPr>
              <a:t>Kotlin language essentials</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Best practices for app development</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Resources to keep learning</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102" name="Google Shape;102;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0"/>
          <p:cNvPicPr preferRelativeResize="0"/>
          <p:nvPr/>
        </p:nvPicPr>
        <p:blipFill rotWithShape="1">
          <a:blip r:embed="rId3">
            <a:alphaModFix/>
          </a:blip>
          <a:srcRect b="13226" l="12797" r="12273" t="12879"/>
          <a:stretch/>
        </p:blipFill>
        <p:spPr>
          <a:xfrm>
            <a:off x="6010275" y="133812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The opportunity</a:t>
            </a:r>
            <a:endParaRPr>
              <a:solidFill>
                <a:srgbClr val="FFFFFF"/>
              </a:solidFill>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idx="1" type="body"/>
          </p:nvPr>
        </p:nvSpPr>
        <p:spPr>
          <a:xfrm>
            <a:off x="247450" y="1080050"/>
            <a:ext cx="6024300" cy="3153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sz="2100">
                <a:solidFill>
                  <a:schemeClr val="dk1"/>
                </a:solidFill>
              </a:rPr>
              <a:t>Mobile devices are becoming increasingly commonplace</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Mobile apps connect users to information and services that can improve their quality of life</a:t>
            </a:r>
            <a:endParaRPr sz="2100">
              <a:solidFill>
                <a:schemeClr val="dk1"/>
              </a:solidFill>
            </a:endParaRPr>
          </a:p>
          <a:p>
            <a:pPr indent="-361950" lvl="0" marL="457200" rtl="0" algn="l">
              <a:lnSpc>
                <a:spcPct val="115000"/>
              </a:lnSpc>
              <a:spcBef>
                <a:spcPts val="1000"/>
              </a:spcBef>
              <a:spcAft>
                <a:spcPts val="1000"/>
              </a:spcAft>
              <a:buClr>
                <a:schemeClr val="dk1"/>
              </a:buClr>
              <a:buSzPts val="2100"/>
              <a:buChar char="●"/>
            </a:pPr>
            <a:r>
              <a:rPr lang="en" sz="2100">
                <a:solidFill>
                  <a:schemeClr val="dk1"/>
                </a:solidFill>
              </a:rPr>
              <a:t>Many industries have yet to be revolutionized through mobile, and offer great opportunities for new businesses and solutions</a:t>
            </a:r>
            <a:endParaRPr sz="2100">
              <a:solidFill>
                <a:schemeClr val="dk1"/>
              </a:solidFill>
            </a:endParaRPr>
          </a:p>
        </p:txBody>
      </p:sp>
      <p:pic>
        <p:nvPicPr>
          <p:cNvPr id="111" name="Google Shape;111;p21"/>
          <p:cNvPicPr preferRelativeResize="0"/>
          <p:nvPr/>
        </p:nvPicPr>
        <p:blipFill>
          <a:blip r:embed="rId3">
            <a:alphaModFix/>
          </a:blip>
          <a:stretch>
            <a:fillRect/>
          </a:stretch>
        </p:blipFill>
        <p:spPr>
          <a:xfrm>
            <a:off x="5336575" y="853128"/>
            <a:ext cx="4036026" cy="4037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5680723" y="2804976"/>
            <a:ext cx="3463274" cy="1853801"/>
          </a:xfrm>
          <a:prstGeom prst="rect">
            <a:avLst/>
          </a:prstGeom>
          <a:noFill/>
          <a:ln>
            <a:noFill/>
          </a:ln>
        </p:spPr>
      </p:pic>
      <p:sp>
        <p:nvSpPr>
          <p:cNvPr id="119" name="Google Shape;119;p22"/>
          <p:cNvSpPr txBox="1"/>
          <p:nvPr>
            <p:ph idx="1" type="body"/>
          </p:nvPr>
        </p:nvSpPr>
        <p:spPr>
          <a:xfrm>
            <a:off x="311700" y="1468500"/>
            <a:ext cx="6986100" cy="2730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a:solidFill>
                  <a:schemeClr val="dk1"/>
                </a:solidFill>
              </a:rPr>
              <a:t>Open-source mobile platform</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11 major platform releases so far</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2.5 billion monthly active Android devices</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2+ billion monthly active Google Play users</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across different form factors</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3"/>
          <p:cNvPicPr preferRelativeResize="0"/>
          <p:nvPr/>
        </p:nvPicPr>
        <p:blipFill>
          <a:blip r:embed="rId3">
            <a:alphaModFix/>
          </a:blip>
          <a:stretch>
            <a:fillRect/>
          </a:stretch>
        </p:blipFill>
        <p:spPr>
          <a:xfrm>
            <a:off x="2285587" y="1136050"/>
            <a:ext cx="4572826" cy="33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Android apps in Kotlin</a:t>
            </a:r>
            <a:endParaRPr/>
          </a:p>
        </p:txBody>
      </p:sp>
      <p:sp>
        <p:nvSpPr>
          <p:cNvPr id="132" name="Google Shape;132;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4"/>
          <p:cNvPicPr preferRelativeResize="0"/>
          <p:nvPr/>
        </p:nvPicPr>
        <p:blipFill>
          <a:blip r:embed="rId3">
            <a:alphaModFix/>
          </a:blip>
          <a:stretch>
            <a:fillRect/>
          </a:stretch>
        </p:blipFill>
        <p:spPr>
          <a:xfrm>
            <a:off x="35325" y="1714495"/>
            <a:ext cx="8839197" cy="2338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Kotlin</a:t>
            </a:r>
            <a:endParaRPr>
              <a:solidFill>
                <a:srgbClr val="FFFFFF"/>
              </a:solidFill>
            </a:endParaRPr>
          </a:p>
        </p:txBody>
      </p:sp>
      <p:sp>
        <p:nvSpPr>
          <p:cNvPr id="139" name="Google Shape;139;p25"/>
          <p:cNvSpPr txBox="1"/>
          <p:nvPr>
            <p:ph idx="1" type="body"/>
          </p:nvPr>
        </p:nvSpPr>
        <p:spPr>
          <a:xfrm>
            <a:off x="311700" y="1714500"/>
            <a:ext cx="4842600" cy="1757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A modern programming language that helps developers be more productive.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140" name="Google Shape;14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5"/>
          <p:cNvPicPr preferRelativeResize="0"/>
          <p:nvPr/>
        </p:nvPicPr>
        <p:blipFill>
          <a:blip r:embed="rId3">
            <a:alphaModFix/>
          </a:blip>
          <a:stretch>
            <a:fillRect/>
          </a:stretch>
        </p:blipFill>
        <p:spPr>
          <a:xfrm>
            <a:off x="4638575" y="1527975"/>
            <a:ext cx="4426000" cy="242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