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Google Sans"/>
      <p:regular r:id="rId49"/>
      <p:bold r:id="rId50"/>
      <p:italic r:id="rId51"/>
      <p:boldItalic r:id="rId52"/>
    </p:embeddedFont>
    <p:embeddedFont>
      <p:font typeface="Roboto Condensed"/>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31D98-0814-4972-BC4C-8A2C3A4CE3CE}">
  <a:tblStyle styleId="{66A31D98-0814-4972-BC4C-8A2C3A4CE3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Google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GoogleSans-italic.fntdata"/><Relationship Id="rId50" Type="http://schemas.openxmlformats.org/officeDocument/2006/relationships/font" Target="fonts/GoogleSans-bold.fntdata"/><Relationship Id="rId53" Type="http://schemas.openxmlformats.org/officeDocument/2006/relationships/font" Target="fonts/RobotoCondensed-regular.fntdata"/><Relationship Id="rId52" Type="http://schemas.openxmlformats.org/officeDocument/2006/relationships/font" Target="fonts/GoogleSans-boldItalic.fntdata"/><Relationship Id="rId11" Type="http://schemas.openxmlformats.org/officeDocument/2006/relationships/slide" Target="slides/slide4.xml"/><Relationship Id="rId55" Type="http://schemas.openxmlformats.org/officeDocument/2006/relationships/font" Target="fonts/RobotoCondensed-italic.fntdata"/><Relationship Id="rId10" Type="http://schemas.openxmlformats.org/officeDocument/2006/relationships/slide" Target="slides/slide3.xml"/><Relationship Id="rId54" Type="http://schemas.openxmlformats.org/officeDocument/2006/relationships/font" Target="fonts/RobotoCondensed-bold.fntdata"/><Relationship Id="rId13" Type="http://schemas.openxmlformats.org/officeDocument/2006/relationships/slide" Target="slides/slide6.xml"/><Relationship Id="rId57" Type="http://schemas.openxmlformats.org/officeDocument/2006/relationships/font" Target="fonts/OpenSans-regular.fntdata"/><Relationship Id="rId12" Type="http://schemas.openxmlformats.org/officeDocument/2006/relationships/slide" Target="slides/slide5.xml"/><Relationship Id="rId56" Type="http://schemas.openxmlformats.org/officeDocument/2006/relationships/font" Target="fonts/RobotoCondensed-boldItalic.fntdata"/><Relationship Id="rId15" Type="http://schemas.openxmlformats.org/officeDocument/2006/relationships/slide" Target="slides/slide8.xml"/><Relationship Id="rId59" Type="http://schemas.openxmlformats.org/officeDocument/2006/relationships/font" Target="fonts/OpenSans-italic.fntdata"/><Relationship Id="rId14" Type="http://schemas.openxmlformats.org/officeDocument/2006/relationships/slide" Target="slides/slide7.xml"/><Relationship Id="rId58" Type="http://schemas.openxmlformats.org/officeDocument/2006/relationships/font" Target="fonts/OpenSans-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permissions/request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Manifest.permission" TargetMode="External"/><Relationship Id="rId3" Type="http://schemas.openxmlformats.org/officeDocument/2006/relationships/hyperlink" Target="https://developer.android.com/training/permissions/usage-not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 TargetMode="External"/><Relationship Id="rId3" Type="http://schemas.openxmlformats.org/officeDocument/2006/relationships/hyperlink" Target="https://square.github.io/okhtt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quare/moshi" TargetMode="External"/><Relationship Id="rId3" Type="http://schemas.openxmlformats.org/officeDocument/2006/relationships/hyperlink" Target="https://square.github.io/retrofi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Protocols/rfc2616/rfc2616-sec9.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2.x/retrofit/retrofit2/Retrofit.Builder.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2.x/retrofit/retrofit2/Converter.Factory.html" TargetMode="External"/><Relationship Id="rId3" Type="http://schemas.openxmlformats.org/officeDocument/2006/relationships/hyperlink" Target="https://square.github.io/retrofi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quare/moshi" TargetMode="External"/><Relationship Id="rId3" Type="http://schemas.openxmlformats.org/officeDocument/2006/relationships/hyperlink" Target="https://square.github.io/moshi/1.x/mosh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mptech.github.io/glid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bumptech/glide/release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mptech.github.io/glide/doc/options.html#option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scope-functions.html#let"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permissions/over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Manifest.permiss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network-ops/connect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permissions/overview#dangerous-permission-prompt" TargetMode="External"/><Relationship Id="rId3" Type="http://schemas.openxmlformats.org/officeDocument/2006/relationships/hyperlink" Target="https://developer.android.com/training/permissions/usage-not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8d17af4d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8d17af4d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d17af4d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d17af4d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Here’s an example of a runtime request for a dangerous permission, requesting access to the user’s contacts. When the permission is denied repeatedly or if the user selects </a:t>
            </a:r>
            <a:r>
              <a:rPr b="1" lang="en">
                <a:solidFill>
                  <a:schemeClr val="dk1"/>
                </a:solidFill>
              </a:rPr>
              <a:t>don’t ask again</a:t>
            </a:r>
            <a:r>
              <a:rPr lang="en">
                <a:solidFill>
                  <a:schemeClr val="dk1"/>
                </a:solidFill>
              </a:rPr>
              <a:t> (on older versions of Android), this indicates that the user doesn’t want to be prompted for the permission again.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Note that even if the user grants your app the permission it requested, you cannot always rely on having it. Users also have the option to enable and disable individual permissions in system settings. You should always check for and request permissions at runtime to guard against runtime errors (SecurityException).</a:t>
            </a:r>
            <a:endParaRPr>
              <a:solidFill>
                <a:schemeClr val="dk1"/>
              </a:solidFill>
            </a:endParaRPr>
          </a:p>
          <a:p>
            <a:pPr indent="0" lvl="0" marL="0" marR="360045" rtl="0" algn="l">
              <a:spcBef>
                <a:spcPts val="1415"/>
              </a:spcBef>
              <a:spcAft>
                <a:spcPts val="0"/>
              </a:spcAft>
              <a:buNone/>
            </a:pPr>
            <a:r>
              <a:rPr lang="en">
                <a:solidFill>
                  <a:schemeClr val="dk1"/>
                </a:solidFill>
              </a:rPr>
              <a:t>Starting in</a:t>
            </a:r>
            <a:r>
              <a:rPr lang="en">
                <a:solidFill>
                  <a:schemeClr val="dk1"/>
                </a:solidFill>
              </a:rPr>
              <a:t> Android</a:t>
            </a:r>
            <a:r>
              <a:rPr lang="en">
                <a:solidFill>
                  <a:schemeClr val="dk1"/>
                </a:solidFill>
              </a:rPr>
              <a:t> 11, the user will have the option to grant the permission for a one-time use. As a developer, you won’t need to handle one-time permissions differently. You can follow the same best practice outlined above (check and then request permission).</a:t>
            </a:r>
            <a:endParaRPr sz="1200">
              <a:solidFill>
                <a:schemeClr val="dk1"/>
              </a:solidFill>
              <a:latin typeface="Times New Roman"/>
              <a:ea typeface="Times New Roman"/>
              <a:cs typeface="Times New Roman"/>
              <a:sym typeface="Times New Roman"/>
            </a:endParaRPr>
          </a:p>
          <a:p>
            <a:pPr indent="0" lvl="0" marL="0" marR="360045" rtl="0" algn="l">
              <a:lnSpc>
                <a:spcPct val="115000"/>
              </a:lnSpc>
              <a:spcBef>
                <a:spcPts val="1415"/>
              </a:spcBef>
              <a:spcAft>
                <a:spcPts val="0"/>
              </a:spcAft>
              <a:buNone/>
            </a:pPr>
            <a:r>
              <a:rPr b="1" lang="en">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Request App Permissions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d17af4d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d17af4d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solidFill>
                  <a:srgbClr val="202124"/>
                </a:solidFill>
                <a:highlight>
                  <a:srgbClr val="FFFFFF"/>
                </a:highlight>
              </a:rPr>
              <a:t>Here are some best practices when working with app permissions.</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Only use the permissions necessary for your app to work.</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Depending on how you are using the permissions, there may be another way to do what you need (system intents, identifiers, backgrounding for phone calls) without relying on access to sensitive information.</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Pay attention to permissions required by libraries.</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include a library, you also inherit its permission requirements. You should be aware of what you're including, the permissions they require, and what those permissions are used for.</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Be transparent.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make a permissions request, be clear about what you’re accessing and why, so users can make informed decisions. Make this information available alongside the permission request, including install, runtime, or update permission dialogs.</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Make system accesses explicit.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Provide continuous indications when you access sensitive capabilities (for example, the camera or microphone). Making it clear to users when you’re collecting data avoids the perception that you're collecting data surreptitiously.</a:t>
            </a:r>
            <a:endParaRPr>
              <a:solidFill>
                <a:srgbClr val="202124"/>
              </a:solidFill>
              <a:highlight>
                <a:srgbClr val="FFFFFF"/>
              </a:highlight>
            </a:endParaRPr>
          </a:p>
          <a:p>
            <a:pPr indent="0" lvl="0" marL="0" marR="360045" rtl="0" algn="l">
              <a:lnSpc>
                <a:spcPct val="115000"/>
              </a:lnSpc>
              <a:spcBef>
                <a:spcPts val="1000"/>
              </a:spcBef>
              <a:spcAft>
                <a:spcPts val="0"/>
              </a:spcAft>
              <a:buNone/>
            </a:pPr>
            <a:r>
              <a:rPr b="1" lang="en">
                <a:solidFill>
                  <a:srgbClr val="202124"/>
                </a:solidFill>
                <a:highlight>
                  <a:srgbClr val="FFFFFF"/>
                </a:highlight>
              </a:rPr>
              <a:t>Resources:</a:t>
            </a:r>
            <a:endParaRPr b="1">
              <a:solidFill>
                <a:srgbClr val="202124"/>
              </a:solidFill>
              <a:highlight>
                <a:srgbClr val="FFFFFF"/>
              </a:highlight>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permission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App permissions best practices</a:t>
            </a:r>
            <a:endParaRPr>
              <a:solidFill>
                <a:srgbClr val="202124"/>
              </a:solidFill>
              <a:highlight>
                <a:srgbClr val="FFFFFF"/>
              </a:highlight>
            </a:endParaRPr>
          </a:p>
          <a:p>
            <a:pPr indent="0" lvl="0" marL="0" rtl="0" algn="l">
              <a:lnSpc>
                <a:spcPct val="115000"/>
              </a:lnSpc>
              <a:spcBef>
                <a:spcPts val="141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d17af4d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d17af4d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Many apps require connecting to the network to send and receive data. While you could use the base networking classes that are provided by the Android framework, we recommend that you use a networking library because they handle a lot of the underlying details for you in an efficient and robust way. That way, you can save time and focus on the functionality that is specific to your app.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d17af4d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8d17af4d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60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Retrofit</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d17af4d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d17af4d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Retrofit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OkHttp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d17af4d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d17af4d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these dependencies in your app’s Gradle file. We’ll be using Moshi for conversion from JSON to objects, which we’ll discuss later.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Moshi</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Retrofit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d17af4d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d17af4d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let’s talk about the web service we’ll be connecting to.</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d17af4d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d17af4d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HTTP web service will have methods for you to retrieve and mutate data. These methods are commonly surfaced as </a:t>
            </a:r>
            <a:r>
              <a:rPr lang="en">
                <a:latin typeface="Courier New"/>
                <a:ea typeface="Courier New"/>
                <a:cs typeface="Courier New"/>
                <a:sym typeface="Courier New"/>
              </a:rPr>
              <a:t>GET</a:t>
            </a:r>
            <a:r>
              <a:rPr lang="en"/>
              <a:t>, </a:t>
            </a:r>
            <a:r>
              <a:rPr lang="en">
                <a:latin typeface="Courier New"/>
                <a:ea typeface="Courier New"/>
                <a:cs typeface="Courier New"/>
                <a:sym typeface="Courier New"/>
              </a:rPr>
              <a:t>POST</a:t>
            </a:r>
            <a:r>
              <a:rPr lang="en"/>
              <a:t>, </a:t>
            </a:r>
            <a:r>
              <a:rPr lang="en">
                <a:latin typeface="Courier New"/>
                <a:ea typeface="Courier New"/>
                <a:cs typeface="Courier New"/>
                <a:sym typeface="Courier New"/>
              </a:rPr>
              <a:t>PUT</a:t>
            </a:r>
            <a:r>
              <a:rPr lang="en"/>
              <a:t> and </a:t>
            </a:r>
            <a:r>
              <a:rPr lang="en">
                <a:latin typeface="Courier New"/>
                <a:ea typeface="Courier New"/>
                <a:cs typeface="Courier New"/>
                <a:sym typeface="Courier New"/>
              </a:rPr>
              <a:t>DELETE</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HTTP/1.1: Method Definitions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d17af4d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d17af4d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web service we’ll be connecting to using Retrofit. These are the endpoints to get all the posts, get a list of posts by user, search posts using a query, or to create a new post.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d17af4d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d17af4d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Within your app code, a Retrofit service is where you declare all the HTTP endpoints you intend to use. </a:t>
            </a:r>
            <a:r>
              <a:rPr lang="en"/>
              <a:t>Here’s an example of a SimpleService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web API endpoint you want to access must be represented by an interface method with an annotation indicating the type of request (using the </a:t>
            </a:r>
            <a:r>
              <a:rPr lang="en">
                <a:solidFill>
                  <a:schemeClr val="dk1"/>
                </a:solidFill>
              </a:rPr>
              <a:t>HTTP verb) </a:t>
            </a:r>
            <a:r>
              <a:rPr lang="en"/>
              <a:t>and a</a:t>
            </a:r>
            <a:r>
              <a:rPr lang="en"/>
              <a:t> relative path URL. Also include any parameters relevant to the endpoint</a:t>
            </a:r>
            <a:r>
              <a:rPr lang="en"/>
              <a:t> and the appropriate return type within the method declaration.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Courier New"/>
                <a:ea typeface="Courier New"/>
                <a:cs typeface="Courier New"/>
                <a:sym typeface="Courier New"/>
              </a:rPr>
              <a:t>listPosts()</a:t>
            </a:r>
            <a:r>
              <a:rPr lang="en"/>
              <a:t> function retrieves a list of posts from an API  endpoint that ends in</a:t>
            </a:r>
            <a:r>
              <a:rPr lang="en">
                <a:latin typeface="Courier New"/>
                <a:ea typeface="Courier New"/>
                <a:cs typeface="Courier New"/>
                <a:sym typeface="Courier New"/>
              </a:rPr>
              <a:t> /posts</a:t>
            </a:r>
            <a:r>
              <a:rPr lang="en"/>
              <a:t>. We’ll be declaring the base URL later.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You may have noticed some other annotations that were used:</a:t>
            </a:r>
            <a:endParaRPr/>
          </a:p>
          <a:p>
            <a:pPr indent="-298450" lvl="0" marL="457200" rtl="0" algn="l">
              <a:lnSpc>
                <a:spcPct val="115000"/>
              </a:lnSpc>
              <a:spcBef>
                <a:spcPts val="0"/>
              </a:spcBef>
              <a:spcAft>
                <a:spcPts val="0"/>
              </a:spcAft>
              <a:buSzPts val="1100"/>
              <a:buChar char="●"/>
            </a:pPr>
            <a:r>
              <a:rPr lang="en"/>
              <a:t>You can create a function that acts upon a dynamic URL using </a:t>
            </a:r>
            <a:r>
              <a:rPr lang="en">
                <a:latin typeface="Courier New"/>
                <a:ea typeface="Courier New"/>
                <a:cs typeface="Courier New"/>
                <a:sym typeface="Courier New"/>
              </a:rPr>
              <a:t>@Path</a:t>
            </a:r>
            <a:r>
              <a:rPr lang="en"/>
              <a:t>. The method argument </a:t>
            </a:r>
            <a:r>
              <a:rPr lang="en">
                <a:latin typeface="Courier New"/>
                <a:ea typeface="Courier New"/>
                <a:cs typeface="Courier New"/>
                <a:sym typeface="Courier New"/>
              </a:rPr>
              <a:t>userId</a:t>
            </a:r>
            <a:r>
              <a:rPr lang="en"/>
              <a:t> gets inserted in the API endpoint that ends in</a:t>
            </a:r>
            <a:r>
              <a:rPr lang="en">
                <a:latin typeface="Courier New"/>
                <a:ea typeface="Courier New"/>
                <a:cs typeface="Courier New"/>
                <a:sym typeface="Courier New"/>
              </a:rPr>
              <a:t> /posts/{userId}</a:t>
            </a:r>
            <a:r>
              <a:rPr lang="en"/>
              <a:t>.</a:t>
            </a:r>
            <a:endParaRPr/>
          </a:p>
          <a:p>
            <a:pPr indent="-298450" lvl="0" marL="457200" rtl="0" algn="l">
              <a:lnSpc>
                <a:spcPct val="115000"/>
              </a:lnSpc>
              <a:spcBef>
                <a:spcPts val="0"/>
              </a:spcBef>
              <a:spcAft>
                <a:spcPts val="0"/>
              </a:spcAft>
              <a:buSzPts val="1100"/>
              <a:buChar char="●"/>
            </a:pPr>
            <a:r>
              <a:rPr lang="en"/>
              <a:t>You can pass content in a HTTP request body using the </a:t>
            </a:r>
            <a:r>
              <a:rPr lang="en">
                <a:latin typeface="Courier New"/>
                <a:ea typeface="Courier New"/>
                <a:cs typeface="Courier New"/>
                <a:sym typeface="Courier New"/>
              </a:rPr>
              <a:t>@Body</a:t>
            </a:r>
            <a:r>
              <a:rPr lang="en"/>
              <a:t> annotation. For example, the contents of a new post gets sent as part of the request body.</a:t>
            </a:r>
            <a:endParaRPr/>
          </a:p>
          <a:p>
            <a:pPr indent="-298450" lvl="0" marL="457200" rtl="0" algn="l">
              <a:lnSpc>
                <a:spcPct val="115000"/>
              </a:lnSpc>
              <a:spcBef>
                <a:spcPts val="0"/>
              </a:spcBef>
              <a:spcAft>
                <a:spcPts val="0"/>
              </a:spcAft>
              <a:buSzPts val="1100"/>
              <a:buChar char="●"/>
            </a:pPr>
            <a:r>
              <a:rPr lang="en"/>
              <a:t>You can append query parameters using the </a:t>
            </a:r>
            <a:r>
              <a:rPr lang="en">
                <a:latin typeface="Courier New"/>
                <a:ea typeface="Courier New"/>
                <a:cs typeface="Courier New"/>
                <a:sym typeface="Courier New"/>
              </a:rPr>
              <a:t>@Query</a:t>
            </a:r>
            <a:r>
              <a:rPr lang="en"/>
              <a:t> annotation for the </a:t>
            </a:r>
            <a:r>
              <a:rPr lang="en">
                <a:latin typeface="Courier New"/>
                <a:ea typeface="Courier New"/>
                <a:cs typeface="Courier New"/>
                <a:sym typeface="Courier New"/>
              </a:rPr>
              <a:t>/posts/search</a:t>
            </a:r>
            <a:r>
              <a:rPr lang="en"/>
              <a:t> endpoint as an example.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Also note that we will be using Retrofit with coroutines, which is why we mark these functions with the </a:t>
            </a:r>
            <a:r>
              <a:rPr lang="en">
                <a:latin typeface="Courier New"/>
                <a:ea typeface="Courier New"/>
                <a:cs typeface="Courier New"/>
                <a:sym typeface="Courier New"/>
              </a:rPr>
              <a:t>suspend</a:t>
            </a:r>
            <a:r>
              <a:rPr lang="en"/>
              <a:t> modifier.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d17af4d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d17af4d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d17af4d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d17af4d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actual service, you first need to create a Retrofit object using </a:t>
            </a:r>
            <a:r>
              <a:rPr lang="en">
                <a:latin typeface="Courier New"/>
                <a:ea typeface="Courier New"/>
                <a:cs typeface="Courier New"/>
                <a:sym typeface="Courier New"/>
              </a:rPr>
              <a:t>Retrofit.Builder()</a:t>
            </a:r>
            <a:r>
              <a:rPr lang="en"/>
              <a:t> with the base URL and any optional converters that let you control how requests are processed. The Retrofit object uses your interface of the service to create a concrete implementation of the service.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Retrofit.Builder (Retrofit 2.7.1 API)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d17af4d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d17af4d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solidFill>
                  <a:schemeClr val="dk1"/>
                </a:solidFill>
              </a:rPr>
              <a:t>end-to-end diagram </a:t>
            </a:r>
            <a:r>
              <a:rPr lang="en"/>
              <a:t>shows how the app can make an HTTP request and get a response back. Next we’ll talk about how to parse the response using a library like Moshi.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d17af4d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d17af4d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Converter.Factory</a:t>
            </a:r>
            <a:r>
              <a:rPr lang="en"/>
              <a:t> is a Retrofit class that helps convert from a response type into class objects. </a:t>
            </a:r>
            <a:r>
              <a:rPr lang="en">
                <a:solidFill>
                  <a:schemeClr val="dk1"/>
                </a:solidFill>
              </a:rPr>
              <a:t>These modules are available for you to use with Retrofit. Alternatively, </a:t>
            </a:r>
            <a:r>
              <a:rPr lang="en"/>
              <a:t>you can also extend </a:t>
            </a:r>
            <a:r>
              <a:rPr lang="en">
                <a:latin typeface="Courier New"/>
                <a:ea typeface="Courier New"/>
                <a:cs typeface="Courier New"/>
                <a:sym typeface="Courier New"/>
              </a:rPr>
              <a:t>Converter.Factory</a:t>
            </a:r>
            <a:r>
              <a:rPr lang="en"/>
              <a:t> to create your own converter.</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Converter.Factory (Retrofit 2.7.1 API)</a:t>
            </a:r>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Retrofit (see Retrofit Configuration)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d17af4d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d17af4d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In this lecture and in the codelabs, we’ll be using Moshi.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our sample app, this diagram shows how Moshi helps us parse a JSON response into a list of </a:t>
            </a:r>
            <a:r>
              <a:rPr lang="en">
                <a:latin typeface="Courier New"/>
                <a:ea typeface="Courier New"/>
                <a:cs typeface="Courier New"/>
                <a:sym typeface="Courier New"/>
              </a:rPr>
              <a:t>Post</a:t>
            </a:r>
            <a:r>
              <a:rPr lang="en"/>
              <a:t> objects that the app can 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Moshi: A modern JSON library for Kotlin and Java.</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Package com.squareup.moshi (Moshi 1.8.0 API)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d17af4d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d17af4d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implementation of what the </a:t>
            </a:r>
            <a:r>
              <a:rPr lang="en">
                <a:latin typeface="Courier New"/>
                <a:ea typeface="Courier New"/>
                <a:cs typeface="Courier New"/>
                <a:sym typeface="Courier New"/>
              </a:rPr>
              <a:t>Post</a:t>
            </a:r>
            <a:r>
              <a:rPr lang="en"/>
              <a:t> class looks like in code. Adding Moshi support for a class is just as easy as creating an entity in Room, it’s an annotation away with </a:t>
            </a:r>
            <a:r>
              <a:rPr lang="en">
                <a:latin typeface="Courier New"/>
                <a:ea typeface="Courier New"/>
                <a:cs typeface="Courier New"/>
                <a:sym typeface="Courier New"/>
              </a:rPr>
              <a:t>@JsonClass.</a:t>
            </a:r>
            <a:r>
              <a:rPr lang="en"/>
              <a:t> It uses reflection to generate code to encode this as JSON. We set </a:t>
            </a:r>
            <a:r>
              <a:rPr lang="en">
                <a:latin typeface="Courier New"/>
                <a:ea typeface="Courier New"/>
                <a:cs typeface="Courier New"/>
                <a:sym typeface="Courier New"/>
              </a:rPr>
              <a:t>generateAdapter = true </a:t>
            </a:r>
            <a:r>
              <a:rPr lang="en"/>
              <a:t>to automatically generate an adapter that does the mapping behind the scenes.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d17af4d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8d17af4d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snippet of a JSON response returned from the web service. Moshi converts this into objects.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8d17af4d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8d17af4d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it back to concrete code, the above snippet shows how to instantiate a service object that connects to our web service, while passing in a </a:t>
            </a:r>
            <a:r>
              <a:rPr lang="en">
                <a:latin typeface="Courier New"/>
                <a:ea typeface="Courier New"/>
                <a:cs typeface="Courier New"/>
                <a:sym typeface="Courier New"/>
              </a:rPr>
              <a:t>MoshiConverterFactory</a:t>
            </a:r>
            <a:r>
              <a:rPr lang="en"/>
              <a:t> to help parse the response.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d17af4dc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d17af4dc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use the Retrofit function in </a:t>
            </a:r>
            <a:r>
              <a:rPr lang="en">
                <a:latin typeface="Courier New"/>
                <a:ea typeface="Courier New"/>
                <a:cs typeface="Courier New"/>
                <a:sym typeface="Courier New"/>
              </a:rPr>
              <a:t>viewModelScope</a:t>
            </a:r>
            <a:r>
              <a:rPr lang="en"/>
              <a:t> to retrieve a list of posts based on the search query.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8d17af4d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8d17af4d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we’ll talk about fetching images from the network efficiently in an app.</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8d17af4d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8d17af4d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04800" lvl="0" marL="457200" rtl="0" algn="l">
              <a:spcBef>
                <a:spcPts val="0"/>
              </a:spcBef>
              <a:spcAft>
                <a:spcPts val="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Glide v4: Fast and efficient image loading for Android</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d17af4d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d17af4d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Android runs apps in a sandbox, separating them from other apps and their use of device components and functionality unless access is granted via permissions.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8d17af4d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8d17af4d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Releases · bumptech/glide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8d17af4d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8d17af4d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snippet ties Glide into the lifecycle owner (such as the Fragment or Activity), and loads the image at the specified URL into the given </a:t>
            </a:r>
            <a:r>
              <a:rPr lang="en">
                <a:latin typeface="Courier New"/>
                <a:ea typeface="Courier New"/>
                <a:cs typeface="Courier New"/>
                <a:sym typeface="Courier New"/>
              </a:rPr>
              <a:t>ImageView</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8d17af4d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8d17af4d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can customize a request using </a:t>
            </a:r>
            <a:r>
              <a:rPr lang="en">
                <a:solidFill>
                  <a:schemeClr val="dk1"/>
                </a:solidFill>
                <a:latin typeface="Courier New"/>
                <a:ea typeface="Courier New"/>
                <a:cs typeface="Courier New"/>
                <a:sym typeface="Courier New"/>
              </a:rPr>
              <a:t>RequestOptions</a:t>
            </a:r>
            <a:r>
              <a:rPr lang="en">
                <a:solidFill>
                  <a:schemeClr val="dk1"/>
                </a:solidFill>
              </a:rPr>
              <a:t> and apply different options together as chain. For example, you can apply a crop to an image, along with setting the placeholder for the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Options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8d17af4d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8d17af4dc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a:t>
            </a:r>
            <a:r>
              <a:rPr lang="en">
                <a:solidFill>
                  <a:schemeClr val="dk1"/>
                </a:solidFill>
                <a:latin typeface="Courier New"/>
                <a:ea typeface="Courier New"/>
                <a:cs typeface="Courier New"/>
                <a:sym typeface="Courier New"/>
              </a:rPr>
              <a:t>RequestOptions</a:t>
            </a:r>
            <a:r>
              <a:rPr lang="en"/>
              <a:t> </a:t>
            </a:r>
            <a:r>
              <a:rPr lang="en">
                <a:solidFill>
                  <a:schemeClr val="dk1"/>
                </a:solidFill>
              </a:rPr>
              <a:t>example </a:t>
            </a:r>
            <a:r>
              <a:rPr lang="en"/>
              <a:t>for a Glide request, used in context with a binding adapter.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t>Assume there’s a custom attribute on the </a:t>
            </a:r>
            <a:r>
              <a:rPr lang="en">
                <a:latin typeface="Courier New"/>
                <a:ea typeface="Courier New"/>
                <a:cs typeface="Courier New"/>
                <a:sym typeface="Courier New"/>
              </a:rPr>
              <a:t>ImageView</a:t>
            </a:r>
            <a:r>
              <a:rPr lang="en"/>
              <a:t>, called </a:t>
            </a:r>
            <a:r>
              <a:rPr lang="en">
                <a:latin typeface="Courier New"/>
                <a:ea typeface="Courier New"/>
                <a:cs typeface="Courier New"/>
                <a:sym typeface="Courier New"/>
              </a:rPr>
              <a:t>imgUrl</a:t>
            </a:r>
            <a:r>
              <a:rPr lang="en"/>
              <a:t> that is used to specify the URL of the image to be retrieved from the network. The image will then be loaded into the corresponding </a:t>
            </a:r>
            <a:r>
              <a:rPr lang="en">
                <a:latin typeface="Courier New"/>
                <a:ea typeface="Courier New"/>
                <a:cs typeface="Courier New"/>
                <a:sym typeface="Courier New"/>
              </a:rPr>
              <a:t>ImageView</a:t>
            </a:r>
            <a:r>
              <a:rPr lang="en"/>
              <a:t> using Glide.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On the Glide image request, we specify </a:t>
            </a:r>
            <a:r>
              <a:rPr lang="en">
                <a:latin typeface="Courier New"/>
                <a:ea typeface="Courier New"/>
                <a:cs typeface="Courier New"/>
                <a:sym typeface="Courier New"/>
              </a:rPr>
              <a:t>RequestOptions</a:t>
            </a:r>
            <a:r>
              <a:rPr lang="en"/>
              <a:t>, which include a placeholder image to use until the proper image can be retrieved from the network, or an alternative image to display if there is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instead of passing in the lifecycle owner directly to Glide, we passed in the </a:t>
            </a:r>
            <a:r>
              <a:rPr lang="en">
                <a:latin typeface="Courier New"/>
                <a:ea typeface="Courier New"/>
                <a:cs typeface="Courier New"/>
                <a:sym typeface="Courier New"/>
              </a:rPr>
              <a:t>imgView</a:t>
            </a:r>
            <a:r>
              <a:rPr lang="en"/>
              <a:t>. This is okay because Glide propagates upwards until the lifecycle owner of the view is found.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Let scope function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d17af4d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d17af4d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8d17af4dc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8d17af4d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d17af4d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d17af4d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d17af4dc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d17af4dc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d17af4d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d17af4d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Apps must request permission to access sensitive user data (such as contacts and SMS), as well as certain system features (such as camera and internet access).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ighlight>
                  <a:srgbClr val="FFFFFF"/>
                </a:highlight>
                <a:hlinkClick r:id="rId2">
                  <a:extLst>
                    <a:ext uri="{A12FA001-AC4F-418D-AE19-62706E023703}">
                      <ahyp:hlinkClr val="tx"/>
                    </a:ext>
                  </a:extLst>
                </a:hlinkClick>
              </a:rPr>
              <a:t>Permissions overview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d17af4d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8d17af4d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d17af4d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d17af4d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Android uses protection levels for permissions based on what the system sees as a risk to the user. The protection level affects whether runtime permission requests are required.</a:t>
            </a:r>
            <a:endParaRPr/>
          </a:p>
          <a:p>
            <a:pPr indent="-298450" lvl="0" marL="457200" rtl="0" algn="l">
              <a:lnSpc>
                <a:spcPct val="100000"/>
              </a:lnSpc>
              <a:spcBef>
                <a:spcPts val="600"/>
              </a:spcBef>
              <a:spcAft>
                <a:spcPts val="0"/>
              </a:spcAft>
              <a:buSzPts val="1100"/>
              <a:buChar char="●"/>
            </a:pPr>
            <a:r>
              <a:rPr b="1" lang="en"/>
              <a:t>Normal</a:t>
            </a:r>
            <a:r>
              <a:rPr lang="en"/>
              <a:t> permissions affect areas where your app needs to access data or resources outside your app’s sandbox, but where there's very little risk to the user’s privacy or the execution of other apps. The system automatically grants the app these types of permissions at install time. The system doesn't prompt the user to grant normal permissions, and users cannot revoke these permissions.</a:t>
            </a:r>
            <a:endParaRPr/>
          </a:p>
          <a:p>
            <a:pPr indent="-298450" lvl="0" marL="457200" rtl="0" algn="l">
              <a:lnSpc>
                <a:spcPct val="100000"/>
              </a:lnSpc>
              <a:spcBef>
                <a:spcPts val="600"/>
              </a:spcBef>
              <a:spcAft>
                <a:spcPts val="0"/>
              </a:spcAft>
              <a:buSzPts val="1100"/>
              <a:buChar char="●"/>
            </a:pPr>
            <a:r>
              <a:rPr b="1" lang="en"/>
              <a:t>Signature</a:t>
            </a:r>
            <a:r>
              <a:rPr lang="en"/>
              <a:t> permissions are a special set of permissions that can only be used by apps that have been signed with the same certificate as the app that defined the permission. For example, a set of apps on a developer account could cooperate (while keeping permissions safe from 3rd party apps) if they have been signed by the same certificate. The system grants these app permissions at install time if the app meets the proper requirements.</a:t>
            </a:r>
            <a:endParaRPr/>
          </a:p>
          <a:p>
            <a:pPr indent="-298450" lvl="0" marL="457200" rtl="0" algn="l">
              <a:lnSpc>
                <a:spcPct val="100000"/>
              </a:lnSpc>
              <a:spcBef>
                <a:spcPts val="600"/>
              </a:spcBef>
              <a:spcAft>
                <a:spcPts val="0"/>
              </a:spcAft>
              <a:buSzPts val="1100"/>
              <a:buChar char="●"/>
            </a:pPr>
            <a:r>
              <a:rPr b="1" lang="en"/>
              <a:t>Dangerous</a:t>
            </a:r>
            <a:r>
              <a:rPr lang="en"/>
              <a:t> permissions cover areas where the app wants data or resources that involve the user's private information, or could potentially affect the user's stored data or the operation of other apps. </a:t>
            </a:r>
            <a:endParaRPr/>
          </a:p>
          <a:p>
            <a:pPr indent="0" lvl="0" marL="0" rtl="0" algn="l">
              <a:lnSpc>
                <a:spcPct val="100000"/>
              </a:lnSpc>
              <a:spcBef>
                <a:spcPts val="600"/>
              </a:spcBef>
              <a:spcAft>
                <a:spcPts val="0"/>
              </a:spcAft>
              <a:buClr>
                <a:schemeClr val="dk1"/>
              </a:buClr>
              <a:buSzPts val="1100"/>
              <a:buFont typeface="Arial"/>
              <a:buNone/>
            </a:pPr>
            <a:r>
              <a:rPr lang="en"/>
              <a:t>To view the protection level for a particular permission, visit the permissions API reference page linked below.</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permission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d17af4d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d17af4d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an app that requests a </a:t>
            </a:r>
            <a:r>
              <a:rPr lang="en">
                <a:latin typeface="Courier New"/>
                <a:ea typeface="Courier New"/>
                <a:cs typeface="Courier New"/>
                <a:sym typeface="Courier New"/>
              </a:rPr>
              <a:t>USE_BIOMETRIC</a:t>
            </a:r>
            <a:r>
              <a:rPr lang="en"/>
              <a:t> permission, indicated in the </a:t>
            </a:r>
            <a:r>
              <a:rPr lang="en">
                <a:latin typeface="Courier New"/>
                <a:ea typeface="Courier New"/>
                <a:cs typeface="Courier New"/>
                <a:sym typeface="Courier New"/>
              </a:rPr>
              <a:t>uses-permission</a:t>
            </a:r>
            <a:r>
              <a:rPr lang="en"/>
              <a:t> tag. This permission lets an app use device-supported biometric modalities, including fingerprint hardware. The </a:t>
            </a:r>
            <a:r>
              <a:rPr lang="en">
                <a:latin typeface="Courier New"/>
                <a:ea typeface="Courier New"/>
                <a:cs typeface="Courier New"/>
                <a:sym typeface="Courier New"/>
              </a:rPr>
              <a:t>USE_BIOMETRIC</a:t>
            </a:r>
            <a:r>
              <a:rPr lang="en"/>
              <a:t> permission has a normal protection level and is granted if you agree to install the app. For any normal permission, declaring it in the manifest file is sufficient and your code can assume that the app will be granted this permission.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d17af4d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d17af4d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app needs to do network operations (e.g., to download content), you must declare these permissions in your </a:t>
            </a:r>
            <a:r>
              <a:rPr lang="en">
                <a:latin typeface="Courier New"/>
                <a:ea typeface="Courier New"/>
                <a:cs typeface="Courier New"/>
                <a:sym typeface="Courier New"/>
              </a:rPr>
              <a:t>AndroidManifest.xml</a:t>
            </a:r>
            <a:r>
              <a:rPr lang="en"/>
              <a:t> file. Internet permissions are part of the normal tier, so adding the above lines to our manifest file is all you need to do. Dangerous permissions, on the other hand, require more work.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Connect to the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d17af4d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d17af4d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Dangerous permissions are requested and granted at runtime, while the app is running. The user should be prompted when they first try to access a feature that requires that permission. If the user never accesses that feature, then they shouldn’t be prompted to accept that permission. Implementing runtime permissions are required when your device is running on Android 6.0 (API level 23) or higher and the app's </a:t>
            </a:r>
            <a:r>
              <a:rPr lang="en">
                <a:solidFill>
                  <a:schemeClr val="dk1"/>
                </a:solidFill>
                <a:latin typeface="Courier New"/>
                <a:ea typeface="Courier New"/>
                <a:cs typeface="Courier New"/>
                <a:sym typeface="Courier New"/>
              </a:rPr>
              <a:t>targetSdkVersion</a:t>
            </a:r>
            <a:r>
              <a:rPr lang="en">
                <a:solidFill>
                  <a:schemeClr val="dk1"/>
                </a:solidFill>
              </a:rPr>
              <a:t> is 23 or higher.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However, if your app is targeting an older version of Android or the device is running an older version of the Android platform, you may see the previous behavior where dangerous permissions are granted at install time. Specifically, this happens if the device is running Android 5.1.1 (API level 22) or lower, or the app's </a:t>
            </a:r>
            <a:r>
              <a:rPr lang="en">
                <a:solidFill>
                  <a:schemeClr val="dk1"/>
                </a:solidFill>
                <a:latin typeface="Courier New"/>
                <a:ea typeface="Courier New"/>
                <a:cs typeface="Courier New"/>
                <a:sym typeface="Courier New"/>
              </a:rPr>
              <a:t>targetSdkVersion</a:t>
            </a:r>
            <a:r>
              <a:rPr lang="en">
                <a:solidFill>
                  <a:schemeClr val="dk1"/>
                </a:solidFill>
              </a:rPr>
              <a:t> is 22 or lower (while running on any version of Android). At installation time, the user gets prompted to accept or deny all dangerous permissions used by the app. If the user denies the permissions request, the system cancels the installation of the app.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For the purpose of this lesson, let’s assume that we’re dealing with dangerous permissions being requested at runtime, since that is the latest platform behavior.</a:t>
            </a:r>
            <a:endParaRPr>
              <a:solidFill>
                <a:schemeClr val="dk1"/>
              </a:solidFill>
            </a:endParaRPr>
          </a:p>
          <a:p>
            <a:pPr indent="0" lvl="0" marL="0" rtl="0" algn="l">
              <a:spcBef>
                <a:spcPts val="60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Noto Sans Symbols"/>
              <a:buChar char="●"/>
            </a:pPr>
            <a:r>
              <a:rPr lang="en" u="sng">
                <a:solidFill>
                  <a:srgbClr val="1155CC"/>
                </a:solidFill>
                <a:hlinkClick r:id="rId2">
                  <a:extLst>
                    <a:ext uri="{A12FA001-AC4F-418D-AE19-62706E023703}">
                      <ahyp:hlinkClr val="tx"/>
                    </a:ext>
                  </a:extLst>
                </a:hlinkClick>
              </a:rPr>
              <a:t>Request prompts for dangerous permissions</a:t>
            </a:r>
            <a:endParaRPr/>
          </a:p>
          <a:p>
            <a:pPr indent="-298450" lvl="0" marL="457200" rtl="0" algn="l">
              <a:spcBef>
                <a:spcPts val="0"/>
              </a:spcBef>
              <a:spcAft>
                <a:spcPts val="0"/>
              </a:spcAft>
              <a:buSzPts val="1100"/>
              <a:buFont typeface="Noto Sans Symbols"/>
              <a:buChar char="●"/>
            </a:pPr>
            <a:r>
              <a:rPr lang="en" u="sng">
                <a:solidFill>
                  <a:schemeClr val="hlink"/>
                </a:solidFill>
                <a:hlinkClick r:id="rId3"/>
              </a:rPr>
              <a:t>App permissions best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0"/>
            <a:ext cx="8520600" cy="467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2.xml"/><Relationship Id="rId5" Type="http://schemas.openxmlformats.org/officeDocument/2006/relationships/slide" Target="/ppt/slides/slide16.xml"/><Relationship Id="rId6" Type="http://schemas.openxmlformats.org/officeDocument/2006/relationships/slide" Target="/ppt/slides/slide28.xml"/><Relationship Id="rId7"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8.xml"/><Relationship Id="rId5" Type="http://schemas.openxmlformats.org/officeDocument/2006/relationships/slide" Target="/ppt/slides/slide5.xml"/><Relationship Id="rId6" Type="http://schemas.openxmlformats.org/officeDocument/2006/relationships/slide" Target="/ppt/slides/slide12.xml"/><Relationship Id="rId7" Type="http://schemas.openxmlformats.org/officeDocument/2006/relationships/slide" Target="/ppt/slides/slide28.xml"/><Relationship Id="rId8" Type="http://schemas.openxmlformats.org/officeDocument/2006/relationships/slide" Target="/ppt/slid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developer.android.com/training/permissions/usage-notes" TargetMode="External"/><Relationship Id="rId4" Type="http://schemas.openxmlformats.org/officeDocument/2006/relationships/hyperlink" Target="https://square.github.io/retrofit/" TargetMode="External"/><Relationship Id="rId5" Type="http://schemas.openxmlformats.org/officeDocument/2006/relationships/hyperlink" Target="https://github.com/square/moshi" TargetMode="External"/><Relationship Id="rId6" Type="http://schemas.openxmlformats.org/officeDocument/2006/relationships/hyperlink" Target="https://bumptech.github.io/glid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developer.android.com/courses/pathways/android-development-with-kotlin-11"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Connect to the internet</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Prompt for dangerous permission</a:t>
            </a:r>
            <a:endParaRPr/>
          </a:p>
        </p:txBody>
      </p:sp>
      <p:sp>
        <p:nvSpPr>
          <p:cNvPr id="142" name="Google Shape;14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6"/>
          <p:cNvPicPr preferRelativeResize="0"/>
          <p:nvPr/>
        </p:nvPicPr>
        <p:blipFill>
          <a:blip r:embed="rId3">
            <a:alphaModFix/>
          </a:blip>
          <a:stretch>
            <a:fillRect/>
          </a:stretch>
        </p:blipFill>
        <p:spPr>
          <a:xfrm>
            <a:off x="3682550" y="1145788"/>
            <a:ext cx="1778900" cy="32903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permissions best practices </a:t>
            </a:r>
            <a:endParaRPr/>
          </a:p>
        </p:txBody>
      </p:sp>
      <p:sp>
        <p:nvSpPr>
          <p:cNvPr id="149" name="Google Shape;149;p27"/>
          <p:cNvSpPr txBox="1"/>
          <p:nvPr>
            <p:ph idx="1" type="body"/>
          </p:nvPr>
        </p:nvSpPr>
        <p:spPr>
          <a:xfrm>
            <a:off x="311700" y="1719275"/>
            <a:ext cx="8520600" cy="285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Only use the permissions necessary for your app to work.</a:t>
            </a:r>
            <a:endParaRPr sz="2200"/>
          </a:p>
          <a:p>
            <a:pPr indent="-368300" lvl="0" marL="457200" rtl="0" algn="l">
              <a:spcBef>
                <a:spcPts val="1000"/>
              </a:spcBef>
              <a:spcAft>
                <a:spcPts val="0"/>
              </a:spcAft>
              <a:buSzPts val="2200"/>
              <a:buChar char="●"/>
            </a:pPr>
            <a:r>
              <a:rPr lang="en" sz="2200"/>
              <a:t>Pay attention to permissions required by libraries.</a:t>
            </a:r>
            <a:endParaRPr sz="2200"/>
          </a:p>
          <a:p>
            <a:pPr indent="-368300" lvl="0" marL="457200" rtl="0" algn="l">
              <a:spcBef>
                <a:spcPts val="1000"/>
              </a:spcBef>
              <a:spcAft>
                <a:spcPts val="0"/>
              </a:spcAft>
              <a:buSzPts val="2200"/>
              <a:buChar char="●"/>
            </a:pPr>
            <a:r>
              <a:rPr lang="en" sz="2200"/>
              <a:t>Be transparent.</a:t>
            </a:r>
            <a:endParaRPr sz="2200"/>
          </a:p>
          <a:p>
            <a:pPr indent="-368300" lvl="0" marL="457200" rtl="0" algn="l">
              <a:spcBef>
                <a:spcPts val="1000"/>
              </a:spcBef>
              <a:spcAft>
                <a:spcPts val="1000"/>
              </a:spcAft>
              <a:buSzPts val="2200"/>
              <a:buChar char="●"/>
            </a:pPr>
            <a:r>
              <a:rPr lang="en" sz="2200"/>
              <a:t>Make system accesses explicit.</a:t>
            </a:r>
            <a:endParaRPr sz="2200"/>
          </a:p>
        </p:txBody>
      </p:sp>
      <p:sp>
        <p:nvSpPr>
          <p:cNvPr id="150" name="Google Shape;15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Connect to, and use, network resources</a:t>
            </a:r>
            <a:endParaRPr b="1" sz="5200">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Retrofit</a:t>
            </a:r>
            <a:endParaRPr/>
          </a:p>
        </p:txBody>
      </p:sp>
      <p:sp>
        <p:nvSpPr>
          <p:cNvPr id="162" name="Google Shape;162;p29"/>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Networking library that turns your HTTP API into a Kotlin and Java interface</a:t>
            </a:r>
            <a:endParaRPr sz="2200"/>
          </a:p>
          <a:p>
            <a:pPr indent="-368300" lvl="0" marL="457200" rtl="0" algn="l">
              <a:spcBef>
                <a:spcPts val="1000"/>
              </a:spcBef>
              <a:spcAft>
                <a:spcPts val="0"/>
              </a:spcAft>
              <a:buSzPts val="2200"/>
              <a:buChar char="●"/>
            </a:pPr>
            <a:r>
              <a:rPr lang="en" sz="2200"/>
              <a:t>Enables processing of requests and responses into objects for use by your apps </a:t>
            </a:r>
            <a:endParaRPr sz="2200"/>
          </a:p>
          <a:p>
            <a:pPr indent="-368300" lvl="1" marL="914400" rtl="0" algn="l">
              <a:spcBef>
                <a:spcPts val="1000"/>
              </a:spcBef>
              <a:spcAft>
                <a:spcPts val="0"/>
              </a:spcAft>
              <a:buSzPts val="2200"/>
              <a:buChar char="○"/>
            </a:pPr>
            <a:r>
              <a:rPr lang="en" sz="2200"/>
              <a:t>Provides base support for parsing common response types, such as XML and JSON</a:t>
            </a:r>
            <a:endParaRPr sz="2200"/>
          </a:p>
          <a:p>
            <a:pPr indent="-368300" lvl="1" marL="914400" rtl="0" algn="l">
              <a:spcBef>
                <a:spcPts val="1000"/>
              </a:spcBef>
              <a:spcAft>
                <a:spcPts val="1000"/>
              </a:spcAft>
              <a:buSzPts val="2200"/>
              <a:buChar char="○"/>
            </a:pPr>
            <a:r>
              <a:rPr lang="en" sz="2200"/>
              <a:t>Can be extended to support other response types </a:t>
            </a:r>
            <a:endParaRPr sz="2200"/>
          </a:p>
        </p:txBody>
      </p:sp>
      <p:sp>
        <p:nvSpPr>
          <p:cNvPr id="163" name="Google Shape;16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Retrofit?</a:t>
            </a:r>
            <a:endParaRPr/>
          </a:p>
        </p:txBody>
      </p:sp>
      <p:sp>
        <p:nvSpPr>
          <p:cNvPr id="169" name="Google Shape;169;p30"/>
          <p:cNvSpPr txBox="1"/>
          <p:nvPr>
            <p:ph idx="1" type="body"/>
          </p:nvPr>
        </p:nvSpPr>
        <p:spPr>
          <a:xfrm>
            <a:off x="311700" y="1369300"/>
            <a:ext cx="8520600" cy="31938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Builds on industry standard libraries, like OkHttp, that provide: </a:t>
            </a:r>
            <a:endParaRPr sz="2200"/>
          </a:p>
          <a:p>
            <a:pPr indent="-368300" lvl="1" marL="914400" rtl="0" algn="l">
              <a:spcBef>
                <a:spcPts val="0"/>
              </a:spcBef>
              <a:spcAft>
                <a:spcPts val="0"/>
              </a:spcAft>
              <a:buSzPts val="2200"/>
              <a:buChar char="○"/>
            </a:pPr>
            <a:r>
              <a:rPr lang="en" sz="2200"/>
              <a:t>HTTP/2 support </a:t>
            </a:r>
            <a:endParaRPr sz="2200"/>
          </a:p>
          <a:p>
            <a:pPr indent="-368300" lvl="1" marL="914400" rtl="0" algn="l">
              <a:spcBef>
                <a:spcPts val="0"/>
              </a:spcBef>
              <a:spcAft>
                <a:spcPts val="0"/>
              </a:spcAft>
              <a:buSzPts val="2200"/>
              <a:buChar char="○"/>
            </a:pPr>
            <a:r>
              <a:rPr lang="en" sz="2200"/>
              <a:t>Connection pooling </a:t>
            </a:r>
            <a:endParaRPr sz="2200"/>
          </a:p>
          <a:p>
            <a:pPr indent="-368300" lvl="1" marL="914400" rtl="0" algn="l">
              <a:spcBef>
                <a:spcPts val="0"/>
              </a:spcBef>
              <a:spcAft>
                <a:spcPts val="0"/>
              </a:spcAft>
              <a:buSzPts val="2200"/>
              <a:buChar char="○"/>
            </a:pPr>
            <a:r>
              <a:rPr lang="en" sz="2200"/>
              <a:t>Response caching and enhanced security </a:t>
            </a:r>
            <a:endParaRPr sz="2200"/>
          </a:p>
          <a:p>
            <a:pPr indent="-368300" lvl="0" marL="457200" rtl="0" algn="l">
              <a:spcBef>
                <a:spcPts val="600"/>
              </a:spcBef>
              <a:spcAft>
                <a:spcPts val="0"/>
              </a:spcAft>
              <a:buSzPts val="2200"/>
              <a:buChar char="●"/>
            </a:pPr>
            <a:r>
              <a:rPr lang="en" sz="2200"/>
              <a:t>Frees the developer from the scaffolding setup needed to run a request</a:t>
            </a:r>
            <a:endParaRPr sz="2200"/>
          </a:p>
        </p:txBody>
      </p:sp>
      <p:sp>
        <p:nvSpPr>
          <p:cNvPr id="170" name="Google Shape;17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176" name="Google Shape;176;p31"/>
          <p:cNvSpPr txBox="1"/>
          <p:nvPr>
            <p:ph idx="1" type="body"/>
          </p:nvPr>
        </p:nvSpPr>
        <p:spPr>
          <a:xfrm>
            <a:off x="311700" y="1739200"/>
            <a:ext cx="8520600" cy="228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"com.squareup.retrofit2:retrofit:2.9.0"</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"com.squareup.retrofit2:converter-moshi:</a:t>
            </a:r>
            <a:r>
              <a:rPr lang="en" sz="1800">
                <a:solidFill>
                  <a:srgbClr val="388E3C"/>
                </a:solidFill>
                <a:latin typeface="Consolas"/>
                <a:ea typeface="Consolas"/>
                <a:cs typeface="Consolas"/>
                <a:sym typeface="Consolas"/>
              </a:rPr>
              <a:t>2.9.0</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"com.squareup.moshi:moshi:</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"com.squareup.moshi:moshi-kotlin:</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595"/>
              </a:spcAft>
              <a:buNone/>
            </a:pPr>
            <a:r>
              <a:rPr lang="en" sz="1800">
                <a:latin typeface="Consolas"/>
                <a:ea typeface="Consolas"/>
                <a:cs typeface="Consolas"/>
                <a:sym typeface="Consolas"/>
              </a:rPr>
              <a:t>kapt </a:t>
            </a:r>
            <a:r>
              <a:rPr lang="en" sz="1800">
                <a:solidFill>
                  <a:srgbClr val="388E3C"/>
                </a:solidFill>
                <a:latin typeface="Consolas"/>
                <a:ea typeface="Consolas"/>
                <a:cs typeface="Consolas"/>
                <a:sym typeface="Consolas"/>
              </a:rPr>
              <a:t>"com.squareup.moshi:moshi-kotlin-codegen:</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p:txBody>
      </p:sp>
      <p:sp>
        <p:nvSpPr>
          <p:cNvPr id="177" name="Google Shape;177;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Connect to a web service</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a:t>
            </a:r>
            <a:endParaRPr/>
          </a:p>
        </p:txBody>
      </p:sp>
      <p:sp>
        <p:nvSpPr>
          <p:cNvPr id="189" name="Google Shape;189;p33"/>
          <p:cNvSpPr txBox="1"/>
          <p:nvPr>
            <p:ph idx="1" type="body"/>
          </p:nvPr>
        </p:nvSpPr>
        <p:spPr>
          <a:xfrm>
            <a:off x="342900" y="1609675"/>
            <a:ext cx="8489400" cy="261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GET </a:t>
            </a:r>
            <a:endParaRPr sz="2200"/>
          </a:p>
          <a:p>
            <a:pPr indent="-368300" lvl="0" marL="457200" rtl="0" algn="l">
              <a:spcBef>
                <a:spcPts val="1400"/>
              </a:spcBef>
              <a:spcAft>
                <a:spcPts val="0"/>
              </a:spcAft>
              <a:buSzPts val="2200"/>
              <a:buChar char="●"/>
            </a:pPr>
            <a:r>
              <a:rPr lang="en" sz="2200"/>
              <a:t>POST </a:t>
            </a:r>
            <a:endParaRPr sz="2200"/>
          </a:p>
          <a:p>
            <a:pPr indent="-368300" lvl="0" marL="457200" rtl="0" algn="l">
              <a:spcBef>
                <a:spcPts val="1400"/>
              </a:spcBef>
              <a:spcAft>
                <a:spcPts val="0"/>
              </a:spcAft>
              <a:buSzPts val="2200"/>
              <a:buChar char="●"/>
            </a:pPr>
            <a:r>
              <a:rPr lang="en" sz="2200"/>
              <a:t>PUT </a:t>
            </a:r>
            <a:endParaRPr sz="2200"/>
          </a:p>
          <a:p>
            <a:pPr indent="-368300" lvl="0" marL="457200" rtl="0" algn="l">
              <a:spcBef>
                <a:spcPts val="1400"/>
              </a:spcBef>
              <a:spcAft>
                <a:spcPts val="1400"/>
              </a:spcAft>
              <a:buSzPts val="2200"/>
              <a:buChar char="●"/>
            </a:pPr>
            <a:r>
              <a:rPr lang="en" sz="2200"/>
              <a:t>DELETE</a:t>
            </a:r>
            <a:endParaRPr sz="2200"/>
          </a:p>
        </p:txBody>
      </p:sp>
      <p:sp>
        <p:nvSpPr>
          <p:cNvPr id="190" name="Google Shape;190;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web service API</a:t>
            </a:r>
            <a:endParaRPr/>
          </a:p>
        </p:txBody>
      </p:sp>
      <p:sp>
        <p:nvSpPr>
          <p:cNvPr id="196" name="Google Shape;19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7" name="Google Shape;197;p34"/>
          <p:cNvGraphicFramePr/>
          <p:nvPr/>
        </p:nvGraphicFramePr>
        <p:xfrm>
          <a:off x="359650" y="1365275"/>
          <a:ext cx="3000000" cy="3000000"/>
        </p:xfrm>
        <a:graphic>
          <a:graphicData uri="http://schemas.openxmlformats.org/drawingml/2006/table">
            <a:tbl>
              <a:tblPr>
                <a:noFill/>
                <a:tableStyleId>{66A31D98-0814-4972-BC4C-8A2C3A4CE3CE}</a:tableStyleId>
              </a:tblPr>
              <a:tblGrid>
                <a:gridCol w="5084100"/>
                <a:gridCol w="2249200"/>
                <a:gridCol w="1091400"/>
              </a:tblGrid>
              <a:tr h="541575">
                <a:tc>
                  <a:txBody>
                    <a:bodyPr/>
                    <a:lstStyle/>
                    <a:p>
                      <a:pPr indent="0" lvl="0" marL="0" rtl="0" algn="l">
                        <a:spcBef>
                          <a:spcPts val="0"/>
                        </a:spcBef>
                        <a:spcAft>
                          <a:spcPts val="0"/>
                        </a:spcAft>
                        <a:buNone/>
                      </a:pPr>
                      <a:r>
                        <a:rPr b="1" lang="en" sz="1800">
                          <a:latin typeface="Roboto"/>
                          <a:ea typeface="Roboto"/>
                          <a:cs typeface="Roboto"/>
                          <a:sym typeface="Roboto"/>
                        </a:rPr>
                        <a:t>URL</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METHOD</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Get a list of all posts</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example.com/posts/username</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Get a list of posts by user</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example.com/posts/search?filter=queryterm</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Search posts using a filter</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example.com/posts/new</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Create a new post</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POST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Retrofit service</a:t>
            </a:r>
            <a:endParaRPr/>
          </a:p>
        </p:txBody>
      </p:sp>
      <p:sp>
        <p:nvSpPr>
          <p:cNvPr id="203" name="Google Shape;203;p35"/>
          <p:cNvSpPr txBox="1"/>
          <p:nvPr>
            <p:ph idx="1" type="body"/>
          </p:nvPr>
        </p:nvSpPr>
        <p:spPr>
          <a:xfrm>
            <a:off x="311700" y="972222"/>
            <a:ext cx="8520600" cy="367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interface</a:t>
            </a:r>
            <a:r>
              <a:rPr lang="en" sz="1700">
                <a:latin typeface="Consolas"/>
                <a:ea typeface="Consolas"/>
                <a:cs typeface="Consolas"/>
                <a:sym typeface="Consolas"/>
              </a:rPr>
              <a:t> SimpleService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listAll(): List&lt;Post&gt;</a:t>
            </a:r>
            <a:endParaRPr sz="2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"posts/{userId}"</a:t>
            </a:r>
            <a:r>
              <a:rPr lang="en" sz="1700">
                <a:latin typeface="Consolas"/>
                <a:ea typeface="Consolas"/>
                <a:cs typeface="Consolas"/>
                <a:sym typeface="Consolas"/>
              </a:rPr>
              <a:t>)</a:t>
            </a:r>
            <a:endParaRPr sz="1700">
              <a:latin typeface="Consolas"/>
              <a:ea typeface="Consolas"/>
              <a:cs typeface="Consolas"/>
              <a:sym typeface="Consolas"/>
            </a:endParaRPr>
          </a:p>
          <a:p>
            <a:pPr indent="0" lvl="0" marL="457200" rtl="0" algn="l">
              <a:lnSpc>
                <a:spcPct val="100000"/>
              </a:lnSpc>
              <a:spcBef>
                <a:spcPts val="0"/>
              </a:spcBef>
              <a:spcAft>
                <a:spcPts val="0"/>
              </a:spcAft>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listByUser(</a:t>
            </a:r>
            <a:r>
              <a:rPr lang="en" sz="1700">
                <a:solidFill>
                  <a:srgbClr val="9C27B0"/>
                </a:solidFill>
                <a:latin typeface="Consolas"/>
                <a:ea typeface="Consolas"/>
                <a:cs typeface="Consolas"/>
                <a:sym typeface="Consolas"/>
              </a:rPr>
              <a:t>@Path</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"userId"</a:t>
            </a:r>
            <a:r>
              <a:rPr lang="en" sz="1700">
                <a:latin typeface="Consolas"/>
                <a:ea typeface="Consolas"/>
                <a:cs typeface="Consolas"/>
                <a:sym typeface="Consolas"/>
              </a:rPr>
              <a:t>) userId:String): List&lt;Post&gt;</a:t>
            </a:r>
            <a:endParaRPr sz="200">
              <a:latin typeface="Consolas"/>
              <a:ea typeface="Consolas"/>
              <a:cs typeface="Consolas"/>
              <a:sym typeface="Consolas"/>
            </a:endParaRPr>
          </a:p>
          <a:p>
            <a:pPr indent="0" lvl="0" marL="457200" rtl="0" algn="l">
              <a:lnSpc>
                <a:spcPct val="100000"/>
              </a:lnSpc>
              <a:spcBef>
                <a:spcPts val="1000"/>
              </a:spcBef>
              <a:spcAft>
                <a:spcPts val="0"/>
              </a:spcAft>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"posts/search"</a:t>
            </a: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becomes post/search?filter=query</a:t>
            </a:r>
            <a:endParaRPr sz="1700">
              <a:solidFill>
                <a:srgbClr val="D81B6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search(</a:t>
            </a:r>
            <a:r>
              <a:rPr lang="en" sz="1700">
                <a:solidFill>
                  <a:srgbClr val="9C27B0"/>
                </a:solidFill>
                <a:latin typeface="Consolas"/>
                <a:ea typeface="Consolas"/>
                <a:cs typeface="Consolas"/>
                <a:sym typeface="Consolas"/>
              </a:rPr>
              <a:t>@Query</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"filter"</a:t>
            </a:r>
            <a:r>
              <a:rPr lang="en" sz="1700">
                <a:latin typeface="Consolas"/>
                <a:ea typeface="Consolas"/>
                <a:cs typeface="Consolas"/>
                <a:sym typeface="Consolas"/>
              </a:rPr>
              <a:t>) search: String): List&lt;Post&gt;</a:t>
            </a:r>
            <a:endParaRPr sz="200">
              <a:latin typeface="Consolas"/>
              <a:ea typeface="Consolas"/>
              <a:cs typeface="Consolas"/>
              <a:sym typeface="Consolas"/>
            </a:endParaRPr>
          </a:p>
          <a:p>
            <a:pPr indent="0" lvl="0" marL="457200" rtl="0" algn="l">
              <a:lnSpc>
                <a:spcPct val="100000"/>
              </a:lnSpc>
              <a:spcBef>
                <a:spcPts val="1000"/>
              </a:spcBef>
              <a:spcAft>
                <a:spcPts val="0"/>
              </a:spcAft>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@POST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"posts/new"</a:t>
            </a:r>
            <a:r>
              <a:rPr lang="en" sz="1700">
                <a:latin typeface="Consolas"/>
                <a:ea typeface="Consolas"/>
                <a:cs typeface="Consolas"/>
                <a:sym typeface="Consolas"/>
              </a:rPr>
              <a:t>)</a:t>
            </a:r>
            <a:endParaRPr sz="17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create(</a:t>
            </a:r>
            <a:r>
              <a:rPr lang="en" sz="1700">
                <a:solidFill>
                  <a:srgbClr val="9C27B0"/>
                </a:solidFill>
                <a:latin typeface="Consolas"/>
                <a:ea typeface="Consolas"/>
                <a:cs typeface="Consolas"/>
                <a:sym typeface="Consolas"/>
              </a:rPr>
              <a:t>@Body</a:t>
            </a:r>
            <a:r>
              <a:rPr lang="en" sz="1700">
                <a:latin typeface="Consolas"/>
                <a:ea typeface="Consolas"/>
                <a:cs typeface="Consolas"/>
                <a:sym typeface="Consolas"/>
              </a:rPr>
              <a:t> post : Post): Post</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04" name="Google Shape;20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5" name="Google Shape;85;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11: Connect to the internet</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Android permissions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Connect to, and use, network resources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Connect to a web service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Display images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Summary</a:t>
            </a:r>
            <a:endParaRPr sz="2000"/>
          </a:p>
        </p:txBody>
      </p:sp>
      <p:sp>
        <p:nvSpPr>
          <p:cNvPr id="86" name="Google Shape;86;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Create a Retrofit object for network access</a:t>
            </a:r>
            <a:endParaRPr sz="3400"/>
          </a:p>
        </p:txBody>
      </p:sp>
      <p:sp>
        <p:nvSpPr>
          <p:cNvPr id="210" name="Google Shape;210;p36"/>
          <p:cNvSpPr txBox="1"/>
          <p:nvPr>
            <p:ph idx="1" type="body"/>
          </p:nvPr>
        </p:nvSpPr>
        <p:spPr>
          <a:xfrm>
            <a:off x="311700" y="1715700"/>
            <a:ext cx="8520600" cy="263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retrofit = Retrofit.Builder()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.baseUrl(</a:t>
            </a:r>
            <a:r>
              <a:rPr lang="en" sz="1800">
                <a:solidFill>
                  <a:srgbClr val="388E3C"/>
                </a:solidFill>
                <a:latin typeface="Consolas"/>
                <a:ea typeface="Consolas"/>
                <a:cs typeface="Consolas"/>
                <a:sym typeface="Consolas"/>
              </a:rPr>
              <a:t>"https://example.com"</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.addConverterFactory(...)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service</a:t>
            </a:r>
            <a:r>
              <a:rPr lang="en" sz="1800">
                <a:latin typeface="Consolas"/>
                <a:ea typeface="Consolas"/>
                <a:cs typeface="Consolas"/>
                <a:sym typeface="Consolas"/>
              </a:rPr>
              <a:t> = retrofit.create(SimpleService::</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.java)</a:t>
            </a:r>
            <a:endParaRPr sz="1800">
              <a:latin typeface="Consolas"/>
              <a:ea typeface="Consolas"/>
              <a:cs typeface="Consolas"/>
              <a:sym typeface="Consolas"/>
            </a:endParaRPr>
          </a:p>
        </p:txBody>
      </p:sp>
      <p:sp>
        <p:nvSpPr>
          <p:cNvPr id="211" name="Google Shape;21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End-to-end diagram</a:t>
            </a:r>
            <a:endParaRPr/>
          </a:p>
        </p:txBody>
      </p:sp>
      <p:sp>
        <p:nvSpPr>
          <p:cNvPr id="217" name="Google Shape;21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8" name="Google Shape;218;p37"/>
          <p:cNvCxnSpPr/>
          <p:nvPr/>
        </p:nvCxnSpPr>
        <p:spPr>
          <a:xfrm rot="10800000">
            <a:off x="2611913" y="2716625"/>
            <a:ext cx="1012200" cy="7800"/>
          </a:xfrm>
          <a:prstGeom prst="straightConnector1">
            <a:avLst/>
          </a:prstGeom>
          <a:noFill/>
          <a:ln cap="flat" cmpd="sng" w="28575">
            <a:solidFill>
              <a:schemeClr val="dk2"/>
            </a:solidFill>
            <a:prstDash val="solid"/>
            <a:round/>
            <a:headEnd len="med" w="med" type="none"/>
            <a:tailEnd len="med" w="med" type="triangle"/>
          </a:ln>
        </p:spPr>
      </p:cxnSp>
      <p:cxnSp>
        <p:nvCxnSpPr>
          <p:cNvPr id="219" name="Google Shape;219;p37"/>
          <p:cNvCxnSpPr/>
          <p:nvPr/>
        </p:nvCxnSpPr>
        <p:spPr>
          <a:xfrm>
            <a:off x="2598613" y="2132225"/>
            <a:ext cx="1021500" cy="600"/>
          </a:xfrm>
          <a:prstGeom prst="straightConnector1">
            <a:avLst/>
          </a:prstGeom>
          <a:noFill/>
          <a:ln cap="flat" cmpd="sng" w="28575">
            <a:solidFill>
              <a:schemeClr val="dk2"/>
            </a:solidFill>
            <a:prstDash val="solid"/>
            <a:round/>
            <a:headEnd len="med" w="med" type="none"/>
            <a:tailEnd len="med" w="med" type="triangle"/>
          </a:ln>
        </p:spPr>
      </p:cxnSp>
      <p:sp>
        <p:nvSpPr>
          <p:cNvPr id="220" name="Google Shape;220;p37"/>
          <p:cNvSpPr/>
          <p:nvPr/>
        </p:nvSpPr>
        <p:spPr>
          <a:xfrm>
            <a:off x="1373413" y="1971853"/>
            <a:ext cx="1225200" cy="882000"/>
          </a:xfrm>
          <a:prstGeom prst="rect">
            <a:avLst/>
          </a:prstGeom>
          <a:solidFill>
            <a:srgbClr val="FFFF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600"/>
              </a:spcAft>
              <a:buNone/>
            </a:pPr>
            <a:r>
              <a:rPr b="1" lang="en" sz="1800">
                <a:latin typeface="Roboto Condensed"/>
                <a:ea typeface="Roboto Condensed"/>
                <a:cs typeface="Roboto Condensed"/>
                <a:sym typeface="Roboto Condensed"/>
              </a:rPr>
              <a:t>App UI</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221" name="Google Shape;221;p37"/>
          <p:cNvSpPr/>
          <p:nvPr/>
        </p:nvSpPr>
        <p:spPr>
          <a:xfrm>
            <a:off x="3610088" y="1514225"/>
            <a:ext cx="1662900" cy="1521600"/>
          </a:xfrm>
          <a:prstGeom prst="rect">
            <a:avLst/>
          </a:prstGeom>
          <a:solidFill>
            <a:srgbClr val="D6F0FF"/>
          </a:solid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1800">
                <a:latin typeface="Roboto Condensed"/>
                <a:ea typeface="Roboto Condensed"/>
                <a:cs typeface="Roboto Condensed"/>
                <a:sym typeface="Roboto Condensed"/>
              </a:rPr>
              <a:t>Retrofit Service</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ctr">
              <a:spcBef>
                <a:spcPts val="0"/>
              </a:spcBef>
              <a:spcAft>
                <a:spcPts val="0"/>
              </a:spcAft>
              <a:buNone/>
            </a:pPr>
            <a:r>
              <a:rPr lang="en" sz="1800">
                <a:latin typeface="Roboto Condensed"/>
                <a:ea typeface="Roboto Condensed"/>
                <a:cs typeface="Roboto Condensed"/>
                <a:sym typeface="Roboto Condensed"/>
              </a:rPr>
              <a:t>Converter</a:t>
            </a:r>
            <a:endParaRPr sz="1800">
              <a:latin typeface="Roboto Condensed"/>
              <a:ea typeface="Roboto Condensed"/>
              <a:cs typeface="Roboto Condensed"/>
              <a:sym typeface="Roboto Condensed"/>
            </a:endParaRPr>
          </a:p>
        </p:txBody>
      </p:sp>
      <p:sp>
        <p:nvSpPr>
          <p:cNvPr id="222" name="Google Shape;222;p37"/>
          <p:cNvSpPr/>
          <p:nvPr/>
        </p:nvSpPr>
        <p:spPr>
          <a:xfrm>
            <a:off x="6545388" y="1989763"/>
            <a:ext cx="1225200" cy="8820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600"/>
              </a:spcAft>
              <a:buNone/>
            </a:pPr>
            <a:r>
              <a:rPr b="1" lang="en" sz="1800">
                <a:latin typeface="Roboto Condensed"/>
                <a:ea typeface="Roboto Condensed"/>
                <a:cs typeface="Roboto Condensed"/>
                <a:sym typeface="Roboto Condensed"/>
              </a:rPr>
              <a:t>Server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Web API</a:t>
            </a:r>
            <a:endParaRPr sz="1800">
              <a:latin typeface="Roboto Condensed"/>
              <a:ea typeface="Roboto Condensed"/>
              <a:cs typeface="Roboto Condensed"/>
              <a:sym typeface="Roboto Condensed"/>
            </a:endParaRPr>
          </a:p>
        </p:txBody>
      </p:sp>
      <p:sp>
        <p:nvSpPr>
          <p:cNvPr id="223" name="Google Shape;223;p37"/>
          <p:cNvSpPr/>
          <p:nvPr/>
        </p:nvSpPr>
        <p:spPr>
          <a:xfrm>
            <a:off x="3610088" y="3488650"/>
            <a:ext cx="1676400" cy="545400"/>
          </a:xfrm>
          <a:prstGeom prst="rect">
            <a:avLst/>
          </a:prstGeom>
          <a:solidFill>
            <a:srgbClr val="4282F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Moshi</a:t>
            </a:r>
            <a:endParaRPr b="1">
              <a:solidFill>
                <a:srgbClr val="FFFFFF"/>
              </a:solidFill>
            </a:endParaRPr>
          </a:p>
        </p:txBody>
      </p:sp>
      <p:cxnSp>
        <p:nvCxnSpPr>
          <p:cNvPr id="224" name="Google Shape;224;p37"/>
          <p:cNvCxnSpPr/>
          <p:nvPr/>
        </p:nvCxnSpPr>
        <p:spPr>
          <a:xfrm flipH="1" rot="10800000">
            <a:off x="4027513" y="2848450"/>
            <a:ext cx="5100" cy="640200"/>
          </a:xfrm>
          <a:prstGeom prst="straightConnector1">
            <a:avLst/>
          </a:prstGeom>
          <a:noFill/>
          <a:ln cap="flat" cmpd="sng" w="28575">
            <a:solidFill>
              <a:schemeClr val="dk2"/>
            </a:solidFill>
            <a:prstDash val="solid"/>
            <a:round/>
            <a:headEnd len="med" w="med" type="triangle"/>
            <a:tailEnd len="med" w="med" type="none"/>
          </a:ln>
        </p:spPr>
      </p:cxnSp>
      <p:cxnSp>
        <p:nvCxnSpPr>
          <p:cNvPr id="225" name="Google Shape;225;p37"/>
          <p:cNvCxnSpPr/>
          <p:nvPr/>
        </p:nvCxnSpPr>
        <p:spPr>
          <a:xfrm rot="10800000">
            <a:off x="4860613" y="2834350"/>
            <a:ext cx="5100" cy="654300"/>
          </a:xfrm>
          <a:prstGeom prst="straightConnector1">
            <a:avLst/>
          </a:prstGeom>
          <a:noFill/>
          <a:ln cap="flat" cmpd="sng" w="28575">
            <a:solidFill>
              <a:schemeClr val="dk2"/>
            </a:solidFill>
            <a:prstDash val="solid"/>
            <a:round/>
            <a:headEnd len="med" w="med" type="none"/>
            <a:tailEnd len="med" w="med" type="triangle"/>
          </a:ln>
        </p:spPr>
      </p:cxnSp>
      <p:cxnSp>
        <p:nvCxnSpPr>
          <p:cNvPr id="226" name="Google Shape;226;p37"/>
          <p:cNvCxnSpPr/>
          <p:nvPr/>
        </p:nvCxnSpPr>
        <p:spPr>
          <a:xfrm>
            <a:off x="5289088" y="2105025"/>
            <a:ext cx="1257300" cy="2700"/>
          </a:xfrm>
          <a:prstGeom prst="straightConnector1">
            <a:avLst/>
          </a:prstGeom>
          <a:noFill/>
          <a:ln cap="flat" cmpd="sng" w="28575">
            <a:solidFill>
              <a:schemeClr val="dk2"/>
            </a:solidFill>
            <a:prstDash val="solid"/>
            <a:round/>
            <a:headEnd len="med" w="med" type="none"/>
            <a:tailEnd len="med" w="med" type="triangle"/>
          </a:ln>
        </p:spPr>
      </p:cxnSp>
      <p:cxnSp>
        <p:nvCxnSpPr>
          <p:cNvPr id="227" name="Google Shape;227;p37"/>
          <p:cNvCxnSpPr/>
          <p:nvPr/>
        </p:nvCxnSpPr>
        <p:spPr>
          <a:xfrm flipH="1" rot="10800000">
            <a:off x="5279713" y="2714665"/>
            <a:ext cx="1252500" cy="2100"/>
          </a:xfrm>
          <a:prstGeom prst="straightConnector1">
            <a:avLst/>
          </a:prstGeom>
          <a:noFill/>
          <a:ln cap="flat" cmpd="sng" w="28575">
            <a:solidFill>
              <a:schemeClr val="dk2"/>
            </a:solidFill>
            <a:prstDash val="solid"/>
            <a:round/>
            <a:headEnd len="med" w="med" type="triangle"/>
            <a:tailEnd len="med" w="med" type="none"/>
          </a:ln>
        </p:spPr>
      </p:cxnSp>
      <p:sp>
        <p:nvSpPr>
          <p:cNvPr id="228" name="Google Shape;228;p37"/>
          <p:cNvSpPr txBox="1"/>
          <p:nvPr/>
        </p:nvSpPr>
        <p:spPr>
          <a:xfrm>
            <a:off x="5272988" y="1902475"/>
            <a:ext cx="1244700" cy="1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HTTP Request</a:t>
            </a:r>
            <a:endParaRPr sz="1200">
              <a:latin typeface="Roboto Condensed"/>
              <a:ea typeface="Roboto Condensed"/>
              <a:cs typeface="Roboto Condensed"/>
              <a:sym typeface="Roboto Condensed"/>
            </a:endParaRPr>
          </a:p>
        </p:txBody>
      </p:sp>
      <p:sp>
        <p:nvSpPr>
          <p:cNvPr id="229" name="Google Shape;229;p37"/>
          <p:cNvSpPr txBox="1"/>
          <p:nvPr/>
        </p:nvSpPr>
        <p:spPr>
          <a:xfrm>
            <a:off x="5326287" y="2526363"/>
            <a:ext cx="1266600" cy="1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HTTP Response</a:t>
            </a:r>
            <a:endParaRPr sz="1200">
              <a:latin typeface="Roboto Condensed"/>
              <a:ea typeface="Roboto Condensed"/>
              <a:cs typeface="Roboto Condensed"/>
              <a:sym typeface="Roboto Condensed"/>
            </a:endParaRPr>
          </a:p>
        </p:txBody>
      </p:sp>
      <p:sp>
        <p:nvSpPr>
          <p:cNvPr id="230" name="Google Shape;230;p37"/>
          <p:cNvSpPr txBox="1"/>
          <p:nvPr/>
        </p:nvSpPr>
        <p:spPr>
          <a:xfrm>
            <a:off x="5822488" y="2788925"/>
            <a:ext cx="744900" cy="1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Condensed"/>
                <a:ea typeface="Roboto Condensed"/>
                <a:cs typeface="Roboto Condensed"/>
                <a:sym typeface="Roboto Condensed"/>
              </a:rPr>
              <a:t>(JSON)</a:t>
            </a:r>
            <a:endParaRPr>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Converter.Factory</a:t>
            </a:r>
            <a:endParaRPr/>
          </a:p>
        </p:txBody>
      </p:sp>
      <p:sp>
        <p:nvSpPr>
          <p:cNvPr id="236" name="Google Shape;236;p38"/>
          <p:cNvSpPr txBox="1"/>
          <p:nvPr>
            <p:ph idx="1" type="body"/>
          </p:nvPr>
        </p:nvSpPr>
        <p:spPr>
          <a:xfrm>
            <a:off x="311700" y="1438275"/>
            <a:ext cx="85869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Helps convert from a response type into class objects </a:t>
            </a:r>
            <a:endParaRPr sz="2200"/>
          </a:p>
          <a:p>
            <a:pPr indent="-368300" lvl="0" marL="457200" rtl="0" algn="l">
              <a:spcBef>
                <a:spcPts val="1000"/>
              </a:spcBef>
              <a:spcAft>
                <a:spcPts val="0"/>
              </a:spcAft>
              <a:buSzPts val="2200"/>
              <a:buChar char="●"/>
            </a:pPr>
            <a:r>
              <a:rPr lang="en" sz="2200"/>
              <a:t>JSON (Gson or Moshi) </a:t>
            </a:r>
            <a:endParaRPr sz="2200"/>
          </a:p>
          <a:p>
            <a:pPr indent="-368300" lvl="0" marL="457200" rtl="0" algn="l">
              <a:spcBef>
                <a:spcPts val="1000"/>
              </a:spcBef>
              <a:spcAft>
                <a:spcPts val="0"/>
              </a:spcAft>
              <a:buSzPts val="2200"/>
              <a:buChar char="●"/>
            </a:pPr>
            <a:r>
              <a:rPr lang="en" sz="2200"/>
              <a:t>XML (Jackson, SimpleXML, JAXB) </a:t>
            </a:r>
            <a:endParaRPr sz="2200"/>
          </a:p>
          <a:p>
            <a:pPr indent="-368300" lvl="0" marL="457200" rtl="0" algn="l">
              <a:spcBef>
                <a:spcPts val="1000"/>
              </a:spcBef>
              <a:spcAft>
                <a:spcPts val="0"/>
              </a:spcAft>
              <a:buSzPts val="2200"/>
              <a:buChar char="●"/>
            </a:pPr>
            <a:r>
              <a:rPr lang="en" sz="2200"/>
              <a:t>Protocol buffers </a:t>
            </a:r>
            <a:endParaRPr sz="2200"/>
          </a:p>
          <a:p>
            <a:pPr indent="-368300" lvl="0" marL="457200" rtl="0" algn="l">
              <a:spcBef>
                <a:spcPts val="1000"/>
              </a:spcBef>
              <a:spcAft>
                <a:spcPts val="1000"/>
              </a:spcAft>
              <a:buSzPts val="2200"/>
              <a:buChar char="●"/>
            </a:pPr>
            <a:r>
              <a:rPr lang="en" sz="2200"/>
              <a:t>Scalars </a:t>
            </a:r>
            <a:r>
              <a:rPr lang="en" sz="2200"/>
              <a:t>(primitives, boxed, and Strings) </a:t>
            </a:r>
            <a:endParaRPr sz="2200"/>
          </a:p>
        </p:txBody>
      </p:sp>
      <p:sp>
        <p:nvSpPr>
          <p:cNvPr id="237" name="Google Shape;23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Moshi</a:t>
            </a:r>
            <a:endParaRPr/>
          </a:p>
        </p:txBody>
      </p:sp>
      <p:sp>
        <p:nvSpPr>
          <p:cNvPr id="243" name="Google Shape;243;p39"/>
          <p:cNvSpPr txBox="1"/>
          <p:nvPr>
            <p:ph idx="1" type="body"/>
          </p:nvPr>
        </p:nvSpPr>
        <p:spPr>
          <a:xfrm>
            <a:off x="311700" y="1270416"/>
            <a:ext cx="8520600" cy="141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JSON library for parsing JSON into objects and back</a:t>
            </a:r>
            <a:endParaRPr sz="2000"/>
          </a:p>
          <a:p>
            <a:pPr indent="-355600" lvl="0" marL="457200" rtl="0" algn="l">
              <a:lnSpc>
                <a:spcPct val="115000"/>
              </a:lnSpc>
              <a:spcBef>
                <a:spcPts val="1000"/>
              </a:spcBef>
              <a:spcAft>
                <a:spcPts val="0"/>
              </a:spcAft>
              <a:buSzPts val="2000"/>
              <a:buChar char="●"/>
            </a:pPr>
            <a:r>
              <a:rPr lang="en" sz="2000"/>
              <a:t>Add Moshi library dependencies to your app’s Gradle file.</a:t>
            </a:r>
            <a:endParaRPr sz="2000"/>
          </a:p>
          <a:p>
            <a:pPr indent="-355600" lvl="0" marL="457200" rtl="0" algn="l">
              <a:lnSpc>
                <a:spcPct val="115000"/>
              </a:lnSpc>
              <a:spcBef>
                <a:spcPts val="1000"/>
              </a:spcBef>
              <a:spcAft>
                <a:spcPts val="1000"/>
              </a:spcAft>
              <a:buSzPts val="2000"/>
              <a:buChar char="●"/>
            </a:pPr>
            <a:r>
              <a:rPr lang="en" sz="2000"/>
              <a:t>Configure your Moshi builder to use with Retrofit.</a:t>
            </a:r>
            <a:endParaRPr sz="2000"/>
          </a:p>
        </p:txBody>
      </p:sp>
      <p:sp>
        <p:nvSpPr>
          <p:cNvPr id="244" name="Google Shape;24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9"/>
          <p:cNvSpPr/>
          <p:nvPr/>
        </p:nvSpPr>
        <p:spPr>
          <a:xfrm>
            <a:off x="1628850" y="3067050"/>
            <a:ext cx="1619100" cy="1114500"/>
          </a:xfrm>
          <a:prstGeom prst="rect">
            <a:avLst/>
          </a:prstGeom>
          <a:solidFill>
            <a:srgbClr val="FFFF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List of</a:t>
            </a:r>
            <a:br>
              <a:rPr b="1" lang="en" sz="1800">
                <a:latin typeface="Roboto Condensed"/>
                <a:ea typeface="Roboto Condensed"/>
                <a:cs typeface="Roboto Condensed"/>
                <a:sym typeface="Roboto Condensed"/>
              </a:rPr>
            </a:br>
            <a:r>
              <a:rPr b="1" lang="en" sz="1800">
                <a:latin typeface="Roboto Condensed"/>
                <a:ea typeface="Roboto Condensed"/>
                <a:cs typeface="Roboto Condensed"/>
                <a:sym typeface="Roboto Condensed"/>
              </a:rPr>
              <a:t>Post objects</a:t>
            </a:r>
            <a:endParaRPr b="1" sz="1800">
              <a:latin typeface="Roboto Condensed"/>
              <a:ea typeface="Roboto Condensed"/>
              <a:cs typeface="Roboto Condensed"/>
              <a:sym typeface="Roboto Condensed"/>
            </a:endParaRPr>
          </a:p>
        </p:txBody>
      </p:sp>
      <p:sp>
        <p:nvSpPr>
          <p:cNvPr id="246" name="Google Shape;246;p39"/>
          <p:cNvSpPr/>
          <p:nvPr/>
        </p:nvSpPr>
        <p:spPr>
          <a:xfrm>
            <a:off x="5896050" y="3067050"/>
            <a:ext cx="1619100" cy="11145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JSON</a:t>
            </a:r>
            <a:br>
              <a:rPr b="1" lang="en" sz="1800">
                <a:latin typeface="Roboto Condensed"/>
                <a:ea typeface="Roboto Condensed"/>
                <a:cs typeface="Roboto Condensed"/>
                <a:sym typeface="Roboto Condensed"/>
              </a:rPr>
            </a:br>
            <a:r>
              <a:rPr b="1" lang="en" sz="1800">
                <a:latin typeface="Roboto Condensed"/>
                <a:ea typeface="Roboto Condensed"/>
                <a:cs typeface="Roboto Condensed"/>
                <a:sym typeface="Roboto Condensed"/>
              </a:rPr>
              <a:t>response</a:t>
            </a:r>
            <a:endParaRPr b="1" sz="1800">
              <a:latin typeface="Roboto Condensed"/>
              <a:ea typeface="Roboto Condensed"/>
              <a:cs typeface="Roboto Condensed"/>
              <a:sym typeface="Roboto Condensed"/>
            </a:endParaRPr>
          </a:p>
        </p:txBody>
      </p:sp>
      <p:sp>
        <p:nvSpPr>
          <p:cNvPr id="247" name="Google Shape;247;p39"/>
          <p:cNvSpPr/>
          <p:nvPr/>
        </p:nvSpPr>
        <p:spPr>
          <a:xfrm>
            <a:off x="3762450" y="3067050"/>
            <a:ext cx="1619100" cy="1114500"/>
          </a:xfrm>
          <a:prstGeom prst="rect">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Moshi</a:t>
            </a:r>
            <a:endParaRPr b="1" sz="1800">
              <a:solidFill>
                <a:srgbClr val="FFFFFF"/>
              </a:solidFill>
              <a:latin typeface="Roboto Condensed"/>
              <a:ea typeface="Roboto Condensed"/>
              <a:cs typeface="Roboto Condensed"/>
              <a:sym typeface="Roboto Condensed"/>
            </a:endParaRPr>
          </a:p>
        </p:txBody>
      </p:sp>
      <p:cxnSp>
        <p:nvCxnSpPr>
          <p:cNvPr id="248" name="Google Shape;248;p39"/>
          <p:cNvCxnSpPr>
            <a:stCxn id="246" idx="1"/>
            <a:endCxn id="247" idx="3"/>
          </p:cNvCxnSpPr>
          <p:nvPr/>
        </p:nvCxnSpPr>
        <p:spPr>
          <a:xfrm rot="10800000">
            <a:off x="5381550" y="3624300"/>
            <a:ext cx="514500" cy="0"/>
          </a:xfrm>
          <a:prstGeom prst="straightConnector1">
            <a:avLst/>
          </a:prstGeom>
          <a:noFill/>
          <a:ln cap="flat" cmpd="sng" w="28575">
            <a:solidFill>
              <a:srgbClr val="000000"/>
            </a:solidFill>
            <a:prstDash val="solid"/>
            <a:round/>
            <a:headEnd len="med" w="med" type="none"/>
            <a:tailEnd len="med" w="med" type="triangle"/>
          </a:ln>
        </p:spPr>
      </p:cxnSp>
      <p:cxnSp>
        <p:nvCxnSpPr>
          <p:cNvPr id="249" name="Google Shape;249;p39"/>
          <p:cNvCxnSpPr>
            <a:stCxn id="247" idx="1"/>
            <a:endCxn id="245" idx="3"/>
          </p:cNvCxnSpPr>
          <p:nvPr/>
        </p:nvCxnSpPr>
        <p:spPr>
          <a:xfrm rot="10800000">
            <a:off x="3247950" y="3624300"/>
            <a:ext cx="5145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Moshi JSON encoding</a:t>
            </a:r>
            <a:endParaRPr/>
          </a:p>
        </p:txBody>
      </p:sp>
      <p:sp>
        <p:nvSpPr>
          <p:cNvPr id="255" name="Google Shape;255;p40"/>
          <p:cNvSpPr txBox="1"/>
          <p:nvPr>
            <p:ph idx="1" type="body"/>
          </p:nvPr>
        </p:nvSpPr>
        <p:spPr>
          <a:xfrm>
            <a:off x="311700" y="1590675"/>
            <a:ext cx="8520600" cy="244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@JsonClass</a:t>
            </a:r>
            <a:r>
              <a:rPr b="1" lang="en" sz="1800">
                <a:latin typeface="Consolas"/>
                <a:ea typeface="Consolas"/>
                <a:cs typeface="Consolas"/>
                <a:sym typeface="Consolas"/>
              </a:rPr>
              <a:t>(generateAdapter = </a:t>
            </a:r>
            <a:r>
              <a:rPr b="1" lang="en" sz="1800">
                <a:solidFill>
                  <a:srgbClr val="3F51B5"/>
                </a:solidFill>
                <a:latin typeface="Consolas"/>
                <a:ea typeface="Consolas"/>
                <a:cs typeface="Consolas"/>
                <a:sym typeface="Consolas"/>
              </a:rPr>
              <a:t>true</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data class</a:t>
            </a:r>
            <a:r>
              <a:rPr lang="en" sz="1800">
                <a:latin typeface="Consolas"/>
                <a:ea typeface="Consolas"/>
                <a:cs typeface="Consolas"/>
                <a:sym typeface="Consolas"/>
              </a:rPr>
              <a:t> Post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title: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description: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url: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updated: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thumbnail: String,</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closedCaptions: String?)</a:t>
            </a:r>
            <a:endParaRPr sz="1800">
              <a:latin typeface="Consolas"/>
              <a:ea typeface="Consolas"/>
              <a:cs typeface="Consolas"/>
              <a:sym typeface="Consolas"/>
            </a:endParaRPr>
          </a:p>
        </p:txBody>
      </p:sp>
      <p:sp>
        <p:nvSpPr>
          <p:cNvPr id="256" name="Google Shape;25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code</a:t>
            </a:r>
            <a:endParaRPr/>
          </a:p>
        </p:txBody>
      </p:sp>
      <p:sp>
        <p:nvSpPr>
          <p:cNvPr id="262" name="Google Shape;262;p41"/>
          <p:cNvSpPr txBox="1"/>
          <p:nvPr>
            <p:ph idx="1" type="body"/>
          </p:nvPr>
        </p:nvSpPr>
        <p:spPr>
          <a:xfrm>
            <a:off x="274563" y="1792550"/>
            <a:ext cx="8694000" cy="205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"title":"Android Jetpack: EmojiCompat",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"description":"Android Jetpack: EmojiCompat",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"url":"https://www.youtube.com/watch?v=sYGKUtM2ga8",</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"updated":"2018-06-07T17:09:43+00:00",</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"thumbnail":"https://i4.ytimg.com/vi/sYGKUtM2ga8/hqdefault.jpg"</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Retrofit and Moshi</a:t>
            </a:r>
            <a:endParaRPr/>
          </a:p>
        </p:txBody>
      </p:sp>
      <p:sp>
        <p:nvSpPr>
          <p:cNvPr id="269" name="Google Shape;269;p42"/>
          <p:cNvSpPr txBox="1"/>
          <p:nvPr>
            <p:ph idx="1" type="body"/>
          </p:nvPr>
        </p:nvSpPr>
        <p:spPr>
          <a:xfrm>
            <a:off x="311700" y="1103799"/>
            <a:ext cx="8520600" cy="366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moshi = Moshi.Builder()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latin typeface="Consolas"/>
                <a:ea typeface="Consolas"/>
                <a:cs typeface="Consolas"/>
                <a:sym typeface="Consolas"/>
              </a:rPr>
              <a:t>.add(KotlinJsonAdapterFactory())</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.build()</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retrofit = Retrofit.Builder()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.addConverterFactory(MoshiConverterFactory.create(moshi))</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.baseUrl(BASE_URL)</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.build()</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object</a:t>
            </a:r>
            <a:r>
              <a:rPr lang="en" sz="1700">
                <a:latin typeface="Consolas"/>
                <a:ea typeface="Consolas"/>
                <a:cs typeface="Consolas"/>
                <a:sym typeface="Consolas"/>
              </a:rPr>
              <a:t> API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retrofitService : SimpleService </a:t>
            </a:r>
            <a:r>
              <a:rPr lang="en" sz="1700">
                <a:solidFill>
                  <a:srgbClr val="3F51B5"/>
                </a:solidFill>
                <a:latin typeface="Consolas"/>
                <a:ea typeface="Consolas"/>
                <a:cs typeface="Consolas"/>
                <a:sym typeface="Consolas"/>
              </a:rPr>
              <a:t>by </a:t>
            </a:r>
            <a:r>
              <a:rPr lang="en" sz="1700">
                <a:latin typeface="Consolas"/>
                <a:ea typeface="Consolas"/>
                <a:cs typeface="Consolas"/>
                <a:sym typeface="Consolas"/>
              </a:rPr>
              <a:t>lazy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retrofit.create(SimpleService::</a:t>
            </a: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.java)</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70" name="Google Shape;270;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Retrofit with coroutines</a:t>
            </a:r>
            <a:endParaRPr/>
          </a:p>
        </p:txBody>
      </p:sp>
      <p:sp>
        <p:nvSpPr>
          <p:cNvPr id="276" name="Google Shape;276;p43"/>
          <p:cNvSpPr txBox="1"/>
          <p:nvPr>
            <p:ph idx="1" type="body"/>
          </p:nvPr>
        </p:nvSpPr>
        <p:spPr>
          <a:xfrm>
            <a:off x="311700" y="2315925"/>
            <a:ext cx="8520600" cy="139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viewModelScope.launch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Log.d(</a:t>
            </a:r>
            <a:r>
              <a:rPr lang="en" sz="1800">
                <a:solidFill>
                  <a:srgbClr val="388E3C"/>
                </a:solidFill>
                <a:latin typeface="Consolas"/>
                <a:ea typeface="Consolas"/>
                <a:cs typeface="Consolas"/>
                <a:sym typeface="Consolas"/>
              </a:rPr>
              <a:t>"posts"</a:t>
            </a:r>
            <a:r>
              <a:rPr lang="en" sz="1800">
                <a:latin typeface="Consolas"/>
                <a:ea typeface="Consolas"/>
                <a:cs typeface="Consolas"/>
                <a:sym typeface="Consolas"/>
              </a:rPr>
              <a:t>, API.retrofitService.searchPosts(</a:t>
            </a:r>
            <a:r>
              <a:rPr lang="en" sz="1800">
                <a:solidFill>
                  <a:srgbClr val="388E3C"/>
                </a:solidFill>
                <a:latin typeface="Consolas"/>
                <a:ea typeface="Consolas"/>
                <a:cs typeface="Consolas"/>
                <a:sym typeface="Consolas"/>
              </a:rPr>
              <a:t>"query"</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7" name="Google Shape;27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3"/>
          <p:cNvSpPr txBox="1"/>
          <p:nvPr/>
        </p:nvSpPr>
        <p:spPr>
          <a:xfrm>
            <a:off x="285750" y="1839288"/>
            <a:ext cx="82629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Launch a new coroutine in the view model:</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 images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Glide</a:t>
            </a:r>
            <a:endParaRPr/>
          </a:p>
        </p:txBody>
      </p:sp>
      <p:sp>
        <p:nvSpPr>
          <p:cNvPr id="290" name="Google Shape;290;p45"/>
          <p:cNvSpPr txBox="1"/>
          <p:nvPr>
            <p:ph idx="1" type="body"/>
          </p:nvPr>
        </p:nvSpPr>
        <p:spPr>
          <a:xfrm>
            <a:off x="311700" y="1896075"/>
            <a:ext cx="8520600" cy="2678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Third-party image-loading library in Android </a:t>
            </a:r>
            <a:endParaRPr sz="2200"/>
          </a:p>
          <a:p>
            <a:pPr indent="-368300" lvl="0" marL="457200" rtl="0" algn="l">
              <a:spcBef>
                <a:spcPts val="1000"/>
              </a:spcBef>
              <a:spcAft>
                <a:spcPts val="0"/>
              </a:spcAft>
              <a:buSzPts val="2200"/>
              <a:buChar char="●"/>
            </a:pPr>
            <a:r>
              <a:rPr lang="en" sz="2200"/>
              <a:t>Focused on performance for smoother scrolling</a:t>
            </a:r>
            <a:endParaRPr sz="2200"/>
          </a:p>
          <a:p>
            <a:pPr indent="-368300" lvl="0" marL="457200" rtl="0" algn="l">
              <a:spcBef>
                <a:spcPts val="1000"/>
              </a:spcBef>
              <a:spcAft>
                <a:spcPts val="1000"/>
              </a:spcAft>
              <a:buSzPts val="2200"/>
              <a:buChar char="●"/>
            </a:pPr>
            <a:r>
              <a:rPr lang="en" sz="2200"/>
              <a:t>Supports images, video stills, and animated GIFs</a:t>
            </a:r>
            <a:endParaRPr sz="2200"/>
          </a:p>
        </p:txBody>
      </p:sp>
      <p:sp>
        <p:nvSpPr>
          <p:cNvPr id="291" name="Google Shape;29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permissions</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dependency</a:t>
            </a:r>
            <a:endParaRPr/>
          </a:p>
        </p:txBody>
      </p:sp>
      <p:sp>
        <p:nvSpPr>
          <p:cNvPr id="297" name="Google Shape;297;p46"/>
          <p:cNvSpPr txBox="1"/>
          <p:nvPr>
            <p:ph idx="1" type="body"/>
          </p:nvPr>
        </p:nvSpPr>
        <p:spPr>
          <a:xfrm>
            <a:off x="311700" y="2301775"/>
            <a:ext cx="8520600" cy="13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"com.github.bumptech.glide:glide:</a:t>
            </a:r>
            <a:r>
              <a:rPr lang="en" sz="1800">
                <a:solidFill>
                  <a:srgbClr val="D81B60"/>
                </a:solidFill>
                <a:latin typeface="Consolas"/>
                <a:ea typeface="Consolas"/>
                <a:cs typeface="Consolas"/>
                <a:sym typeface="Consolas"/>
              </a:rPr>
              <a:t>$glide_version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98" name="Google Shape;29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an image</a:t>
            </a:r>
            <a:endParaRPr/>
          </a:p>
        </p:txBody>
      </p:sp>
      <p:sp>
        <p:nvSpPr>
          <p:cNvPr id="304" name="Google Shape;304;p47"/>
          <p:cNvSpPr txBox="1"/>
          <p:nvPr>
            <p:ph idx="1" type="body"/>
          </p:nvPr>
        </p:nvSpPr>
        <p:spPr>
          <a:xfrm>
            <a:off x="311700" y="1990675"/>
            <a:ext cx="8387700" cy="167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Consolas"/>
                <a:ea typeface="Consolas"/>
                <a:cs typeface="Consolas"/>
                <a:sym typeface="Consolas"/>
              </a:rPr>
              <a:t>Glide.with(fragment)</a:t>
            </a:r>
            <a:endParaRPr sz="2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2000">
                <a:latin typeface="Consolas"/>
                <a:ea typeface="Consolas"/>
                <a:cs typeface="Consolas"/>
                <a:sym typeface="Consolas"/>
              </a:rPr>
              <a:t>    .load(</a:t>
            </a:r>
            <a:r>
              <a:rPr lang="en" sz="2000">
                <a:latin typeface="Consolas"/>
                <a:ea typeface="Consolas"/>
                <a:cs typeface="Consolas"/>
                <a:sym typeface="Consolas"/>
              </a:rPr>
              <a:t>url</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2000">
                <a:latin typeface="Consolas"/>
                <a:ea typeface="Consolas"/>
                <a:cs typeface="Consolas"/>
                <a:sym typeface="Consolas"/>
              </a:rPr>
              <a:t>    .into(imageView);</a:t>
            </a:r>
            <a:endParaRPr sz="2000">
              <a:latin typeface="Consolas"/>
              <a:ea typeface="Consolas"/>
              <a:cs typeface="Consolas"/>
              <a:sym typeface="Consolas"/>
            </a:endParaRPr>
          </a:p>
        </p:txBody>
      </p:sp>
      <p:sp>
        <p:nvSpPr>
          <p:cNvPr id="305" name="Google Shape;30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Customize a request with RequestOptions</a:t>
            </a:r>
            <a:endParaRPr sz="3400"/>
          </a:p>
        </p:txBody>
      </p:sp>
      <p:sp>
        <p:nvSpPr>
          <p:cNvPr id="311" name="Google Shape;311;p48"/>
          <p:cNvSpPr txBox="1"/>
          <p:nvPr>
            <p:ph idx="1" type="body"/>
          </p:nvPr>
        </p:nvSpPr>
        <p:spPr>
          <a:xfrm>
            <a:off x="311700" y="1685925"/>
            <a:ext cx="8520600" cy="258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Apply a crop to an image</a:t>
            </a:r>
            <a:endParaRPr sz="2200"/>
          </a:p>
          <a:p>
            <a:pPr indent="-368300" lvl="0" marL="457200" rtl="0" algn="l">
              <a:spcBef>
                <a:spcPts val="1000"/>
              </a:spcBef>
              <a:spcAft>
                <a:spcPts val="0"/>
              </a:spcAft>
              <a:buSzPts val="2200"/>
              <a:buChar char="●"/>
            </a:pPr>
            <a:r>
              <a:rPr lang="en" sz="2200"/>
              <a:t>Apply transitions</a:t>
            </a:r>
            <a:endParaRPr sz="2200"/>
          </a:p>
          <a:p>
            <a:pPr indent="-368300" lvl="0" marL="457200" rtl="0" algn="l">
              <a:spcBef>
                <a:spcPts val="1000"/>
              </a:spcBef>
              <a:spcAft>
                <a:spcPts val="0"/>
              </a:spcAft>
              <a:buSzPts val="2200"/>
              <a:buChar char="●"/>
            </a:pPr>
            <a:r>
              <a:rPr lang="en" sz="2200"/>
              <a:t>Set options for placeholder image or error image</a:t>
            </a:r>
            <a:endParaRPr sz="2200"/>
          </a:p>
          <a:p>
            <a:pPr indent="-368300" lvl="0" marL="457200" rtl="0" algn="l">
              <a:spcBef>
                <a:spcPts val="1000"/>
              </a:spcBef>
              <a:spcAft>
                <a:spcPts val="1000"/>
              </a:spcAft>
              <a:buSzPts val="2200"/>
              <a:buChar char="●"/>
            </a:pPr>
            <a:r>
              <a:rPr lang="en" sz="2200"/>
              <a:t>Set caching policies</a:t>
            </a:r>
            <a:endParaRPr sz="2200"/>
          </a:p>
        </p:txBody>
      </p:sp>
      <p:sp>
        <p:nvSpPr>
          <p:cNvPr id="312" name="Google Shape;31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RequestOptions example</a:t>
            </a:r>
            <a:endParaRPr/>
          </a:p>
        </p:txBody>
      </p:sp>
      <p:sp>
        <p:nvSpPr>
          <p:cNvPr id="318" name="Google Shape;318;p49"/>
          <p:cNvSpPr txBox="1"/>
          <p:nvPr>
            <p:ph idx="1" type="body"/>
          </p:nvPr>
        </p:nvSpPr>
        <p:spPr>
          <a:xfrm>
            <a:off x="309450" y="1000575"/>
            <a:ext cx="8662800" cy="351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@BindingAdapter</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"imageUrl"</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bindImage(imgView: ImageView, imgUrl: String?)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imgUrl?.let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imgUri = imgUrl.toUri().buildUpon().scheme(</a:t>
            </a:r>
            <a:r>
              <a:rPr lang="en" sz="1700">
                <a:solidFill>
                  <a:srgbClr val="388E3C"/>
                </a:solidFill>
                <a:latin typeface="Consolas"/>
                <a:ea typeface="Consolas"/>
                <a:cs typeface="Consolas"/>
                <a:sym typeface="Consolas"/>
              </a:rPr>
              <a:t>"https"</a:t>
            </a:r>
            <a:r>
              <a:rPr lang="en" sz="1700">
                <a:latin typeface="Consolas"/>
                <a:ea typeface="Consolas"/>
                <a:cs typeface="Consolas"/>
                <a:sym typeface="Consolas"/>
              </a:rPr>
              <a:t>).build()</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Glide.with(imgView)</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.load(imgUri)</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.apply(</a:t>
            </a:r>
            <a:r>
              <a:rPr b="1" lang="en" sz="1700">
                <a:latin typeface="Consolas"/>
                <a:ea typeface="Consolas"/>
                <a:cs typeface="Consolas"/>
                <a:sym typeface="Consolas"/>
              </a:rPr>
              <a:t>RequestOptions()</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.placeholder(R.drawable.loading_animation)</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.error(R.drawable.ic_broken_image)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.into(imgView)</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19" name="Google Shape;31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31" name="Google Shape;331;p51"/>
          <p:cNvSpPr txBox="1"/>
          <p:nvPr>
            <p:ph idx="1" type="body"/>
          </p:nvPr>
        </p:nvSpPr>
        <p:spPr>
          <a:xfrm>
            <a:off x="311700" y="10300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11,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Declare permissions your app needs in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AndroidManifest.xml</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t</a:t>
            </a:r>
            <a:r>
              <a:rPr lang="en" sz="2000">
                <a:solidFill>
                  <a:srgbClr val="1C4587"/>
                </a:solidFill>
                <a:uFill>
                  <a:noFill/>
                </a:uFill>
                <a:hlinkClick action="ppaction://hlinksldjump" r:id="rId5">
                  <a:extLst>
                    <a:ext uri="{A12FA001-AC4F-418D-AE19-62706E023703}">
                      <ahyp:hlinkClr val="tx"/>
                    </a:ext>
                  </a:extLst>
                </a:hlinkClick>
              </a:rPr>
              <a:t>he three protection levels for permissions: normal, signature, and dangerous (prompt the user at runtime for dangerous permissions)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Use the Retrofit library to make web service API calls from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extLst>
                    <a:ext uri="{A12FA001-AC4F-418D-AE19-62706E023703}">
                      <ahyp:hlinkClr val="tx"/>
                    </a:ext>
                  </a:extLst>
                </a:hlinkClick>
              </a:rPr>
              <a:t>Use the Moshi library to parse JSON response into class objects</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Load and display images from the internet using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Glide</a:t>
            </a:r>
            <a:r>
              <a:rPr lang="en" sz="2000">
                <a:solidFill>
                  <a:srgbClr val="1C4587"/>
                </a:solidFill>
                <a:uFill>
                  <a:noFill/>
                </a:uFill>
                <a:hlinkClick action="ppaction://hlinksldjump" r:id="rId9">
                  <a:extLst>
                    <a:ext uri="{A12FA001-AC4F-418D-AE19-62706E023703}">
                      <ahyp:hlinkClr val="tx"/>
                    </a:ext>
                  </a:extLst>
                </a:hlinkClick>
              </a:rPr>
              <a:t> library</a:t>
            </a:r>
            <a:endParaRPr sz="2000">
              <a:solidFill>
                <a:srgbClr val="1C4587"/>
              </a:solidFill>
            </a:endParaRPr>
          </a:p>
        </p:txBody>
      </p:sp>
      <p:sp>
        <p:nvSpPr>
          <p:cNvPr id="332" name="Google Shape;332;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38" name="Google Shape;338;p52"/>
          <p:cNvSpPr txBox="1"/>
          <p:nvPr>
            <p:ph idx="1" type="body"/>
          </p:nvPr>
        </p:nvSpPr>
        <p:spPr>
          <a:xfrm>
            <a:off x="227000" y="1303275"/>
            <a:ext cx="8520600" cy="221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App permissions best practices</a:t>
            </a:r>
            <a:endParaRPr sz="2000" u="sng"/>
          </a:p>
          <a:p>
            <a:pPr indent="-355600" lvl="0" marL="457200" rtl="0" algn="l">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Retrofit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Moshi</a:t>
            </a:r>
            <a:endParaRPr sz="2000">
              <a:solidFill>
                <a:schemeClr val="dk1"/>
              </a:solidFill>
            </a:endParaRPr>
          </a:p>
          <a:p>
            <a:pPr indent="-355600" lvl="0" marL="457200" rtl="0" algn="l">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Glide</a:t>
            </a:r>
            <a:endParaRPr sz="2000" u="sng"/>
          </a:p>
        </p:txBody>
      </p:sp>
      <p:sp>
        <p:nvSpPr>
          <p:cNvPr id="339" name="Google Shape;33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345" name="Google Shape;345;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3"/>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11: Connect to the internet</a:t>
            </a:r>
            <a:endParaRPr sz="2500">
              <a:solidFill>
                <a:schemeClr val="dk1"/>
              </a:solidFill>
            </a:endParaRPr>
          </a:p>
        </p:txBody>
      </p:sp>
      <p:pic>
        <p:nvPicPr>
          <p:cNvPr id="347" name="Google Shape;347;p53"/>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98" name="Google Shape;98;p20"/>
          <p:cNvSpPr txBox="1"/>
          <p:nvPr>
            <p:ph idx="1" type="body"/>
          </p:nvPr>
        </p:nvSpPr>
        <p:spPr>
          <a:xfrm>
            <a:off x="311700" y="1822025"/>
            <a:ext cx="8520600" cy="1927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Protect the privacy of an Android user </a:t>
            </a:r>
            <a:endParaRPr sz="2200"/>
          </a:p>
          <a:p>
            <a:pPr indent="-368300" lvl="0" marL="457200" rtl="0" algn="l">
              <a:lnSpc>
                <a:spcPct val="115000"/>
              </a:lnSpc>
              <a:spcBef>
                <a:spcPts val="1000"/>
              </a:spcBef>
              <a:spcAft>
                <a:spcPts val="1000"/>
              </a:spcAft>
              <a:buSzPts val="2200"/>
              <a:buChar char="●"/>
            </a:pPr>
            <a:r>
              <a:rPr lang="en" sz="2200"/>
              <a:t>Declared with the </a:t>
            </a:r>
            <a:r>
              <a:rPr lang="en" sz="2200">
                <a:latin typeface="Courier New"/>
                <a:ea typeface="Courier New"/>
                <a:cs typeface="Courier New"/>
                <a:sym typeface="Courier New"/>
              </a:rPr>
              <a:t>&lt;uses-permission&gt;</a:t>
            </a:r>
            <a:r>
              <a:rPr lang="en" sz="2200"/>
              <a:t> tag in the </a:t>
            </a:r>
            <a:r>
              <a:rPr lang="en" sz="2200">
                <a:latin typeface="Courier New"/>
                <a:ea typeface="Courier New"/>
                <a:cs typeface="Courier New"/>
                <a:sym typeface="Courier New"/>
              </a:rPr>
              <a:t>AndroidManifest.xml</a:t>
            </a:r>
            <a:endParaRPr sz="2200"/>
          </a:p>
        </p:txBody>
      </p:sp>
      <p:sp>
        <p:nvSpPr>
          <p:cNvPr id="99" name="Google Shape;99;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granted to your app</a:t>
            </a:r>
            <a:endParaRPr/>
          </a:p>
        </p:txBody>
      </p:sp>
      <p:sp>
        <p:nvSpPr>
          <p:cNvPr id="105" name="Google Shape;105;p21"/>
          <p:cNvSpPr txBox="1"/>
          <p:nvPr>
            <p:ph idx="1" type="body"/>
          </p:nvPr>
        </p:nvSpPr>
        <p:spPr>
          <a:xfrm>
            <a:off x="311700" y="1457275"/>
            <a:ext cx="8520600" cy="292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Permissions can be granted during installation or runtime, depending on protection level. </a:t>
            </a:r>
            <a:endParaRPr sz="2200"/>
          </a:p>
          <a:p>
            <a:pPr indent="-368300" lvl="0" marL="457200" rtl="0" algn="l">
              <a:spcBef>
                <a:spcPts val="1000"/>
              </a:spcBef>
              <a:spcAft>
                <a:spcPts val="0"/>
              </a:spcAft>
              <a:buSzPts val="2200"/>
              <a:buChar char="●"/>
            </a:pPr>
            <a:r>
              <a:rPr lang="en" sz="2200"/>
              <a:t>Each permission has a protection level: normal, signature, or dangerous.</a:t>
            </a:r>
            <a:endParaRPr sz="2200"/>
          </a:p>
          <a:p>
            <a:pPr indent="-368300" lvl="0" marL="457200" rtl="0" algn="l">
              <a:spcBef>
                <a:spcPts val="1000"/>
              </a:spcBef>
              <a:spcAft>
                <a:spcPts val="1000"/>
              </a:spcAft>
              <a:buSzPts val="2200"/>
              <a:buChar char="●"/>
            </a:pPr>
            <a:r>
              <a:rPr lang="en" sz="2200"/>
              <a:t>For permissions granted during runtime, prompt users to explicitly grant or deny access to your app.</a:t>
            </a:r>
            <a:endParaRPr sz="2200"/>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protection levels</a:t>
            </a:r>
            <a:endParaRPr/>
          </a:p>
        </p:txBody>
      </p:sp>
      <p:sp>
        <p:nvSpPr>
          <p:cNvPr id="112" name="Google Shape;112;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 name="Google Shape;113;p22"/>
          <p:cNvGraphicFramePr/>
          <p:nvPr/>
        </p:nvGraphicFramePr>
        <p:xfrm>
          <a:off x="326669" y="1376225"/>
          <a:ext cx="3000000" cy="3000000"/>
        </p:xfrm>
        <a:graphic>
          <a:graphicData uri="http://schemas.openxmlformats.org/drawingml/2006/table">
            <a:tbl>
              <a:tblPr>
                <a:noFill/>
                <a:tableStyleId>{66A31D98-0814-4972-BC4C-8A2C3A4CE3CE}</a:tableStyleId>
              </a:tblPr>
              <a:tblGrid>
                <a:gridCol w="2112600"/>
                <a:gridCol w="2112600"/>
                <a:gridCol w="1758850"/>
                <a:gridCol w="2466350"/>
              </a:tblGrid>
              <a:tr h="681850">
                <a:tc>
                  <a:txBody>
                    <a:bodyPr/>
                    <a:lstStyle/>
                    <a:p>
                      <a:pPr indent="0" lvl="0" marL="0" rtl="0" algn="l">
                        <a:spcBef>
                          <a:spcPts val="0"/>
                        </a:spcBef>
                        <a:spcAft>
                          <a:spcPts val="600"/>
                        </a:spcAft>
                        <a:buNone/>
                      </a:pPr>
                      <a:r>
                        <a:rPr b="1" lang="en" sz="1800">
                          <a:latin typeface="Roboto"/>
                          <a:ea typeface="Roboto"/>
                          <a:cs typeface="Roboto"/>
                          <a:sym typeface="Roboto"/>
                        </a:rPr>
                        <a:t>Protection Level</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Granted when?</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Must prompt </a:t>
                      </a:r>
                      <a:br>
                        <a:rPr b="1" lang="en" sz="1800">
                          <a:latin typeface="Roboto"/>
                          <a:ea typeface="Roboto"/>
                          <a:cs typeface="Roboto"/>
                          <a:sym typeface="Roboto"/>
                        </a:rPr>
                      </a:br>
                      <a:r>
                        <a:rPr b="1" lang="en" sz="1800">
                          <a:latin typeface="Roboto"/>
                          <a:ea typeface="Roboto"/>
                          <a:cs typeface="Roboto"/>
                          <a:sym typeface="Roboto"/>
                        </a:rPr>
                        <a:t>before use?</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Examples</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760700">
                <a:tc>
                  <a:txBody>
                    <a:bodyPr/>
                    <a:lstStyle/>
                    <a:p>
                      <a:pPr indent="0" lvl="0" marL="0" rtl="0" algn="l">
                        <a:spcBef>
                          <a:spcPts val="0"/>
                        </a:spcBef>
                        <a:spcAft>
                          <a:spcPts val="600"/>
                        </a:spcAft>
                        <a:buNone/>
                      </a:pPr>
                      <a:r>
                        <a:rPr lang="en" sz="1800">
                          <a:latin typeface="Roboto"/>
                          <a:ea typeface="Roboto"/>
                          <a:cs typeface="Roboto"/>
                          <a:sym typeface="Roboto"/>
                        </a:rPr>
                        <a:t>Normal</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Install 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No</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Consolas"/>
                          <a:ea typeface="Consolas"/>
                          <a:cs typeface="Consolas"/>
                          <a:sym typeface="Consolas"/>
                        </a:rPr>
                        <a:t>ACCESS_WIFI_STATE, BLUETOOTH, VIBRATE, INTERNET</a:t>
                      </a:r>
                      <a:endParaRPr sz="1600">
                        <a:latin typeface="Consolas"/>
                        <a:ea typeface="Consolas"/>
                        <a:cs typeface="Consolas"/>
                        <a:sym typeface="Consolas"/>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482450">
                <a:tc>
                  <a:txBody>
                    <a:bodyPr/>
                    <a:lstStyle/>
                    <a:p>
                      <a:pPr indent="0" lvl="0" marL="0" rtl="0" algn="l">
                        <a:spcBef>
                          <a:spcPts val="0"/>
                        </a:spcBef>
                        <a:spcAft>
                          <a:spcPts val="600"/>
                        </a:spcAft>
                        <a:buNone/>
                      </a:pPr>
                      <a:r>
                        <a:rPr lang="en" sz="1800">
                          <a:latin typeface="Roboto"/>
                          <a:ea typeface="Roboto"/>
                          <a:cs typeface="Roboto"/>
                          <a:sym typeface="Roboto"/>
                        </a:rPr>
                        <a:t>Signature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Install 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No</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Roboto"/>
                          <a:ea typeface="Roboto"/>
                          <a:cs typeface="Roboto"/>
                          <a:sym typeface="Roboto"/>
                        </a:rPr>
                        <a:t>N/A</a:t>
                      </a:r>
                      <a:endParaRPr sz="16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95350">
                <a:tc>
                  <a:txBody>
                    <a:bodyPr/>
                    <a:lstStyle/>
                    <a:p>
                      <a:pPr indent="0" lvl="0" marL="0" rtl="0" algn="l">
                        <a:spcBef>
                          <a:spcPts val="0"/>
                        </a:spcBef>
                        <a:spcAft>
                          <a:spcPts val="600"/>
                        </a:spcAft>
                        <a:buNone/>
                      </a:pPr>
                      <a:r>
                        <a:rPr lang="en" sz="1800">
                          <a:latin typeface="Roboto"/>
                          <a:ea typeface="Roboto"/>
                          <a:cs typeface="Roboto"/>
                          <a:sym typeface="Roboto"/>
                        </a:rPr>
                        <a:t>Dangerous</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Runtime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Yes</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Consolas"/>
                          <a:ea typeface="Consolas"/>
                          <a:cs typeface="Consolas"/>
                          <a:sym typeface="Consolas"/>
                        </a:rPr>
                        <a:t>GET_ACCOUNTS, CAMERA, CALL_PHONE</a:t>
                      </a:r>
                      <a:endParaRPr sz="1600">
                        <a:latin typeface="Consolas"/>
                        <a:ea typeface="Consolas"/>
                        <a:cs typeface="Consolas"/>
                        <a:sym typeface="Consolas"/>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permissions to the manifest</a:t>
            </a:r>
            <a:endParaRPr/>
          </a:p>
        </p:txBody>
      </p:sp>
      <p:sp>
        <p:nvSpPr>
          <p:cNvPr id="119" name="Google Shape;119;p23"/>
          <p:cNvSpPr txBox="1"/>
          <p:nvPr>
            <p:ph idx="1" type="body"/>
          </p:nvPr>
        </p:nvSpPr>
        <p:spPr>
          <a:xfrm>
            <a:off x="311700" y="1131498"/>
            <a:ext cx="8520600" cy="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a:t>
            </a:r>
            <a:r>
              <a:rPr lang="en" sz="1700">
                <a:latin typeface="Courier New"/>
                <a:ea typeface="Courier New"/>
                <a:cs typeface="Courier New"/>
                <a:sym typeface="Courier New"/>
              </a:rPr>
              <a:t>AndroidManifest.xml</a:t>
            </a:r>
            <a:r>
              <a:rPr lang="en" sz="1700"/>
              <a:t>:</a:t>
            </a:r>
            <a:endParaRPr sz="1700"/>
          </a:p>
        </p:txBody>
      </p:sp>
      <p:sp>
        <p:nvSpPr>
          <p:cNvPr id="120" name="Google Shape;120;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23"/>
          <p:cNvSpPr txBox="1"/>
          <p:nvPr/>
        </p:nvSpPr>
        <p:spPr>
          <a:xfrm>
            <a:off x="266700" y="1537325"/>
            <a:ext cx="8674200" cy="3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&lt;manifest xmlns:android=</a:t>
            </a:r>
            <a:r>
              <a:rPr lang="en" sz="1700">
                <a:solidFill>
                  <a:srgbClr val="388E3C"/>
                </a:solidFill>
                <a:latin typeface="Consolas"/>
                <a:ea typeface="Consolas"/>
                <a:cs typeface="Consolas"/>
                <a:sym typeface="Consolas"/>
              </a:rPr>
              <a:t>"http://schemas.android.com/apk/res/android"</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package</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"com.example.sampleapp"</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&lt;uses-permission android:name=</a:t>
            </a:r>
            <a:r>
              <a:rPr b="1" lang="en" sz="1700">
                <a:solidFill>
                  <a:srgbClr val="388E3C"/>
                </a:solidFill>
                <a:latin typeface="Consolas"/>
                <a:ea typeface="Consolas"/>
                <a:cs typeface="Consolas"/>
                <a:sym typeface="Consolas"/>
              </a:rPr>
              <a:t>"android.permission.USE_BIOMETRIC"</a:t>
            </a:r>
            <a:r>
              <a:rPr b="1"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700">
                <a:latin typeface="Consolas"/>
                <a:ea typeface="Consolas"/>
                <a:cs typeface="Consolas"/>
                <a:sym typeface="Consolas"/>
              </a:rPr>
              <a:t>    &lt;application&gt;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&lt;activity</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android:name=</a:t>
            </a:r>
            <a:r>
              <a:rPr lang="en" sz="1700">
                <a:solidFill>
                  <a:srgbClr val="388E3C"/>
                </a:solidFill>
                <a:latin typeface="Consolas"/>
                <a:ea typeface="Consolas"/>
                <a:cs typeface="Consolas"/>
                <a:sym typeface="Consolas"/>
              </a:rPr>
              <a:t>".MainActivity"</a:t>
            </a:r>
            <a:r>
              <a:rPr lang="en" sz="1700">
                <a:latin typeface="Consolas"/>
                <a:ea typeface="Consolas"/>
                <a:cs typeface="Consolas"/>
                <a:sym typeface="Consolas"/>
              </a:rPr>
              <a:t> ...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&lt;/activity&gt;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&lt;/application&gt;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&lt;/manifest&gt;</a:t>
            </a:r>
            <a:endParaRPr sz="1700">
              <a:latin typeface="Consolas"/>
              <a:ea typeface="Consolas"/>
              <a:cs typeface="Consolas"/>
              <a:sym typeface="Consolas"/>
            </a:endParaRPr>
          </a:p>
          <a:p>
            <a:pPr indent="0" lvl="0" marL="0" rtl="0" algn="l">
              <a:spcBef>
                <a:spcPts val="595"/>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access permissions</a:t>
            </a:r>
            <a:endParaRPr/>
          </a:p>
        </p:txBody>
      </p:sp>
      <p:sp>
        <p:nvSpPr>
          <p:cNvPr id="127" name="Google Shape;127;p24"/>
          <p:cNvSpPr txBox="1"/>
          <p:nvPr>
            <p:ph idx="1" type="body"/>
          </p:nvPr>
        </p:nvSpPr>
        <p:spPr>
          <a:xfrm>
            <a:off x="148200" y="2100275"/>
            <a:ext cx="8995800" cy="130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&lt;uses-permission</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android:name=</a:t>
            </a:r>
            <a:r>
              <a:rPr lang="en" sz="1700">
                <a:solidFill>
                  <a:srgbClr val="388E3C"/>
                </a:solidFill>
                <a:latin typeface="Consolas"/>
                <a:ea typeface="Consolas"/>
                <a:cs typeface="Consolas"/>
                <a:sym typeface="Consolas"/>
              </a:rPr>
              <a:t>"android.permission.INTERNET"</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&lt;uses-permission</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android:name=</a:t>
            </a:r>
            <a:r>
              <a:rPr lang="en" sz="1700">
                <a:solidFill>
                  <a:srgbClr val="388E3C"/>
                </a:solidFill>
                <a:latin typeface="Consolas"/>
                <a:ea typeface="Consolas"/>
                <a:cs typeface="Consolas"/>
                <a:sym typeface="Consolas"/>
              </a:rPr>
              <a:t>"android.permission.ACCESS_NETWORK_STATE"</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128" name="Google Shape;12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4"/>
          <p:cNvSpPr txBox="1"/>
          <p:nvPr/>
        </p:nvSpPr>
        <p:spPr>
          <a:xfrm>
            <a:off x="184250" y="1779100"/>
            <a:ext cx="54006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In </a:t>
            </a:r>
            <a:r>
              <a:rPr lang="en" sz="1600">
                <a:latin typeface="Courier New"/>
                <a:ea typeface="Courier New"/>
                <a:cs typeface="Courier New"/>
                <a:sym typeface="Courier New"/>
              </a:rPr>
              <a:t>AndroidManifest</a:t>
            </a:r>
            <a:r>
              <a:rPr lang="en" sz="1600">
                <a:latin typeface="Courier New"/>
                <a:ea typeface="Courier New"/>
                <a:cs typeface="Courier New"/>
                <a:sym typeface="Courier New"/>
              </a:rPr>
              <a:t>.xml</a:t>
            </a:r>
            <a:r>
              <a:rPr lang="en"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dangerous permissions</a:t>
            </a:r>
            <a:endParaRPr/>
          </a:p>
        </p:txBody>
      </p:sp>
      <p:sp>
        <p:nvSpPr>
          <p:cNvPr id="135" name="Google Shape;135;p25"/>
          <p:cNvSpPr txBox="1"/>
          <p:nvPr>
            <p:ph idx="1" type="body"/>
          </p:nvPr>
        </p:nvSpPr>
        <p:spPr>
          <a:xfrm>
            <a:off x="311700" y="1646925"/>
            <a:ext cx="8520600" cy="253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Prompt the user to grant the permission when they try to access functionality that requires a dangerous permission. </a:t>
            </a:r>
            <a:endParaRPr sz="2200"/>
          </a:p>
          <a:p>
            <a:pPr indent="-368300" lvl="0" marL="457200" rtl="0" algn="l">
              <a:spcBef>
                <a:spcPts val="1000"/>
              </a:spcBef>
              <a:spcAft>
                <a:spcPts val="0"/>
              </a:spcAft>
              <a:buSzPts val="2200"/>
              <a:buChar char="●"/>
            </a:pPr>
            <a:r>
              <a:rPr lang="en" sz="2200"/>
              <a:t>Explain to the user why the permission is needed. </a:t>
            </a:r>
            <a:endParaRPr sz="2200"/>
          </a:p>
          <a:p>
            <a:pPr indent="-368300" lvl="0" marL="457200" rtl="0" algn="l">
              <a:spcBef>
                <a:spcPts val="1000"/>
              </a:spcBef>
              <a:spcAft>
                <a:spcPts val="1000"/>
              </a:spcAft>
              <a:buSzPts val="2200"/>
              <a:buChar char="●"/>
            </a:pPr>
            <a:r>
              <a:rPr lang="en" sz="2200"/>
              <a:t>Fall back gracefully if the user denies the permission (app should still function).</a:t>
            </a:r>
            <a:endParaRPr sz="2200"/>
          </a:p>
        </p:txBody>
      </p:sp>
      <p:sp>
        <p:nvSpPr>
          <p:cNvPr id="136" name="Google Shape;13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