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p:regular r:id="rId41"/>
      <p:bold r:id="rId42"/>
      <p:italic r:id="rId43"/>
      <p:boldItalic r:id="rId44"/>
    </p:embeddedFont>
    <p:embeddedFont>
      <p:font typeface="Google Sans"/>
      <p:regular r:id="rId45"/>
      <p:bold r:id="rId46"/>
      <p:italic r:id="rId47"/>
      <p:boldItalic r:id="rId48"/>
    </p:embeddedFont>
    <p:embeddedFont>
      <p:font typeface="Roboto Condensed"/>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00AE6B-BD29-4660-B62E-40F66C91B883}">
  <a:tblStyle styleId="{8600AE6B-BD29-4660-B62E-40F66C91B8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GoogleSans-bold.fntdata"/><Relationship Id="rId45" Type="http://schemas.openxmlformats.org/officeDocument/2006/relationships/font" Target="fonts/Googl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GoogleSans-boldItalic.fntdata"/><Relationship Id="rId47" Type="http://schemas.openxmlformats.org/officeDocument/2006/relationships/font" Target="fonts/GoogleSans-italic.fntdata"/><Relationship Id="rId49" Type="http://schemas.openxmlformats.org/officeDocument/2006/relationships/font" Target="fonts/RobotoCondense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Condensed-italic.fntdata"/><Relationship Id="rId50" Type="http://schemas.openxmlformats.org/officeDocument/2006/relationships/font" Target="fonts/RobotoCondensed-bold.fntdata"/><Relationship Id="rId53" Type="http://schemas.openxmlformats.org/officeDocument/2006/relationships/font" Target="fonts/OpenSans-regular.fntdata"/><Relationship Id="rId52" Type="http://schemas.openxmlformats.org/officeDocument/2006/relationships/font" Target="fonts/RobotoCondensed-boldItalic.fntdata"/><Relationship Id="rId11" Type="http://schemas.openxmlformats.org/officeDocument/2006/relationships/slide" Target="slides/slide4.xml"/><Relationship Id="rId55" Type="http://schemas.openxmlformats.org/officeDocument/2006/relationships/font" Target="fonts/OpenSans-italic.fntdata"/><Relationship Id="rId10" Type="http://schemas.openxmlformats.org/officeDocument/2006/relationships/slide" Target="slides/slide3.xml"/><Relationship Id="rId54"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features" TargetMode="External"/><Relationship Id="rId3" Type="http://schemas.openxmlformats.org/officeDocument/2006/relationships/hyperlink" Target="https://developer.android.com/jetpack/androidx/releases/work" TargetMode="External"/><Relationship Id="rId4" Type="http://schemas.openxmlformats.org/officeDocument/2006/relationships/hyperlink" Target="https://medium.com/androiddevelopers/use-workmanager-for-immediate-background-execution-a57db502603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background/#recommended-solutions" TargetMode="External"/><Relationship Id="rId3" Type="http://schemas.openxmlformats.org/officeDocument/2006/relationships/hyperlink" Target="https://medium.com/androiddevelopers/use-workmanager-for-immediate-background-execution-a57db502603d"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work#declaring_dependenci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 Id="rId3" Type="http://schemas.openxmlformats.org/officeDocument/2006/relationships/hyperlink" Target="https://developer.android.com/reference/kotlin/androidx/work/WorkRequest" TargetMode="External"/><Relationship Id="rId4" Type="http://schemas.openxmlformats.org/officeDocument/2006/relationships/hyperlink" Target="https://developer.android.com/reference/kotlin/androidx/work/Constraints" TargetMode="External"/><Relationship Id="rId5" Type="http://schemas.openxmlformats.org/officeDocument/2006/relationships/hyperlink" Target="https://developer.android.com/reference/kotlin/androidx/work/WorkManager"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advanced/long-running" TargetMode="External"/><Relationship Id="rId3" Type="http://schemas.openxmlformats.org/officeDocument/2006/relationships/hyperlink" Target="https://developer.android.com/topic/libraries/architecture/workmanager/advanced/coroutinework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 Id="rId3" Type="http://schemas.openxmlformats.org/officeDocument/2006/relationships/hyperlink" Target="https://developer.android.com/topic/libraries/architecture/workmanager/how-to/define-work#delayed_wor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eriodicWorkRequest" TargetMode="External"/><Relationship Id="rId3" Type="http://schemas.openxmlformats.org/officeDocument/2006/relationships/hyperlink" Target="https://developer.android.com/reference/kotlin/androidx/work/PeriodicWorkRequest.Build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ExistingPeriodicWorkPolicy" TargetMode="External"/><Relationship Id="rId3" Type="http://schemas.openxmlformats.org/officeDocument/2006/relationships/hyperlink" Target="https://developer.android.com/reference/kotlin/androidx/work/ExistingPeriodicWorkPolicy#enum-values_1"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Data" TargetMode="External"/><Relationship Id="rId3" Type="http://schemas.openxmlformats.org/officeDocument/2006/relationships/hyperlink" Target="https://developer.android.com/topic/libraries/architecture/workmanager/advanced#params" TargetMode="External"/><Relationship Id="rId4" Type="http://schemas.openxmlformats.org/officeDocument/2006/relationships/hyperlink" Target="https://developer.android.com/reference/kotlin/androidx/work/package-summary#workdataof"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ListenableWorker.Result" TargetMode="External"/><Relationship Id="rId3" Type="http://schemas.openxmlformats.org/officeDocument/2006/relationships/hyperlink" Target="https://developer.android.com/reference/kotlin/androidx/work/Data"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ackage-summary#workdatao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Constraints.Builder"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NetworkType" TargetMode="External"/><Relationship Id="rId3" Type="http://schemas.openxmlformats.org/officeDocument/2006/relationships/hyperlink" Target="https://developer.android.com/reference/kotlin/androidx/work/Constraints.Builder#setrequirescharging" TargetMode="External"/><Relationship Id="rId4" Type="http://schemas.openxmlformats.org/officeDocument/2006/relationships/hyperlink" Target="https://developer.android.com/reference/kotlin/androidx/work/Constraints.Builder#setrequiresbatterynotlow" TargetMode="External"/><Relationship Id="rId5" Type="http://schemas.openxmlformats.org/officeDocument/2006/relationships/hyperlink" Target="https://developer.android.com/reference/kotlin/androidx/work/Constraints.Builder#setrequiresdeviceidle" TargetMode="External"/><Relationship Id="rId6" Type="http://schemas.openxmlformats.org/officeDocument/2006/relationships/hyperlink" Target="https://developer.android.com/topic/libraries/architecture/workmanager/how-to/define-work#work-constrai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fetch-dat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recommended-app-arch" TargetMode="External"/><Relationship Id="rId3" Type="http://schemas.openxmlformats.org/officeDocument/2006/relationships/hyperlink" Target="https://developer.android.com/jetpack/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4409bc5e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4409bc5e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4409bc5e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4409bc5e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our apps become more complex and involve background work (such as syncing with a server), </a:t>
            </a:r>
            <a:r>
              <a:rPr lang="en"/>
              <a:t>let’s talk about how we can use WorkManager to execute this work.</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4409bc5e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4409bc5e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ourier New"/>
                <a:ea typeface="Courier New"/>
                <a:cs typeface="Courier New"/>
                <a:sym typeface="Courier New"/>
              </a:rPr>
              <a:t>WorkManager</a:t>
            </a:r>
            <a:r>
              <a:rPr lang="en">
                <a:solidFill>
                  <a:schemeClr val="dk1"/>
                </a:solidFill>
                <a:highlight>
                  <a:schemeClr val="lt1"/>
                </a:highlight>
              </a:rPr>
              <a:t> is an Android Jetpack architecture component, and it’s the recommended solution to execute background work, both immediate or deferred.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t>Opportunistic execution means that </a:t>
            </a:r>
            <a:r>
              <a:rPr lang="en">
                <a:latin typeface="Courier New"/>
                <a:ea typeface="Courier New"/>
                <a:cs typeface="Courier New"/>
                <a:sym typeface="Courier New"/>
              </a:rPr>
              <a:t>WorkManager</a:t>
            </a:r>
            <a:r>
              <a:rPr lang="en"/>
              <a:t> will do your background work as soon as it can. Guaranteed execution means that </a:t>
            </a:r>
            <a:r>
              <a:rPr lang="en">
                <a:latin typeface="Courier New"/>
                <a:ea typeface="Courier New"/>
                <a:cs typeface="Courier New"/>
                <a:sym typeface="Courier New"/>
              </a:rPr>
              <a:t>WorkManager</a:t>
            </a:r>
            <a:r>
              <a:rPr lang="en"/>
              <a:t> will make sure the work gets executed, even if the app exits or the device restarts. </a:t>
            </a:r>
            <a:r>
              <a:rPr lang="en">
                <a:solidFill>
                  <a:schemeClr val="dk1"/>
                </a:solidFill>
                <a:highlight>
                  <a:schemeClr val="lt1"/>
                </a:highlight>
              </a:rPr>
              <a:t>Furthermore, its guaranteed execution can be based on certain conditions, such as battery or connection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Hence, use </a:t>
            </a:r>
            <a:r>
              <a:rPr lang="en">
                <a:latin typeface="Courier New"/>
                <a:ea typeface="Courier New"/>
                <a:cs typeface="Courier New"/>
                <a:sym typeface="Courier New"/>
              </a:rPr>
              <a:t>WorkManager</a:t>
            </a:r>
            <a:r>
              <a:rPr lang="en"/>
              <a:t> to schedule long running immediate tasks (e.g. apply a filter to an image) or deferrable tasks (e.g. sending logs or syncing app data with a server).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ighlight>
                  <a:srgbClr val="FFFFFF"/>
                </a:highlight>
                <a:hlinkClick r:id="rId2"/>
              </a:rPr>
              <a:t>WorkManager Features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WorkManager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Use WorkManager for immediate background execution</a:t>
            </a:r>
            <a:endParaRPr>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409bc5e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409bc5e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tasks fall into one of three main categories: </a:t>
            </a:r>
            <a:r>
              <a:rPr b="1" lang="en"/>
              <a:t>Immediate</a:t>
            </a:r>
            <a:r>
              <a:rPr lang="en"/>
              <a:t>, </a:t>
            </a:r>
            <a:r>
              <a:rPr b="1" lang="en"/>
              <a:t>Deferred</a:t>
            </a:r>
            <a:r>
              <a:rPr lang="en"/>
              <a:t>, and </a:t>
            </a:r>
            <a:r>
              <a:rPr b="1" lang="en"/>
              <a:t>Exact</a:t>
            </a:r>
            <a:r>
              <a:rPr lang="en"/>
              <a:t>. </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b="1" lang="en"/>
              <a:t>Immediate</a:t>
            </a:r>
            <a:r>
              <a:rPr lang="en"/>
              <a:t> tasks: For tasks that must </a:t>
            </a:r>
            <a:r>
              <a:rPr lang="en"/>
              <a:t>run</a:t>
            </a:r>
            <a:r>
              <a:rPr lang="en"/>
              <a:t> right away, like syncing user data to the server, even if the user puts the application in background or the device restarts, we recommend using </a:t>
            </a:r>
            <a:r>
              <a:rPr lang="en">
                <a:latin typeface="Courier New"/>
                <a:ea typeface="Courier New"/>
                <a:cs typeface="Courier New"/>
                <a:sym typeface="Courier New"/>
              </a:rPr>
              <a:t>WorkManager</a:t>
            </a:r>
            <a:r>
              <a:rPr lang="en"/>
              <a:t> and its support for long-running tasks. For scoped tasks that can be canceled by the user (e.g. if the user navigates away from the app and the task is no longer needed), we recommend using Kotlin coroutines. </a:t>
            </a:r>
            <a:endParaRPr/>
          </a:p>
          <a:p>
            <a:pPr indent="-298450" lvl="0" marL="457200" rtl="0" algn="l">
              <a:spcBef>
                <a:spcPts val="0"/>
              </a:spcBef>
              <a:spcAft>
                <a:spcPts val="0"/>
              </a:spcAft>
              <a:buSzPts val="1100"/>
              <a:buChar char="●"/>
            </a:pPr>
            <a:r>
              <a:rPr b="1" lang="en"/>
              <a:t>Deferred</a:t>
            </a:r>
            <a:r>
              <a:rPr lang="en"/>
              <a:t> tasks: Any task that is not directly connected to a user interaction and can run at any </a:t>
            </a:r>
            <a:r>
              <a:rPr lang="en">
                <a:solidFill>
                  <a:schemeClr val="dk1"/>
                </a:solidFill>
              </a:rPr>
              <a:t>future </a:t>
            </a:r>
            <a:r>
              <a:rPr lang="en"/>
              <a:t>time can be deferred. The recommended solution for deferred tasks is </a:t>
            </a:r>
            <a:r>
              <a:rPr lang="en">
                <a:latin typeface="Courier New"/>
                <a:ea typeface="Courier New"/>
                <a:cs typeface="Courier New"/>
                <a:sym typeface="Courier New"/>
              </a:rPr>
              <a:t>WorkManager</a:t>
            </a:r>
            <a:r>
              <a:rPr lang="en"/>
              <a:t>.</a:t>
            </a:r>
            <a:endParaRPr/>
          </a:p>
          <a:p>
            <a:pPr indent="-298450" lvl="0" marL="457200" rtl="0" algn="l">
              <a:spcBef>
                <a:spcPts val="0"/>
              </a:spcBef>
              <a:spcAft>
                <a:spcPts val="0"/>
              </a:spcAft>
              <a:buSzPts val="1100"/>
              <a:buChar char="●"/>
            </a:pPr>
            <a:r>
              <a:rPr b="1" lang="en"/>
              <a:t>Exact</a:t>
            </a:r>
            <a:r>
              <a:rPr lang="en"/>
              <a:t> tasks: If the work must run at a specific future time, use </a:t>
            </a:r>
            <a:r>
              <a:rPr lang="en">
                <a:latin typeface="Courier New"/>
                <a:ea typeface="Courier New"/>
                <a:cs typeface="Courier New"/>
                <a:sym typeface="Courier New"/>
              </a:rPr>
              <a:t>AlarmManager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Recommended solutions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3"/>
              </a:rPr>
              <a:t>Use WorkManager for immediate background execution</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409bc5e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4409bc5e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WorkManager library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4409bc5e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4409bc5e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Resources:</a:t>
            </a:r>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Worker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WorkRequest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Constraints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5">
                  <a:extLst>
                    <a:ext uri="{A12FA001-AC4F-418D-AE19-62706E023703}">
                      <ahyp:hlinkClr val="tx"/>
                    </a:ext>
                  </a:extLst>
                </a:hlinkClick>
              </a:rPr>
              <a:t>WorkManager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4409bc5e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4409bc5e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is defined by subclassing the </a:t>
            </a:r>
            <a:r>
              <a:rPr lang="en">
                <a:latin typeface="Courier New"/>
                <a:ea typeface="Courier New"/>
                <a:cs typeface="Courier New"/>
                <a:sym typeface="Courier New"/>
              </a:rPr>
              <a:t>Worker</a:t>
            </a:r>
            <a:r>
              <a:rPr lang="en"/>
              <a:t> class and overriding </a:t>
            </a:r>
            <a:r>
              <a:rPr lang="en">
                <a:latin typeface="Courier New"/>
                <a:ea typeface="Courier New"/>
                <a:cs typeface="Courier New"/>
                <a:sym typeface="Courier New"/>
              </a:rPr>
              <a:t>doWork()</a:t>
            </a:r>
            <a:r>
              <a:rPr lang="en"/>
              <a:t>. </a:t>
            </a:r>
            <a:r>
              <a:rPr lang="en">
                <a:latin typeface="Courier New"/>
                <a:ea typeface="Courier New"/>
                <a:cs typeface="Courier New"/>
                <a:sym typeface="Courier New"/>
              </a:rPr>
              <a:t>WorkManager</a:t>
            </a:r>
            <a:r>
              <a:rPr lang="en"/>
              <a:t> will handle running the </a:t>
            </a:r>
            <a:r>
              <a:rPr lang="en">
                <a:latin typeface="Courier New"/>
                <a:ea typeface="Courier New"/>
                <a:cs typeface="Courier New"/>
                <a:sym typeface="Courier New"/>
              </a:rPr>
              <a:t>Worker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Worker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4409bc5e2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4409bc5e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WorkManager</a:t>
            </a:r>
            <a:r>
              <a:rPr lang="en"/>
              <a:t> has built-in support for coroutines. To use them, we need to subclass </a:t>
            </a:r>
            <a:r>
              <a:rPr lang="en">
                <a:latin typeface="Courier New"/>
                <a:ea typeface="Courier New"/>
                <a:cs typeface="Courier New"/>
                <a:sym typeface="Courier New"/>
              </a:rPr>
              <a:t>CoroutineWorker</a:t>
            </a:r>
            <a:r>
              <a:rPr lang="en"/>
              <a:t> and implement </a:t>
            </a:r>
            <a:r>
              <a:rPr lang="en">
                <a:latin typeface="Courier New"/>
                <a:ea typeface="Courier New"/>
                <a:cs typeface="Courier New"/>
                <a:sym typeface="Courier New"/>
              </a:rPr>
              <a:t>doWork()</a:t>
            </a:r>
            <a:r>
              <a:rPr lang="en"/>
              <a:t> as a </a:t>
            </a:r>
            <a:r>
              <a:rPr lang="en">
                <a:latin typeface="Courier New"/>
                <a:ea typeface="Courier New"/>
                <a:cs typeface="Courier New"/>
                <a:sym typeface="Courier New"/>
              </a:rPr>
              <a:t>suspend</a:t>
            </a:r>
            <a:r>
              <a:rPr lang="en"/>
              <a: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Resources:</a:t>
            </a:r>
            <a:endParaRPr/>
          </a:p>
          <a:p>
            <a:pPr indent="-298450" lvl="0" marL="457200" marR="360045" rtl="0" algn="l">
              <a:spcBef>
                <a:spcPts val="0"/>
              </a:spcBef>
              <a:spcAft>
                <a:spcPts val="0"/>
              </a:spcAft>
              <a:buSzPts val="1100"/>
              <a:buChar char="●"/>
            </a:pPr>
            <a:r>
              <a:rPr lang="en" u="sng">
                <a:solidFill>
                  <a:schemeClr val="hlink"/>
                </a:solidFill>
                <a:hlinkClick r:id="rId2"/>
              </a:rPr>
              <a:t>Support for long-running workers</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Threading in CoroutineWorker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4409bc5e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4409bc5e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your work is defined, it must be scheduled with the </a:t>
            </a:r>
            <a:r>
              <a:rPr lang="en">
                <a:latin typeface="Courier New"/>
                <a:ea typeface="Courier New"/>
                <a:cs typeface="Courier New"/>
                <a:sym typeface="Courier New"/>
              </a:rPr>
              <a:t>WorkManager</a:t>
            </a:r>
            <a:r>
              <a:rPr lang="en"/>
              <a:t> using a </a:t>
            </a:r>
            <a:r>
              <a:rPr lang="en">
                <a:latin typeface="Courier New"/>
                <a:ea typeface="Courier New"/>
                <a:cs typeface="Courier New"/>
                <a:sym typeface="Courier New"/>
              </a:rPr>
              <a:t>WorkRequest</a:t>
            </a:r>
            <a:r>
              <a:rPr lang="en"/>
              <a:t> in order to run. </a:t>
            </a:r>
            <a:r>
              <a:rPr lang="en">
                <a:latin typeface="Courier New"/>
                <a:ea typeface="Courier New"/>
                <a:cs typeface="Courier New"/>
                <a:sym typeface="Courier New"/>
              </a:rPr>
              <a:t>WorkManager</a:t>
            </a:r>
            <a:r>
              <a:rPr lang="en"/>
              <a:t> offers a lot of flexibility in how you schedule your work. </a:t>
            </a:r>
            <a:r>
              <a:rPr lang="en">
                <a:solidFill>
                  <a:schemeClr val="dk1"/>
                </a:solidFill>
              </a:rPr>
              <a:t>While a </a:t>
            </a:r>
            <a:r>
              <a:rPr lang="en">
                <a:solidFill>
                  <a:schemeClr val="dk1"/>
                </a:solidFill>
                <a:latin typeface="Courier New"/>
                <a:ea typeface="Courier New"/>
                <a:cs typeface="Courier New"/>
                <a:sym typeface="Courier New"/>
              </a:rPr>
              <a:t>Worker</a:t>
            </a:r>
            <a:r>
              <a:rPr lang="en">
                <a:solidFill>
                  <a:schemeClr val="dk1"/>
                </a:solidFill>
              </a:rPr>
              <a:t> defines the unit of work, a </a:t>
            </a:r>
            <a:r>
              <a:rPr lang="en">
                <a:solidFill>
                  <a:schemeClr val="dk1"/>
                </a:solidFill>
                <a:latin typeface="Courier New"/>
                <a:ea typeface="Courier New"/>
                <a:cs typeface="Courier New"/>
                <a:sym typeface="Courier New"/>
              </a:rPr>
              <a:t>WorkRequest</a:t>
            </a:r>
            <a:r>
              <a:rPr lang="en">
                <a:solidFill>
                  <a:schemeClr val="dk1"/>
                </a:solidFill>
              </a:rPr>
              <a:t> (and its subclasses) define how and when it should be run.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schedule a </a:t>
            </a:r>
            <a:r>
              <a:rPr lang="en">
                <a:solidFill>
                  <a:schemeClr val="dk1"/>
                </a:solidFill>
                <a:latin typeface="Courier New"/>
                <a:ea typeface="Courier New"/>
                <a:cs typeface="Courier New"/>
                <a:sym typeface="Courier New"/>
              </a:rPr>
              <a:t>WorkRequest</a:t>
            </a:r>
            <a:r>
              <a:rPr lang="en"/>
              <a:t> to run only one time, or periodically over an interval of time. </a:t>
            </a:r>
            <a:r>
              <a:rPr lang="en">
                <a:solidFill>
                  <a:schemeClr val="dk1"/>
                </a:solidFill>
              </a:rPr>
              <a:t>Both types of work will attempt to run immediately if there are no constraints, or if all constraints are met, when the work is enqueued.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optionally set an initial delay before the work runs. This is only for the first execution and does not stack with any periodic request intervals.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44169" lvl="0" marL="73152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Define work requests</a:t>
            </a:r>
            <a:endParaRPr/>
          </a:p>
          <a:p>
            <a:pPr indent="-344169" lvl="0" marL="73152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Delayed Work</a:t>
            </a:r>
            <a:endParaRPr>
              <a:solidFill>
                <a:schemeClr val="dk1"/>
              </a:solidFill>
            </a:endParaRPr>
          </a:p>
          <a:p>
            <a:pPr indent="0" lvl="0" marL="0" rtl="0" algn="l">
              <a:spcBef>
                <a:spcPts val="1415"/>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409bc5e2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409bc5e2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code instantiates a one-time work request using </a:t>
            </a:r>
            <a:r>
              <a:rPr lang="en">
                <a:latin typeface="Courier New"/>
                <a:ea typeface="Courier New"/>
                <a:cs typeface="Courier New"/>
                <a:sym typeface="Courier New"/>
              </a:rPr>
              <a:t>UploadWorker</a:t>
            </a:r>
            <a:r>
              <a:rPr lang="en"/>
              <a:t> and queues it for execution with </a:t>
            </a:r>
            <a:r>
              <a:rPr lang="en">
                <a:latin typeface="Courier New"/>
                <a:ea typeface="Courier New"/>
                <a:cs typeface="Courier New"/>
                <a:sym typeface="Courier New"/>
              </a:rPr>
              <a:t>WorkManager</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409bc5e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409bc5e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diagram shows repeating intervals with the flexible period in which the work can run.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When you want to create work that runs periodically (e.g., backing up user data), you need to set a repeat interval, and optionally a flex interval.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interval period is defined as the minimum time between repetitions. The exact time that the worker is executed depends on the constraints in your </a:t>
            </a:r>
            <a:r>
              <a:rPr lang="en">
                <a:latin typeface="Courier New"/>
                <a:ea typeface="Courier New"/>
                <a:cs typeface="Courier New"/>
                <a:sym typeface="Courier New"/>
              </a:rPr>
              <a:t>WorkRequest</a:t>
            </a:r>
            <a:r>
              <a:rPr lang="en"/>
              <a:t> object, and on the optimizations performed by the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repeat interval can be expressed as a duration, or as time units. </a:t>
            </a:r>
            <a:r>
              <a:rPr lang="en">
                <a:latin typeface="Courier New"/>
                <a:ea typeface="Courier New"/>
                <a:cs typeface="Courier New"/>
                <a:sym typeface="Courier New"/>
              </a:rPr>
              <a:t>TimeUnit</a:t>
            </a:r>
            <a:r>
              <a:rPr lang="en"/>
              <a:t> has a set of </a:t>
            </a:r>
            <a:r>
              <a:rPr lang="en">
                <a:latin typeface="Courier New"/>
                <a:ea typeface="Courier New"/>
                <a:cs typeface="Courier New"/>
                <a:sym typeface="Courier New"/>
              </a:rPr>
              <a:t>enum</a:t>
            </a:r>
            <a:r>
              <a:rPr lang="en"/>
              <a:t> values for specifying time units from nanoseconds up to days.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If your work is sensitive to run timing, configure your </a:t>
            </a:r>
            <a:r>
              <a:rPr lang="en">
                <a:latin typeface="Courier New"/>
                <a:ea typeface="Courier New"/>
                <a:cs typeface="Courier New"/>
                <a:sym typeface="Courier New"/>
              </a:rPr>
              <a:t>PeriodicWorkRequest</a:t>
            </a:r>
            <a:r>
              <a:rPr lang="en"/>
              <a:t> to run within a flex interval, which allows further control of when your work runs within the repeat interval.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PeriodicWorkRequest</a:t>
            </a:r>
            <a:endParaRPr u="sng">
              <a:solidFill>
                <a:srgbClr val="1155CC"/>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PeriodicWorkRequest.Builder</a:t>
            </a:r>
            <a:r>
              <a:rPr lang="en">
                <a:solidFill>
                  <a:schemeClr val="dk1"/>
                </a:solidFill>
              </a:rPr>
              <a:t> </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4409bc5e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4409bc5e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4409bc5e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4409bc5e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Say for example, we want a work request to run once a day. We could set up a </a:t>
            </a:r>
            <a:r>
              <a:rPr lang="en">
                <a:latin typeface="Courier New"/>
                <a:ea typeface="Courier New"/>
                <a:cs typeface="Courier New"/>
                <a:sym typeface="Courier New"/>
              </a:rPr>
              <a:t>PeriodicWorkRequest</a:t>
            </a:r>
            <a:r>
              <a:rPr lang="en"/>
              <a:t> with a repeat interval of once per day. However, we could run into a case where work could be run at 11:50 PM on one day, and 12:10 AM on the next day, as shown in the first example. Running the two requests about 20 mins apart is probably not the intention of a work request that runs daily, though it would technically satisfy the requirements of the periodic work 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 want the work requests to run approximately a day apart, then use a flex interval. The flex period starts at </a:t>
            </a:r>
            <a:r>
              <a:rPr lang="en">
                <a:latin typeface="Courier New"/>
                <a:ea typeface="Courier New"/>
                <a:cs typeface="Courier New"/>
                <a:sym typeface="Courier New"/>
              </a:rPr>
              <a:t>repeatingInterval - flexInterval</a:t>
            </a:r>
            <a:r>
              <a:rPr lang="en"/>
              <a:t>, and goes to the end of the interval. Using flex and repeating together, you could take our hypothetical example and make it a task that is scheduled to run in the last hour of each day.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second example shows how you can tailor the repeat interval to run inside a certain flex interval. With this new scenario, we can be sure that the requests will be run approximately a day apart from each other.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4409bc5e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4409bc5e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If your work is sensitive to run timing, you can configure your </a:t>
            </a:r>
            <a:r>
              <a:rPr lang="en">
                <a:solidFill>
                  <a:srgbClr val="202124"/>
                </a:solidFill>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to run within a flex period inside each interval period, as shown in the example above, which would run during the last 15 minutes of every one hour period</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To define periodic work with a flex period, you pass a </a:t>
            </a:r>
            <a:r>
              <a:rPr lang="en">
                <a:solidFill>
                  <a:srgbClr val="202124"/>
                </a:solidFill>
                <a:highlight>
                  <a:srgbClr val="FFFFFF"/>
                </a:highlight>
                <a:latin typeface="Courier New"/>
                <a:ea typeface="Courier New"/>
                <a:cs typeface="Courier New"/>
                <a:sym typeface="Courier New"/>
              </a:rPr>
              <a:t>flexInterval</a:t>
            </a:r>
            <a:r>
              <a:rPr lang="en">
                <a:solidFill>
                  <a:srgbClr val="202124"/>
                </a:solidFill>
                <a:highlight>
                  <a:srgbClr val="FFFFFF"/>
                </a:highlight>
                <a:latin typeface="Roboto"/>
                <a:ea typeface="Roboto"/>
                <a:cs typeface="Roboto"/>
                <a:sym typeface="Roboto"/>
              </a:rPr>
              <a:t> along with the </a:t>
            </a:r>
            <a:r>
              <a:rPr lang="en">
                <a:solidFill>
                  <a:srgbClr val="202124"/>
                </a:solidFill>
                <a:highlight>
                  <a:srgbClr val="FFFFFF"/>
                </a:highlight>
                <a:latin typeface="Courier New"/>
                <a:ea typeface="Courier New"/>
                <a:cs typeface="Courier New"/>
                <a:sym typeface="Courier New"/>
              </a:rPr>
              <a:t>repeatInterval</a:t>
            </a:r>
            <a:r>
              <a:rPr lang="en">
                <a:solidFill>
                  <a:srgbClr val="202124"/>
                </a:solidFill>
                <a:highlight>
                  <a:srgbClr val="FFFFFF"/>
                </a:highlight>
                <a:latin typeface="Roboto"/>
                <a:ea typeface="Roboto"/>
                <a:cs typeface="Roboto"/>
                <a:sym typeface="Roboto"/>
              </a:rPr>
              <a:t> when creating the </a:t>
            </a:r>
            <a:r>
              <a:rPr lang="en">
                <a:solidFill>
                  <a:srgbClr val="202124"/>
                </a:solidFill>
                <a:highlight>
                  <a:srgbClr val="FFFFFF"/>
                </a:highlight>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The flex period begins at </a:t>
            </a:r>
            <a:r>
              <a:rPr lang="en">
                <a:solidFill>
                  <a:srgbClr val="202124"/>
                </a:solidFill>
                <a:highlight>
                  <a:srgbClr val="FFFFFF"/>
                </a:highlight>
                <a:latin typeface="Courier New"/>
                <a:ea typeface="Courier New"/>
                <a:cs typeface="Courier New"/>
                <a:sym typeface="Courier New"/>
              </a:rPr>
              <a:t>repeatInterval - flexInterval</a:t>
            </a:r>
            <a:r>
              <a:rPr lang="en">
                <a:solidFill>
                  <a:srgbClr val="202124"/>
                </a:solidFill>
                <a:highlight>
                  <a:srgbClr val="FFFFFF"/>
                </a:highlight>
                <a:latin typeface="Roboto"/>
                <a:ea typeface="Roboto"/>
                <a:cs typeface="Roboto"/>
                <a:sym typeface="Roboto"/>
              </a:rPr>
              <a:t>, and goes to the end of the interval.</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Note that the repeat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PeriodicWorkRequest.MIN_PERIODIC_INTERVAL_MILLIS</a:t>
            </a:r>
            <a:r>
              <a:rPr lang="en">
                <a:solidFill>
                  <a:srgbClr val="202124"/>
                </a:solidFill>
                <a:highlight>
                  <a:srgbClr val="FFFFFF"/>
                </a:highlight>
              </a:rPr>
              <a:t>,</a:t>
            </a:r>
            <a:r>
              <a:rPr lang="en">
                <a:solidFill>
                  <a:srgbClr val="202124"/>
                </a:solidFill>
                <a:highlight>
                  <a:srgbClr val="FFFFFF"/>
                </a:highlight>
                <a:latin typeface="Roboto"/>
                <a:ea typeface="Roboto"/>
                <a:cs typeface="Roboto"/>
                <a:sym typeface="Roboto"/>
              </a:rPr>
              <a:t> and the flex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PeriodicWorkRequest.MIN_PERIODIC_FLEX_MILLIS</a:t>
            </a:r>
            <a:r>
              <a:rPr lang="en">
                <a:solidFill>
                  <a:srgbClr val="202124"/>
                </a:solidFill>
                <a:highlight>
                  <a:srgbClr val="FFFFFF"/>
                </a:highlight>
                <a:latin typeface="Roboto"/>
                <a:ea typeface="Roboto"/>
                <a:cs typeface="Roboto"/>
                <a:sym typeface="Roboto"/>
              </a:rPr>
              <a: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Font typeface="Roboto"/>
              <a:buChar char="●"/>
            </a:pPr>
            <a:r>
              <a:rPr lang="en" u="sng">
                <a:solidFill>
                  <a:schemeClr val="hlink"/>
                </a:solidFill>
                <a:highlight>
                  <a:srgbClr val="FFFFFF"/>
                </a:highlight>
                <a:latin typeface="Roboto"/>
                <a:ea typeface="Roboto"/>
                <a:cs typeface="Roboto"/>
                <a:sym typeface="Roboto"/>
                <a:hlinkClick r:id="rId2"/>
              </a:rPr>
              <a:t>Define work requests</a:t>
            </a:r>
            <a:endParaRPr>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4409bc5e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4409bc5e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 work should be identified by a unique name and accompanied by a </a:t>
            </a:r>
            <a:r>
              <a:rPr lang="en">
                <a:latin typeface="Courier New"/>
                <a:ea typeface="Courier New"/>
                <a:cs typeface="Courier New"/>
                <a:sym typeface="Courier New"/>
              </a:rPr>
              <a:t>ExistingPeriodicWorkPolicy</a:t>
            </a:r>
            <a:r>
              <a:rPr lang="en"/>
              <a:t> indicating whether this request should be ignored if an existing request has the same name, or if the previous request should be canceled and replaced.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formal definitions:</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 </a:t>
            </a:r>
            <a:r>
              <a:rPr lang="en"/>
              <a:t>This enumerates the conflict resolution policies available to unique </a:t>
            </a:r>
            <a:r>
              <a:rPr lang="en">
                <a:latin typeface="Courier New"/>
                <a:ea typeface="Courier New"/>
                <a:cs typeface="Courier New"/>
                <a:sym typeface="Courier New"/>
              </a:rPr>
              <a:t>PeriodicWorkRequests</a:t>
            </a:r>
            <a:r>
              <a:rPr lang="en"/>
              <a:t> in case of a collision.</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ExistingPeriodicWorkPolicy.KEEP</a:t>
            </a:r>
            <a:r>
              <a:rPr lang="en"/>
              <a:t>: If there is existing pending (uncompleted) work with the same unique name, do nothing. Otherwise, insert the newly-specified work.</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ExistingPeriodicWorkPolicy.REPLACE</a:t>
            </a:r>
            <a:r>
              <a:rPr lang="en"/>
              <a:t>: If there is existing pending (uncompleted) work with the same unique name, cancel and delete it, and then, insert the newly-specified work.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ExistingPeriodicWorkPolicy</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ExistingPeriodicWorkPolicy: enum values</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409bc5e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409bc5e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4409bc5e2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4409bc5e2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work may require input data in order to do its work. Input values are stored as key-value pairs in a </a:t>
            </a:r>
            <a:r>
              <a:rPr lang="en">
                <a:latin typeface="Courier New"/>
                <a:ea typeface="Courier New"/>
                <a:cs typeface="Courier New"/>
                <a:sym typeface="Courier New"/>
              </a:rPr>
              <a:t>Data</a:t>
            </a:r>
            <a:r>
              <a:rPr lang="en"/>
              <a:t> object, and can be set on the work request. </a:t>
            </a:r>
            <a:r>
              <a:rPr lang="en">
                <a:latin typeface="Courier New"/>
                <a:ea typeface="Courier New"/>
                <a:cs typeface="Courier New"/>
                <a:sym typeface="Courier New"/>
              </a:rPr>
              <a:t>WorkManager</a:t>
            </a:r>
            <a:r>
              <a:rPr lang="en"/>
              <a:t> delivers the input </a:t>
            </a:r>
            <a:r>
              <a:rPr lang="en">
                <a:latin typeface="Courier New"/>
                <a:ea typeface="Courier New"/>
                <a:cs typeface="Courier New"/>
                <a:sym typeface="Courier New"/>
              </a:rPr>
              <a:t>Data</a:t>
            </a:r>
            <a:r>
              <a:rPr lang="en"/>
              <a:t> to your work when it executes the work. Every worker class has access to an </a:t>
            </a:r>
            <a:r>
              <a:rPr lang="en">
                <a:latin typeface="Courier New"/>
                <a:ea typeface="Courier New"/>
                <a:cs typeface="Courier New"/>
                <a:sym typeface="Courier New"/>
              </a:rPr>
              <a:t>inputData</a:t>
            </a:r>
            <a:r>
              <a:rPr lang="en"/>
              <a:t> object, where it can retrieve these input arguments. Here is an example of a </a:t>
            </a:r>
            <a:r>
              <a:rPr lang="en">
                <a:latin typeface="Courier New"/>
                <a:ea typeface="Courier New"/>
                <a:cs typeface="Courier New"/>
                <a:sym typeface="Courier New"/>
              </a:rPr>
              <a:t>Worker</a:t>
            </a:r>
            <a:r>
              <a:rPr lang="en"/>
              <a:t> that does some sort of complex math task, and then returns the value. The result is then set as the output of the work using </a:t>
            </a:r>
            <a:r>
              <a:rPr lang="en">
                <a:latin typeface="Courier New"/>
                <a:ea typeface="Courier New"/>
                <a:cs typeface="Courier New"/>
                <a:sym typeface="Courier New"/>
              </a:rPr>
              <a:t>Result.success(output)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Data</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Input parameters and returned values</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4">
                  <a:extLst>
                    <a:ext uri="{A12FA001-AC4F-418D-AE19-62706E023703}">
                      <ahyp:hlinkClr val="tx"/>
                    </a:ext>
                  </a:extLst>
                </a:hlinkClick>
              </a:rPr>
              <a:t>workDataOf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4409bc5e2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4409bc5e2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t>
            </a:r>
            <a:r>
              <a:rPr lang="en">
                <a:latin typeface="Courier New"/>
                <a:ea typeface="Courier New"/>
                <a:cs typeface="Courier New"/>
                <a:sym typeface="Courier New"/>
              </a:rPr>
              <a:t>Result</a:t>
            </a:r>
            <a:r>
              <a:rPr lang="en"/>
              <a:t> object that gets returned from </a:t>
            </a:r>
            <a:r>
              <a:rPr lang="en">
                <a:latin typeface="Courier New"/>
                <a:ea typeface="Courier New"/>
                <a:cs typeface="Courier New"/>
                <a:sym typeface="Courier New"/>
              </a:rPr>
              <a:t>doWork()</a:t>
            </a:r>
            <a:r>
              <a:rPr lang="en"/>
              <a:t>, both success and failure can optionally return an output </a:t>
            </a:r>
            <a:r>
              <a:rPr lang="en">
                <a:latin typeface="Courier New"/>
                <a:ea typeface="Courier New"/>
                <a:cs typeface="Courier New"/>
                <a:sym typeface="Courier New"/>
              </a:rPr>
              <a:t>Data</a:t>
            </a:r>
            <a:r>
              <a:rPr lang="en"/>
              <a:t> object.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ListenableWorker.Result</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4409bc5e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4409bc5e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snippet, we pass </a:t>
            </a:r>
            <a:r>
              <a:rPr lang="en">
                <a:latin typeface="Courier New"/>
                <a:ea typeface="Courier New"/>
                <a:cs typeface="Courier New"/>
                <a:sym typeface="Courier New"/>
              </a:rPr>
              <a:t>inputData</a:t>
            </a:r>
            <a:r>
              <a:rPr lang="en"/>
              <a:t> into the worker via the </a:t>
            </a:r>
            <a:r>
              <a:rPr lang="en">
                <a:latin typeface="Courier New"/>
                <a:ea typeface="Courier New"/>
                <a:cs typeface="Courier New"/>
                <a:sym typeface="Courier New"/>
              </a:rPr>
              <a:t>WorkRequest</a:t>
            </a:r>
            <a:r>
              <a:rPr lang="en"/>
              <a:t>. If the value is needed outside the worker, there is a means to retrieve and transmit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workDataOf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4409bc5e2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4409bc5e2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last way to customize </a:t>
            </a:r>
            <a:r>
              <a:rPr lang="en">
                <a:solidFill>
                  <a:schemeClr val="dk1"/>
                </a:solidFill>
                <a:latin typeface="Courier New"/>
                <a:ea typeface="Courier New"/>
                <a:cs typeface="Courier New"/>
                <a:sym typeface="Courier New"/>
              </a:rPr>
              <a:t>WorkRequests</a:t>
            </a:r>
            <a:r>
              <a:rPr lang="en">
                <a:solidFill>
                  <a:schemeClr val="dk1"/>
                </a:solidFill>
              </a:rPr>
              <a:t> that we’ll talk about today is to set constraints on them.</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4409bc5e2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4409bc5e2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constraints for when the </a:t>
            </a:r>
            <a:r>
              <a:rPr lang="en">
                <a:latin typeface="Courier New"/>
                <a:ea typeface="Courier New"/>
                <a:cs typeface="Courier New"/>
                <a:sym typeface="Courier New"/>
              </a:rPr>
              <a:t>Worker</a:t>
            </a:r>
            <a:r>
              <a:rPr lang="en"/>
              <a:t> should run. For example, you might want to specify that the work should only run when the device is idle, or only when the device is plugged in and connected to Wi-Fi. All those conditions and criteria can be defined inside </a:t>
            </a:r>
            <a:r>
              <a:rPr lang="en">
                <a:latin typeface="Courier New"/>
                <a:ea typeface="Courier New"/>
                <a:cs typeface="Courier New"/>
                <a:sym typeface="Courier New"/>
              </a:rPr>
              <a:t>WorkRequest</a:t>
            </a:r>
            <a:r>
              <a:rPr lang="en"/>
              <a:t> using the </a:t>
            </a:r>
            <a:r>
              <a:rPr lang="en">
                <a:latin typeface="Courier New"/>
                <a:ea typeface="Courier New"/>
                <a:cs typeface="Courier New"/>
                <a:sym typeface="Courier New"/>
              </a:rPr>
              <a:t>Constraints.Builder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Constraints.Builder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4409bc5e2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4409bc5e2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code example shows how to define constraints using the </a:t>
            </a:r>
            <a:r>
              <a:rPr lang="en">
                <a:solidFill>
                  <a:schemeClr val="dk1"/>
                </a:solidFill>
                <a:latin typeface="Courier New"/>
                <a:ea typeface="Courier New"/>
                <a:cs typeface="Courier New"/>
                <a:sym typeface="Courier New"/>
              </a:rPr>
              <a:t>Constraints.Builder()</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Multiple constraints can be set on the builder. </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setRequiredNetworkType()</a:t>
            </a:r>
            <a:r>
              <a:rPr lang="en">
                <a:solidFill>
                  <a:schemeClr val="dk1"/>
                </a:solidFill>
              </a:rPr>
              <a:t>: Sets whether a device should have a particular </a:t>
            </a:r>
            <a:r>
              <a:rPr lang="en">
                <a:solidFill>
                  <a:schemeClr val="dk1"/>
                </a:solidFill>
                <a:latin typeface="Courier New"/>
                <a:ea typeface="Courier New"/>
                <a:cs typeface="Courier New"/>
                <a:sym typeface="Courier New"/>
              </a:rPr>
              <a:t>NetworkType</a:t>
            </a:r>
            <a:r>
              <a:rPr lang="en">
                <a:solidFill>
                  <a:schemeClr val="dk1"/>
                </a:solidFill>
              </a:rPr>
              <a:t> for the </a:t>
            </a:r>
            <a:r>
              <a:rPr lang="en">
                <a:solidFill>
                  <a:schemeClr val="dk1"/>
                </a:solidFill>
                <a:latin typeface="Courier New"/>
                <a:ea typeface="Courier New"/>
                <a:cs typeface="Courier New"/>
                <a:sym typeface="Courier New"/>
              </a:rPr>
              <a:t>WorkRequest</a:t>
            </a:r>
            <a:r>
              <a:rPr lang="en">
                <a:solidFill>
                  <a:schemeClr val="dk1"/>
                </a:solidFill>
              </a:rPr>
              <a:t> to run. </a:t>
            </a:r>
            <a:r>
              <a:rPr lang="en">
                <a:solidFill>
                  <a:schemeClr val="dk1"/>
                </a:solidFill>
                <a:latin typeface="Courier New"/>
                <a:ea typeface="Courier New"/>
                <a:cs typeface="Courier New"/>
                <a:sym typeface="Courier New"/>
              </a:rPr>
              <a:t>NetworkType.UNMETERED</a:t>
            </a:r>
            <a:r>
              <a:rPr lang="en">
                <a:solidFill>
                  <a:schemeClr val="dk1"/>
                </a:solidFill>
              </a:rPr>
              <a:t> means the network type in your device does not have any data capping or restriction (which usually means Wi-Fi).</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setRequiresCharging()</a:t>
            </a:r>
            <a:r>
              <a:rPr lang="en">
                <a:solidFill>
                  <a:schemeClr val="dk1"/>
                </a:solidFill>
              </a:rPr>
              <a:t>: If device needs to be connected to charge or not</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4">
                  <a:extLst>
                    <a:ext uri="{A12FA001-AC4F-418D-AE19-62706E023703}">
                      <ahyp:hlinkClr val="tx"/>
                    </a:ext>
                  </a:extLst>
                </a:hlinkClick>
              </a:rPr>
              <a:t>setRequiresBatteryNotLow()</a:t>
            </a:r>
            <a:r>
              <a:rPr lang="en">
                <a:solidFill>
                  <a:schemeClr val="dk1"/>
                </a:solidFill>
              </a:rPr>
              <a:t>: Device battery should not be low.</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5">
                  <a:extLst>
                    <a:ext uri="{A12FA001-AC4F-418D-AE19-62706E023703}">
                      <ahyp:hlinkClr val="tx"/>
                    </a:ext>
                  </a:extLst>
                </a:hlinkClick>
              </a:rPr>
              <a:t>setRequiresDeviceIdle()</a:t>
            </a:r>
            <a:r>
              <a:rPr lang="en">
                <a:solidFill>
                  <a:schemeClr val="dk1"/>
                </a:solidFill>
              </a:rPr>
              <a:t>: Device should be idle for the </a:t>
            </a:r>
            <a:r>
              <a:rPr lang="en">
                <a:solidFill>
                  <a:schemeClr val="dk1"/>
                </a:solidFill>
                <a:latin typeface="Courier New"/>
                <a:ea typeface="Courier New"/>
                <a:cs typeface="Courier New"/>
                <a:sym typeface="Courier New"/>
              </a:rPr>
              <a:t>WorkRequest</a:t>
            </a:r>
            <a:r>
              <a:rPr lang="en">
                <a:solidFill>
                  <a:schemeClr val="dk1"/>
                </a:solidFill>
              </a:rPr>
              <a:t> to run.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Once the </a:t>
            </a:r>
            <a:r>
              <a:rPr lang="en">
                <a:solidFill>
                  <a:schemeClr val="dk1"/>
                </a:solidFill>
                <a:latin typeface="Roboto"/>
                <a:ea typeface="Roboto"/>
                <a:cs typeface="Roboto"/>
                <a:sym typeface="Roboto"/>
              </a:rPr>
              <a:t>constraints</a:t>
            </a:r>
            <a:r>
              <a:rPr lang="en">
                <a:solidFill>
                  <a:schemeClr val="dk1"/>
                </a:solidFill>
              </a:rPr>
              <a:t> have been created, set it on the </a:t>
            </a:r>
            <a:r>
              <a:rPr lang="en">
                <a:solidFill>
                  <a:schemeClr val="dk1"/>
                </a:solidFill>
                <a:latin typeface="Courier New"/>
                <a:ea typeface="Courier New"/>
                <a:cs typeface="Courier New"/>
                <a:sym typeface="Courier New"/>
              </a:rPr>
              <a:t>WorkRequest</a:t>
            </a:r>
            <a:r>
              <a:rPr lang="en">
                <a:solidFill>
                  <a:schemeClr val="dk1"/>
                </a:solidFill>
              </a:rPr>
              <a:t> builder with the </a:t>
            </a:r>
            <a:r>
              <a:rPr lang="en">
                <a:solidFill>
                  <a:schemeClr val="dk1"/>
                </a:solidFill>
                <a:latin typeface="Courier New"/>
                <a:ea typeface="Courier New"/>
                <a:cs typeface="Courier New"/>
                <a:sym typeface="Courier New"/>
              </a:rPr>
              <a:t>setConstraints()</a:t>
            </a:r>
            <a:r>
              <a:rPr lang="en">
                <a:solidFill>
                  <a:schemeClr val="dk1"/>
                </a:solidFill>
              </a:rPr>
              <a:t> method.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rgbClr val="202124"/>
                </a:solidFill>
                <a:highlight>
                  <a:srgbClr val="FFFFFF"/>
                </a:highlight>
              </a:rPr>
              <a:t>You can also apply constraints to periodic work. For example, you could add a constraint to your work request such that the work only runs when the user’s device is charging. In this case, even if the defined repeat interval passes, the </a:t>
            </a:r>
            <a:r>
              <a:rPr lang="en">
                <a:solidFill>
                  <a:srgbClr val="37474F"/>
                </a:solidFill>
                <a:latin typeface="Courier New"/>
                <a:ea typeface="Courier New"/>
                <a:cs typeface="Courier New"/>
                <a:sym typeface="Courier New"/>
              </a:rPr>
              <a:t>PeriodicWorkRequest</a:t>
            </a:r>
            <a:r>
              <a:rPr lang="en">
                <a:solidFill>
                  <a:srgbClr val="202124"/>
                </a:solidFill>
                <a:highlight>
                  <a:srgbClr val="FFFFFF"/>
                </a:highlight>
              </a:rPr>
              <a:t> will not run until this condition is met. This could cause a particular run of your work to be delayed, or even skipped if the conditions are not met within the run interval.</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rgbClr val="1155CC"/>
                </a:solidFill>
                <a:highlight>
                  <a:srgbClr val="FFFFFF"/>
                </a:highlight>
                <a:hlinkClick r:id="rId6">
                  <a:extLst>
                    <a:ext uri="{A12FA001-AC4F-418D-AE19-62706E023703}">
                      <ahyp:hlinkClr val="tx"/>
                    </a:ext>
                  </a:extLst>
                </a:hlinkClick>
              </a:rPr>
              <a:t>Work constraints</a:t>
            </a:r>
            <a:endParaRPr>
              <a:solidFill>
                <a:srgbClr val="20212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4409bc5e2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4409bc5e2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4409bc5e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4409bc5e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4409bc5e2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4409bc5e2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4409bc5e2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4409bc5e2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4409bc5e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4409bc5e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4409bc5e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4409bc5e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apps we’ve built so far, our view model objects contained direct references to DAO objects to query the database.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fine for the short-term, but if the app needs to get data from outside resources (e.g., the network), it becomes very hard to scale the app with the existing app architecture. The logic we would need to add to the view model would get quite complex, and we don’t want the view model to be responsible for handling the retrieval of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4409bc5e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4409bc5e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table summarizes how quickly we can access data in our app depending on whether it resides in memory (the fastest for retrieval), is stored in a database (slower and requires access from a background thread), or requires a network request (the slowest because of dependence on external factors like connectivity speed).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use a combination of these to deliver a responsive user experience.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4409bc5e2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4409bc5e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account for network requests that might take a long time, we could consider caching network responses in local storage. This would mean that the app could quickly display a cached response when the user opens the app, until the fresh data can come in from the server.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4409bc5e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4409bc5e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data layer of the app becomes more complex, best practice is to abstract these details </a:t>
            </a:r>
            <a:r>
              <a:rPr lang="en">
                <a:solidFill>
                  <a:schemeClr val="dk1"/>
                </a:solidFill>
              </a:rPr>
              <a:t>away </a:t>
            </a:r>
            <a:r>
              <a:rPr lang="en"/>
              <a:t>from the UI code. The repository design pattern provides a clean API so that the rest of the app can retrieve data easily. The repository class knows where to get the data from, and what API calls to make when data is updated. You can consider repositories to be mediators between different data sources, such as persistent models, web services, and caches.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Repository pattern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4409bc5e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4409bc5e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updated app architecture diagram that follows best practices.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the repository adds a layer of abstraction between the data sources (Room database and remote data source accessed via the network) and the rest of the app. </a:t>
            </a:r>
            <a:r>
              <a:rPr lang="en">
                <a:solidFill>
                  <a:schemeClr val="dk1"/>
                </a:solidFill>
              </a:rPr>
              <a:t>This follows the separation of concerns principle that we talked about during the app architecture lesson.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the repository improves the extensibility of our app if a new data source is added. We only have to change the repository, while the other components above it (the UI controller and ViewModel) would mostly remain the same. The UI classes don’t need additional logic to know about the new data source.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you could also mock a data source for testing, making your app more robust.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b="1" lang="en"/>
              <a:t>:</a:t>
            </a:r>
            <a:endParaRPr b="1"/>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Recommended app architecture</a:t>
            </a:r>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Separation of concerns</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4409bc5e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4409bc5e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implementing the repository pattern in your app, there are no explicit requirements (in terms of a class you must extend or methods you must declare). The repository is simply a class that provides a common interface to the app UI code to query and modify the underlying data. The class handles the implementation details of how to access the underlying data (e.g. using a DAO for the database, making a network request, or using some alternative data source).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65" name="Google Shape;6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71" name="Google Shape;71;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2" name="Google Shape;72;p1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3.xml"/><Relationship Id="rId6" Type="http://schemas.openxmlformats.org/officeDocument/2006/relationships/slide" Target="/ppt/slides/slide27.xml"/><Relationship Id="rId7" Type="http://schemas.openxmlformats.org/officeDocument/2006/relationships/slide" Target="/ppt/slides/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17.xml"/><Relationship Id="rId5" Type="http://schemas.openxmlformats.org/officeDocument/2006/relationships/slide" Target="/ppt/slides/slide10.xml"/><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slide" Target="/ppt/slid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developer.android.com/jetpack/guide#fetch-data" TargetMode="External"/><Relationship Id="rId4" Type="http://schemas.openxmlformats.org/officeDocument/2006/relationships/hyperlink" Target="https://developer.android.com/topic/libraries/architecture/workmanager" TargetMode="External"/><Relationship Id="rId5" Type="http://schemas.openxmlformats.org/officeDocument/2006/relationships/hyperlink" Target="https://developer.android.com/topic/libraries/architecture/workmanager/how-to/define-work" TargetMode="External"/><Relationship Id="rId6" Type="http://schemas.openxmlformats.org/officeDocument/2006/relationships/hyperlink" Target="https://developer.android.com/jetpack/guide#connect-viewmodel-repository" TargetMode="External"/><Relationship Id="rId7" Type="http://schemas.openxmlformats.org/officeDocument/2006/relationships/hyperlink" Target="https://medium.com/androiddevelopers/use-workmanager-for-immediate-background-execution-a57db502603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developer.android.com/courses/pathways/android-development-with-kotlin-12" TargetMode="External"/><Relationship Id="rId4" Type="http://schemas.openxmlformats.org/officeDocument/2006/relationships/hyperlink" Target="http://developer.android.com/courses/pathways/android-development-with-kotlin-12" TargetMode="External"/><Relationship Id="rId5" Type="http://schemas.openxmlformats.org/officeDocument/2006/relationships/hyperlink" Target="http://developer.android.com/courses/pathways/android-development-with-kotlin-12"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12: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Repository pattern and WorkManager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WorkManager</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WorkManager</a:t>
            </a:r>
            <a:endParaRPr/>
          </a:p>
        </p:txBody>
      </p:sp>
      <p:sp>
        <p:nvSpPr>
          <p:cNvPr id="160" name="Google Shape;160;p27"/>
          <p:cNvSpPr txBox="1"/>
          <p:nvPr>
            <p:ph idx="1" type="body"/>
          </p:nvPr>
        </p:nvSpPr>
        <p:spPr>
          <a:xfrm>
            <a:off x="311700" y="1457275"/>
            <a:ext cx="8520600" cy="287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Android Jetpack architecture component</a:t>
            </a:r>
            <a:endParaRPr sz="2200"/>
          </a:p>
          <a:p>
            <a:pPr indent="-368300" lvl="0" marL="457200" rtl="0" algn="l">
              <a:lnSpc>
                <a:spcPct val="100000"/>
              </a:lnSpc>
              <a:spcBef>
                <a:spcPts val="1000"/>
              </a:spcBef>
              <a:spcAft>
                <a:spcPts val="0"/>
              </a:spcAft>
              <a:buSzPts val="2200"/>
              <a:buChar char="●"/>
            </a:pPr>
            <a:r>
              <a:rPr lang="en" sz="2200"/>
              <a:t>Recommended solution to execute background work</a:t>
            </a:r>
            <a:br>
              <a:rPr lang="en" sz="2200"/>
            </a:br>
            <a:r>
              <a:rPr lang="en" sz="2200"/>
              <a:t>(immediate or deferred)</a:t>
            </a:r>
            <a:endParaRPr sz="2200"/>
          </a:p>
          <a:p>
            <a:pPr indent="-368300" lvl="0" marL="457200" rtl="0" algn="l">
              <a:spcBef>
                <a:spcPts val="1000"/>
              </a:spcBef>
              <a:spcAft>
                <a:spcPts val="0"/>
              </a:spcAft>
              <a:buSzPts val="2200"/>
              <a:buChar char="●"/>
            </a:pPr>
            <a:r>
              <a:rPr lang="en" sz="2200"/>
              <a:t>Opportunistic and guaranteed execution</a:t>
            </a:r>
            <a:endParaRPr sz="2200"/>
          </a:p>
          <a:p>
            <a:pPr indent="-368300" lvl="0" marL="457200" rtl="0" algn="l">
              <a:spcBef>
                <a:spcPts val="1000"/>
              </a:spcBef>
              <a:spcAft>
                <a:spcPts val="0"/>
              </a:spcAft>
              <a:buSzPts val="2200"/>
              <a:buChar char="●"/>
            </a:pPr>
            <a:r>
              <a:rPr lang="en" sz="2200"/>
              <a:t>Execution can be based on certain conditions</a:t>
            </a:r>
            <a:endParaRPr sz="2200"/>
          </a:p>
          <a:p>
            <a:pPr indent="0" lvl="0" marL="0" rtl="0" algn="l">
              <a:spcBef>
                <a:spcPts val="1000"/>
              </a:spcBef>
              <a:spcAft>
                <a:spcPts val="1000"/>
              </a:spcAft>
              <a:buNone/>
            </a:pPr>
            <a:r>
              <a:t/>
            </a:r>
            <a:endParaRPr sz="2200"/>
          </a:p>
        </p:txBody>
      </p:sp>
      <p:sp>
        <p:nvSpPr>
          <p:cNvPr id="161" name="Google Shape;16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WorkManager </a:t>
            </a:r>
            <a:endParaRPr/>
          </a:p>
        </p:txBody>
      </p:sp>
      <p:sp>
        <p:nvSpPr>
          <p:cNvPr id="167" name="Google Shape;167;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8" name="Google Shape;168;p28"/>
          <p:cNvGrpSpPr/>
          <p:nvPr/>
        </p:nvGrpSpPr>
        <p:grpSpPr>
          <a:xfrm>
            <a:off x="1697073" y="1402073"/>
            <a:ext cx="5749853" cy="2735077"/>
            <a:chOff x="1944775" y="1402073"/>
            <a:chExt cx="5749853" cy="2735077"/>
          </a:xfrm>
        </p:grpSpPr>
        <p:sp>
          <p:nvSpPr>
            <p:cNvPr id="169" name="Google Shape;169;p28"/>
            <p:cNvSpPr/>
            <p:nvPr/>
          </p:nvSpPr>
          <p:spPr>
            <a:xfrm>
              <a:off x="3697375" y="1402073"/>
              <a:ext cx="1507800" cy="451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Task</a:t>
              </a:r>
              <a:endParaRPr sz="1800">
                <a:solidFill>
                  <a:srgbClr val="FFFFFF"/>
                </a:solidFill>
                <a:latin typeface="Roboto Condensed"/>
                <a:ea typeface="Roboto Condensed"/>
                <a:cs typeface="Roboto Condensed"/>
                <a:sym typeface="Roboto Condensed"/>
              </a:endParaRPr>
            </a:p>
          </p:txBody>
        </p:sp>
        <p:sp>
          <p:nvSpPr>
            <p:cNvPr id="170" name="Google Shape;170;p28"/>
            <p:cNvSpPr/>
            <p:nvPr/>
          </p:nvSpPr>
          <p:spPr>
            <a:xfrm>
              <a:off x="3697375" y="2243702"/>
              <a:ext cx="15078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Requires active user</a:t>
              </a:r>
              <a:endParaRPr>
                <a:solidFill>
                  <a:srgbClr val="FFFFFF"/>
                </a:solidFill>
                <a:latin typeface="Roboto Condensed"/>
                <a:ea typeface="Roboto Condensed"/>
                <a:cs typeface="Roboto Condensed"/>
                <a:sym typeface="Roboto Condensed"/>
              </a:endParaRPr>
            </a:p>
          </p:txBody>
        </p:sp>
        <p:sp>
          <p:nvSpPr>
            <p:cNvPr id="171" name="Google Shape;171;p28"/>
            <p:cNvSpPr/>
            <p:nvPr/>
          </p:nvSpPr>
          <p:spPr>
            <a:xfrm>
              <a:off x="5221375" y="2853302"/>
              <a:ext cx="15078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Requires active user</a:t>
              </a:r>
              <a:endParaRPr>
                <a:solidFill>
                  <a:srgbClr val="FFFFFF"/>
                </a:solidFill>
                <a:latin typeface="Roboto Condensed"/>
                <a:ea typeface="Roboto Condensed"/>
                <a:cs typeface="Roboto Condensed"/>
                <a:sym typeface="Roboto Condensed"/>
              </a:endParaRPr>
            </a:p>
          </p:txBody>
        </p:sp>
        <p:sp>
          <p:nvSpPr>
            <p:cNvPr id="172" name="Google Shape;172;p28"/>
            <p:cNvSpPr/>
            <p:nvPr/>
          </p:nvSpPr>
          <p:spPr>
            <a:xfrm>
              <a:off x="1944775" y="2853302"/>
              <a:ext cx="15078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Immediate</a:t>
              </a:r>
              <a:endParaRPr b="1" sz="1800">
                <a:latin typeface="Roboto Condensed"/>
                <a:ea typeface="Roboto Condensed"/>
                <a:cs typeface="Roboto Condensed"/>
                <a:sym typeface="Roboto Condensed"/>
              </a:endParaRPr>
            </a:p>
          </p:txBody>
        </p:sp>
        <p:sp>
          <p:nvSpPr>
            <p:cNvPr id="173" name="Google Shape;173;p28"/>
            <p:cNvSpPr/>
            <p:nvPr/>
          </p:nvSpPr>
          <p:spPr>
            <a:xfrm>
              <a:off x="4287025"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Exact</a:t>
              </a:r>
              <a:endParaRPr b="1" sz="1800">
                <a:latin typeface="Roboto Condensed"/>
                <a:ea typeface="Roboto Condensed"/>
                <a:cs typeface="Roboto Condensed"/>
                <a:sym typeface="Roboto Condensed"/>
              </a:endParaRPr>
            </a:p>
          </p:txBody>
        </p:sp>
        <p:sp>
          <p:nvSpPr>
            <p:cNvPr id="174" name="Google Shape;174;p28"/>
            <p:cNvSpPr/>
            <p:nvPr/>
          </p:nvSpPr>
          <p:spPr>
            <a:xfrm>
              <a:off x="6400428"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Deferred</a:t>
              </a:r>
              <a:endParaRPr b="1" sz="1800">
                <a:latin typeface="Roboto Condensed"/>
                <a:ea typeface="Roboto Condensed"/>
                <a:cs typeface="Roboto Condensed"/>
                <a:sym typeface="Roboto Condensed"/>
              </a:endParaRPr>
            </a:p>
          </p:txBody>
        </p:sp>
        <p:cxnSp>
          <p:nvCxnSpPr>
            <p:cNvPr id="175" name="Google Shape;175;p28"/>
            <p:cNvCxnSpPr>
              <a:stCxn id="169" idx="2"/>
              <a:endCxn id="170" idx="0"/>
            </p:cNvCxnSpPr>
            <p:nvPr/>
          </p:nvCxnSpPr>
          <p:spPr>
            <a:xfrm>
              <a:off x="4451275" y="1853573"/>
              <a:ext cx="0" cy="390000"/>
            </a:xfrm>
            <a:prstGeom prst="straightConnector1">
              <a:avLst/>
            </a:prstGeom>
            <a:noFill/>
            <a:ln cap="flat" cmpd="sng" w="28575">
              <a:solidFill>
                <a:srgbClr val="202124"/>
              </a:solidFill>
              <a:prstDash val="solid"/>
              <a:round/>
              <a:headEnd len="med" w="med" type="none"/>
              <a:tailEnd len="med" w="med" type="triangle"/>
            </a:ln>
          </p:spPr>
        </p:cxnSp>
        <p:cxnSp>
          <p:nvCxnSpPr>
            <p:cNvPr id="176" name="Google Shape;176;p28"/>
            <p:cNvCxnSpPr>
              <a:stCxn id="170" idx="1"/>
              <a:endCxn id="172" idx="0"/>
            </p:cNvCxnSpPr>
            <p:nvPr/>
          </p:nvCxnSpPr>
          <p:spPr>
            <a:xfrm flipH="1">
              <a:off x="2698675" y="2469452"/>
              <a:ext cx="998700" cy="384000"/>
            </a:xfrm>
            <a:prstGeom prst="bentConnector2">
              <a:avLst/>
            </a:prstGeom>
            <a:noFill/>
            <a:ln cap="flat" cmpd="sng" w="28575">
              <a:solidFill>
                <a:schemeClr val="dk2"/>
              </a:solidFill>
              <a:prstDash val="solid"/>
              <a:round/>
              <a:headEnd len="med" w="med" type="none"/>
              <a:tailEnd len="med" w="med" type="triangle"/>
            </a:ln>
          </p:spPr>
        </p:cxnSp>
        <p:cxnSp>
          <p:nvCxnSpPr>
            <p:cNvPr id="177" name="Google Shape;177;p28"/>
            <p:cNvCxnSpPr>
              <a:stCxn id="170" idx="3"/>
              <a:endCxn id="171" idx="0"/>
            </p:cNvCxnSpPr>
            <p:nvPr/>
          </p:nvCxnSpPr>
          <p:spPr>
            <a:xfrm>
              <a:off x="5205175" y="2469452"/>
              <a:ext cx="770100" cy="384000"/>
            </a:xfrm>
            <a:prstGeom prst="bentConnector2">
              <a:avLst/>
            </a:prstGeom>
            <a:noFill/>
            <a:ln cap="flat" cmpd="sng" w="28575">
              <a:solidFill>
                <a:schemeClr val="dk2"/>
              </a:solidFill>
              <a:prstDash val="solid"/>
              <a:round/>
              <a:headEnd len="med" w="med" type="none"/>
              <a:tailEnd len="med" w="med" type="triangle"/>
            </a:ln>
          </p:spPr>
        </p:cxnSp>
        <p:cxnSp>
          <p:nvCxnSpPr>
            <p:cNvPr id="178" name="Google Shape;178;p28"/>
            <p:cNvCxnSpPr>
              <a:stCxn id="171" idx="1"/>
              <a:endCxn id="173" idx="0"/>
            </p:cNvCxnSpPr>
            <p:nvPr/>
          </p:nvCxnSpPr>
          <p:spPr>
            <a:xfrm flipH="1">
              <a:off x="4934275" y="3079052"/>
              <a:ext cx="287100" cy="606600"/>
            </a:xfrm>
            <a:prstGeom prst="bentConnector2">
              <a:avLst/>
            </a:prstGeom>
            <a:noFill/>
            <a:ln cap="flat" cmpd="sng" w="28575">
              <a:solidFill>
                <a:schemeClr val="dk2"/>
              </a:solidFill>
              <a:prstDash val="solid"/>
              <a:round/>
              <a:headEnd len="med" w="med" type="none"/>
              <a:tailEnd len="med" w="med" type="triangle"/>
            </a:ln>
          </p:spPr>
        </p:cxnSp>
        <p:cxnSp>
          <p:nvCxnSpPr>
            <p:cNvPr id="179" name="Google Shape;179;p28"/>
            <p:cNvCxnSpPr>
              <a:stCxn id="171" idx="3"/>
              <a:endCxn id="174" idx="0"/>
            </p:cNvCxnSpPr>
            <p:nvPr/>
          </p:nvCxnSpPr>
          <p:spPr>
            <a:xfrm>
              <a:off x="6729175" y="3079052"/>
              <a:ext cx="318300" cy="606600"/>
            </a:xfrm>
            <a:prstGeom prst="bentConnector2">
              <a:avLst/>
            </a:prstGeom>
            <a:noFill/>
            <a:ln cap="flat" cmpd="sng" w="28575">
              <a:solidFill>
                <a:schemeClr val="dk2"/>
              </a:solidFill>
              <a:prstDash val="solid"/>
              <a:round/>
              <a:headEnd len="med" w="med" type="none"/>
              <a:tailEnd len="med" w="med" type="triangle"/>
            </a:ln>
          </p:spPr>
        </p:cxnSp>
        <p:sp>
          <p:nvSpPr>
            <p:cNvPr id="180" name="Google Shape;180;p28"/>
            <p:cNvSpPr txBox="1"/>
            <p:nvPr/>
          </p:nvSpPr>
          <p:spPr>
            <a:xfrm>
              <a:off x="4423225" y="3249275"/>
              <a:ext cx="471300" cy="1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Yes</a:t>
              </a:r>
              <a:endParaRPr>
                <a:latin typeface="Roboto Condensed"/>
                <a:ea typeface="Roboto Condensed"/>
                <a:cs typeface="Roboto Condensed"/>
                <a:sym typeface="Roboto Condensed"/>
              </a:endParaRPr>
            </a:p>
          </p:txBody>
        </p:sp>
        <p:sp>
          <p:nvSpPr>
            <p:cNvPr id="181" name="Google Shape;181;p28"/>
            <p:cNvSpPr txBox="1"/>
            <p:nvPr/>
          </p:nvSpPr>
          <p:spPr>
            <a:xfrm>
              <a:off x="2964025" y="22586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Yes</a:t>
              </a:r>
              <a:endParaRPr>
                <a:latin typeface="Roboto Condensed"/>
                <a:ea typeface="Roboto Condensed"/>
                <a:cs typeface="Roboto Condensed"/>
                <a:sym typeface="Roboto Condensed"/>
              </a:endParaRPr>
            </a:p>
          </p:txBody>
        </p:sp>
        <p:sp>
          <p:nvSpPr>
            <p:cNvPr id="182" name="Google Shape;182;p28"/>
            <p:cNvSpPr txBox="1"/>
            <p:nvPr/>
          </p:nvSpPr>
          <p:spPr>
            <a:xfrm>
              <a:off x="7103690" y="32492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No</a:t>
              </a:r>
              <a:endParaRPr>
                <a:latin typeface="Roboto Condensed"/>
                <a:ea typeface="Roboto Condensed"/>
                <a:cs typeface="Roboto Condensed"/>
                <a:sym typeface="Roboto Condensed"/>
              </a:endParaRPr>
            </a:p>
          </p:txBody>
        </p:sp>
        <p:sp>
          <p:nvSpPr>
            <p:cNvPr id="183" name="Google Shape;183;p28"/>
            <p:cNvSpPr txBox="1"/>
            <p:nvPr/>
          </p:nvSpPr>
          <p:spPr>
            <a:xfrm>
              <a:off x="5354565" y="22586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No</a:t>
              </a:r>
              <a:endParaRPr>
                <a:latin typeface="Roboto Condensed"/>
                <a:ea typeface="Roboto Condensed"/>
                <a:cs typeface="Roboto Condensed"/>
                <a:sym typeface="Roboto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WorkManager dependencies</a:t>
            </a:r>
            <a:endParaRPr/>
          </a:p>
        </p:txBody>
      </p:sp>
      <p:sp>
        <p:nvSpPr>
          <p:cNvPr id="189" name="Google Shape;189;p29"/>
          <p:cNvSpPr txBox="1"/>
          <p:nvPr>
            <p:ph idx="1" type="body"/>
          </p:nvPr>
        </p:nvSpPr>
        <p:spPr>
          <a:xfrm>
            <a:off x="311700" y="2160450"/>
            <a:ext cx="8520600" cy="87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implementation </a:t>
            </a:r>
            <a:r>
              <a:rPr lang="en" sz="1800">
                <a:solidFill>
                  <a:srgbClr val="388E3C"/>
                </a:solidFill>
                <a:latin typeface="Consolas"/>
                <a:ea typeface="Consolas"/>
                <a:cs typeface="Consolas"/>
                <a:sym typeface="Consolas"/>
              </a:rPr>
              <a:t>"androidx.work:work-runtime-ktx:</a:t>
            </a:r>
            <a:r>
              <a:rPr lang="en" sz="1800">
                <a:solidFill>
                  <a:srgbClr val="C53929"/>
                </a:solidFill>
                <a:latin typeface="Consolas"/>
                <a:ea typeface="Consolas"/>
                <a:cs typeface="Consolas"/>
                <a:sym typeface="Consolas"/>
              </a:rPr>
              <a:t>$work_version</a:t>
            </a:r>
            <a:r>
              <a:rPr lang="en" sz="1800">
                <a:solidFill>
                  <a:srgbClr val="388E3C"/>
                </a:solidFill>
                <a:latin typeface="Consolas"/>
                <a:ea typeface="Consolas"/>
                <a:cs typeface="Consolas"/>
                <a:sym typeface="Consolas"/>
              </a:rPr>
              <a:t>"</a:t>
            </a:r>
            <a:endParaRPr sz="1800">
              <a:latin typeface="Consolas"/>
              <a:ea typeface="Consolas"/>
              <a:cs typeface="Consolas"/>
              <a:sym typeface="Consolas"/>
            </a:endParaRPr>
          </a:p>
        </p:txBody>
      </p:sp>
      <p:sp>
        <p:nvSpPr>
          <p:cNvPr id="190" name="Google Shape;190;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classes to know</a:t>
            </a:r>
            <a:endParaRPr/>
          </a:p>
        </p:txBody>
      </p:sp>
      <p:sp>
        <p:nvSpPr>
          <p:cNvPr id="196" name="Google Shape;196;p30"/>
          <p:cNvSpPr txBox="1"/>
          <p:nvPr>
            <p:ph idx="1" type="body"/>
          </p:nvPr>
        </p:nvSpPr>
        <p:spPr>
          <a:xfrm>
            <a:off x="311700" y="1457275"/>
            <a:ext cx="8520600" cy="271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Worker</a:t>
            </a:r>
            <a:r>
              <a:rPr lang="en" sz="2200"/>
              <a:t> - does the work on a background thread, override </a:t>
            </a:r>
            <a:r>
              <a:rPr lang="en" sz="2200">
                <a:latin typeface="Courier New"/>
                <a:ea typeface="Courier New"/>
                <a:cs typeface="Courier New"/>
                <a:sym typeface="Courier New"/>
              </a:rPr>
              <a:t>doWork()</a:t>
            </a:r>
            <a:r>
              <a:rPr lang="en" sz="2200"/>
              <a:t> method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WorkRequest</a:t>
            </a:r>
            <a:r>
              <a:rPr lang="en" sz="2200"/>
              <a:t> - request to do some work </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Constraint</a:t>
            </a:r>
            <a:r>
              <a:rPr lang="en" sz="2200"/>
              <a:t> - conditions on when the work can run</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WorkManager</a:t>
            </a:r>
            <a:r>
              <a:rPr lang="en" sz="2200"/>
              <a:t> - schedules the </a:t>
            </a:r>
            <a:r>
              <a:rPr lang="en" sz="2200">
                <a:latin typeface="Courier New"/>
                <a:ea typeface="Courier New"/>
                <a:cs typeface="Courier New"/>
                <a:sym typeface="Courier New"/>
              </a:rPr>
              <a:t>WorkRequest</a:t>
            </a:r>
            <a:r>
              <a:rPr lang="en" sz="2200"/>
              <a:t> to be run</a:t>
            </a:r>
            <a:endParaRPr sz="2200"/>
          </a:p>
        </p:txBody>
      </p:sp>
      <p:sp>
        <p:nvSpPr>
          <p:cNvPr id="197" name="Google Shape;19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 work</a:t>
            </a:r>
            <a:endParaRPr/>
          </a:p>
        </p:txBody>
      </p:sp>
      <p:sp>
        <p:nvSpPr>
          <p:cNvPr id="203" name="Google Shape;203;p31"/>
          <p:cNvSpPr txBox="1"/>
          <p:nvPr>
            <p:ph idx="1" type="body"/>
          </p:nvPr>
        </p:nvSpPr>
        <p:spPr>
          <a:xfrm>
            <a:off x="262150" y="1228675"/>
            <a:ext cx="88353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a:latin typeface="Consolas"/>
                <a:ea typeface="Consolas"/>
                <a:cs typeface="Consolas"/>
                <a:sym typeface="Consolas"/>
              </a:rPr>
              <a:t>UploadWorker</a:t>
            </a:r>
            <a:r>
              <a:rPr lang="en" sz="1700">
                <a:latin typeface="Consolas"/>
                <a:ea typeface="Consolas"/>
                <a:cs typeface="Consolas"/>
                <a:sym typeface="Consolas"/>
              </a:rPr>
              <a:t>(appContext: Context,</a:t>
            </a:r>
            <a:r>
              <a:rPr lang="en" sz="1100">
                <a:latin typeface="Consolas"/>
                <a:ea typeface="Consolas"/>
                <a:cs typeface="Consolas"/>
                <a:sym typeface="Consolas"/>
              </a:rPr>
              <a:t> </a:t>
            </a:r>
            <a:r>
              <a:rPr lang="en" sz="1700">
                <a:latin typeface="Consolas"/>
                <a:ea typeface="Consolas"/>
                <a:cs typeface="Consolas"/>
                <a:sym typeface="Consolas"/>
              </a:rPr>
              <a:t>workerParams:</a:t>
            </a:r>
            <a:r>
              <a:rPr lang="en" sz="1200">
                <a:latin typeface="Consolas"/>
                <a:ea typeface="Consolas"/>
                <a:cs typeface="Consolas"/>
                <a:sym typeface="Consolas"/>
              </a:rPr>
              <a:t> </a:t>
            </a:r>
            <a:r>
              <a:rPr lang="e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Worker(appContext, workerParams)</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t>
            </a:r>
            <a:r>
              <a:rPr b="1" lang="en" sz="1700">
                <a:latin typeface="Consolas"/>
                <a:ea typeface="Consolas"/>
                <a:cs typeface="Consolas"/>
                <a:sym typeface="Consolas"/>
              </a:rPr>
              <a:t>doWork()</a:t>
            </a:r>
            <a:r>
              <a:rPr lang="en" sz="1700">
                <a:latin typeface="Consolas"/>
                <a:ea typeface="Consolas"/>
                <a:cs typeface="Consolas"/>
                <a:sym typeface="Consolas"/>
              </a:rPr>
              <a:t>: Result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Do</a:t>
            </a:r>
            <a:r>
              <a:rPr lang="en" sz="1700">
                <a:solidFill>
                  <a:srgbClr val="D81B60"/>
                </a:solidFill>
                <a:latin typeface="Consolas"/>
                <a:ea typeface="Consolas"/>
                <a:cs typeface="Consolas"/>
                <a:sym typeface="Consolas"/>
              </a:rPr>
              <a:t> the work here. In this case, upload the images.</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Indicate</a:t>
            </a:r>
            <a:r>
              <a:rPr lang="en" sz="1700">
                <a:solidFill>
                  <a:srgbClr val="D81B60"/>
                </a:solidFill>
                <a:latin typeface="Consolas"/>
                <a:ea typeface="Consolas"/>
                <a:cs typeface="Consolas"/>
                <a:sym typeface="Consolas"/>
              </a:rPr>
              <a:t> whether</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04" name="Google Shape;20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Extend CoroutineWorker instead of Worker</a:t>
            </a:r>
            <a:endParaRPr sz="3400"/>
          </a:p>
        </p:txBody>
      </p:sp>
      <p:sp>
        <p:nvSpPr>
          <p:cNvPr id="210" name="Google Shape;210;p32"/>
          <p:cNvSpPr txBox="1"/>
          <p:nvPr>
            <p:ph idx="1" type="body"/>
          </p:nvPr>
        </p:nvSpPr>
        <p:spPr>
          <a:xfrm>
            <a:off x="275550" y="1228675"/>
            <a:ext cx="87852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a:latin typeface="Consolas"/>
                <a:ea typeface="Consolas"/>
                <a:cs typeface="Consolas"/>
                <a:sym typeface="Consolas"/>
              </a:rPr>
              <a:t>UploadWorker</a:t>
            </a:r>
            <a:r>
              <a:rPr lang="en" sz="1700">
                <a:latin typeface="Consolas"/>
                <a:ea typeface="Consolas"/>
                <a:cs typeface="Consolas"/>
                <a:sym typeface="Consolas"/>
              </a:rPr>
              <a:t>(appContext:</a:t>
            </a:r>
            <a:r>
              <a:rPr lang="en" sz="1200">
                <a:latin typeface="Consolas"/>
                <a:ea typeface="Consolas"/>
                <a:cs typeface="Consolas"/>
                <a:sym typeface="Consolas"/>
              </a:rPr>
              <a:t> </a:t>
            </a:r>
            <a:r>
              <a:rPr lang="en" sz="1700">
                <a:latin typeface="Consolas"/>
                <a:ea typeface="Consolas"/>
                <a:cs typeface="Consolas"/>
                <a:sym typeface="Consolas"/>
              </a:rPr>
              <a:t>Context,</a:t>
            </a:r>
            <a:r>
              <a:rPr lang="en" sz="1200">
                <a:latin typeface="Consolas"/>
                <a:ea typeface="Consolas"/>
                <a:cs typeface="Consolas"/>
                <a:sym typeface="Consolas"/>
              </a:rPr>
              <a:t> </a:t>
            </a:r>
            <a:r>
              <a:rPr lang="en" sz="1700">
                <a:latin typeface="Consolas"/>
                <a:ea typeface="Consolas"/>
                <a:cs typeface="Consolas"/>
                <a:sym typeface="Consolas"/>
              </a:rPr>
              <a:t>workerParams:</a:t>
            </a:r>
            <a:r>
              <a:rPr lang="en" sz="1200">
                <a:latin typeface="Consolas"/>
                <a:ea typeface="Consolas"/>
                <a:cs typeface="Consolas"/>
                <a:sym typeface="Consolas"/>
              </a:rPr>
              <a:t> </a:t>
            </a:r>
            <a:r>
              <a:rPr lang="e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CoroutineWorker(appContext, workerParams)</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a:t>
            </a:r>
            <a:r>
              <a:rPr b="1" lang="en" sz="1700">
                <a:solidFill>
                  <a:srgbClr val="3F51B5"/>
                </a:solidFill>
                <a:latin typeface="Consolas"/>
                <a:ea typeface="Consolas"/>
                <a:cs typeface="Consolas"/>
                <a:sym typeface="Consolas"/>
              </a:rPr>
              <a:t>suspend</a:t>
            </a:r>
            <a:r>
              <a:rPr lang="en" sz="1700">
                <a:solidFill>
                  <a:srgbClr val="3F51B5"/>
                </a:solidFill>
                <a:latin typeface="Consolas"/>
                <a:ea typeface="Consolas"/>
                <a:cs typeface="Consolas"/>
                <a:sym typeface="Consolas"/>
              </a:rPr>
              <a:t> fun</a:t>
            </a:r>
            <a:r>
              <a:rPr lang="en" sz="1700">
                <a:latin typeface="Consolas"/>
                <a:ea typeface="Consolas"/>
                <a:cs typeface="Consolas"/>
                <a:sym typeface="Consolas"/>
              </a:rPr>
              <a:t> doWork(): Result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Do the work here (in this case, upload the images)</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Indicate</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whether</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11" name="Google Shape;21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WorkRequests</a:t>
            </a:r>
            <a:endParaRPr/>
          </a:p>
        </p:txBody>
      </p:sp>
      <p:sp>
        <p:nvSpPr>
          <p:cNvPr id="217" name="Google Shape;217;p33"/>
          <p:cNvSpPr txBox="1"/>
          <p:nvPr>
            <p:ph idx="1" type="body"/>
          </p:nvPr>
        </p:nvSpPr>
        <p:spPr>
          <a:xfrm>
            <a:off x="311700" y="1297975"/>
            <a:ext cx="8520600" cy="3048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Can be scheduled to run once or repeatedly </a:t>
            </a:r>
            <a:endParaRPr sz="2200"/>
          </a:p>
          <a:p>
            <a:pPr indent="-368300" lvl="1" marL="914400" rtl="0" algn="l">
              <a:lnSpc>
                <a:spcPct val="100000"/>
              </a:lnSpc>
              <a:spcBef>
                <a:spcPts val="0"/>
              </a:spcBef>
              <a:spcAft>
                <a:spcPts val="0"/>
              </a:spcAft>
              <a:buSzPts val="2200"/>
              <a:buChar char="○"/>
            </a:pPr>
            <a:r>
              <a:rPr lang="en" sz="2200">
                <a:latin typeface="Courier New"/>
                <a:ea typeface="Courier New"/>
                <a:cs typeface="Courier New"/>
                <a:sym typeface="Courier New"/>
              </a:rPr>
              <a:t>OneTimeWorkRequest</a:t>
            </a:r>
            <a:r>
              <a:rPr lang="en" sz="2200"/>
              <a:t> </a:t>
            </a:r>
            <a:endParaRPr sz="2200"/>
          </a:p>
          <a:p>
            <a:pPr indent="-368300" lvl="1" marL="914400" rtl="0" algn="l">
              <a:spcBef>
                <a:spcPts val="0"/>
              </a:spcBef>
              <a:spcAft>
                <a:spcPts val="0"/>
              </a:spcAft>
              <a:buSzPts val="2200"/>
              <a:buChar char="○"/>
            </a:pPr>
            <a:r>
              <a:rPr lang="en" sz="2200">
                <a:latin typeface="Courier New"/>
                <a:ea typeface="Courier New"/>
                <a:cs typeface="Courier New"/>
                <a:sym typeface="Courier New"/>
              </a:rPr>
              <a:t>PeriodicWorkRequest</a:t>
            </a:r>
            <a:r>
              <a:rPr lang="en" sz="2200"/>
              <a:t> </a:t>
            </a:r>
            <a:endParaRPr sz="2200"/>
          </a:p>
          <a:p>
            <a:pPr indent="-368300" lvl="0" marL="457200" rtl="0" algn="l">
              <a:spcBef>
                <a:spcPts val="1000"/>
              </a:spcBef>
              <a:spcAft>
                <a:spcPts val="0"/>
              </a:spcAft>
              <a:buSzPts val="2200"/>
              <a:buChar char="●"/>
            </a:pPr>
            <a:r>
              <a:rPr lang="en" sz="2200"/>
              <a:t>Persisted across</a:t>
            </a:r>
            <a:r>
              <a:rPr lang="en" sz="2200"/>
              <a:t> device reboots </a:t>
            </a:r>
            <a:endParaRPr sz="2200"/>
          </a:p>
          <a:p>
            <a:pPr indent="-368300" lvl="0" marL="457200" rtl="0" algn="l">
              <a:spcBef>
                <a:spcPts val="1000"/>
              </a:spcBef>
              <a:spcAft>
                <a:spcPts val="0"/>
              </a:spcAft>
              <a:buSzPts val="2200"/>
              <a:buChar char="●"/>
            </a:pPr>
            <a:r>
              <a:rPr lang="en" sz="2200"/>
              <a:t>Can be chained to run sequentially or in parallel </a:t>
            </a:r>
            <a:endParaRPr sz="2200"/>
          </a:p>
          <a:p>
            <a:pPr indent="-368300" lvl="0" marL="457200" rtl="0" algn="l">
              <a:spcBef>
                <a:spcPts val="1000"/>
              </a:spcBef>
              <a:spcAft>
                <a:spcPts val="1000"/>
              </a:spcAft>
              <a:buSzPts val="2200"/>
              <a:buChar char="●"/>
            </a:pPr>
            <a:r>
              <a:rPr lang="en" sz="2200"/>
              <a:t>Can have constraints under which they will run</a:t>
            </a:r>
            <a:endParaRPr sz="2200"/>
          </a:p>
        </p:txBody>
      </p:sp>
      <p:sp>
        <p:nvSpPr>
          <p:cNvPr id="218" name="Google Shape;21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a OneTimeWorkRequest</a:t>
            </a:r>
            <a:endParaRPr/>
          </a:p>
        </p:txBody>
      </p:sp>
      <p:sp>
        <p:nvSpPr>
          <p:cNvPr id="224" name="Google Shape;224;p34"/>
          <p:cNvSpPr txBox="1"/>
          <p:nvPr>
            <p:ph idx="1" type="body"/>
          </p:nvPr>
        </p:nvSpPr>
        <p:spPr>
          <a:xfrm>
            <a:off x="311700" y="1304875"/>
            <a:ext cx="8520600" cy="45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Create </a:t>
            </a:r>
            <a:r>
              <a:rPr lang="en" sz="1800">
                <a:solidFill>
                  <a:schemeClr val="dk1"/>
                </a:solidFill>
                <a:latin typeface="Courier New"/>
                <a:ea typeface="Courier New"/>
                <a:cs typeface="Courier New"/>
                <a:sym typeface="Courier New"/>
              </a:rPr>
              <a:t>WorkRequest</a:t>
            </a:r>
            <a:r>
              <a:rPr lang="en" sz="1800">
                <a:solidFill>
                  <a:schemeClr val="dk1"/>
                </a:solidFill>
              </a:rPr>
              <a:t>:</a:t>
            </a:r>
            <a:endParaRPr sz="1800"/>
          </a:p>
        </p:txBody>
      </p:sp>
      <p:sp>
        <p:nvSpPr>
          <p:cNvPr id="225" name="Google Shape;22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4"/>
          <p:cNvSpPr txBox="1"/>
          <p:nvPr/>
        </p:nvSpPr>
        <p:spPr>
          <a:xfrm>
            <a:off x="311700" y="1725275"/>
            <a:ext cx="8646600" cy="9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uploadWorkRequest: WorkRequest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OneTimeWorkRequestBuilder&lt;UploadWorker&gt;()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227" name="Google Shape;227;p34"/>
          <p:cNvSpPr txBox="1"/>
          <p:nvPr/>
        </p:nvSpPr>
        <p:spPr>
          <a:xfrm>
            <a:off x="289275" y="3039900"/>
            <a:ext cx="52791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work to the </a:t>
            </a:r>
            <a:r>
              <a:rPr lang="en" sz="1800">
                <a:latin typeface="Courier New"/>
                <a:ea typeface="Courier New"/>
                <a:cs typeface="Courier New"/>
                <a:sym typeface="Courier New"/>
              </a:rPr>
              <a:t>WorkManager</a:t>
            </a:r>
            <a:r>
              <a:rPr lang="en" sz="1800">
                <a:latin typeface="Roboto"/>
                <a:ea typeface="Roboto"/>
                <a:cs typeface="Roboto"/>
                <a:sym typeface="Roboto"/>
              </a:rPr>
              <a:t> queue:</a:t>
            </a:r>
            <a:endParaRPr sz="1800">
              <a:latin typeface="Roboto"/>
              <a:ea typeface="Roboto"/>
              <a:cs typeface="Roboto"/>
              <a:sym typeface="Roboto"/>
            </a:endParaRPr>
          </a:p>
        </p:txBody>
      </p:sp>
      <p:sp>
        <p:nvSpPr>
          <p:cNvPr id="228" name="Google Shape;228;p34"/>
          <p:cNvSpPr txBox="1"/>
          <p:nvPr/>
        </p:nvSpPr>
        <p:spPr>
          <a:xfrm>
            <a:off x="316375" y="3555150"/>
            <a:ext cx="8578500" cy="8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WorkManager.getInstance(myContext)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.enqueue(uploadWorkRequest)</a:t>
            </a:r>
            <a:endParaRPr sz="1800">
              <a:latin typeface="Consolas"/>
              <a:ea typeface="Consolas"/>
              <a:cs typeface="Consolas"/>
              <a:sym typeface="Consolas"/>
            </a:endParaRPr>
          </a:p>
          <a:p>
            <a:pPr indent="0" lvl="0" marL="0" rtl="0" algn="l">
              <a:spcBef>
                <a:spcPts val="595"/>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a PeriodicWorkRequest</a:t>
            </a:r>
            <a:endParaRPr/>
          </a:p>
        </p:txBody>
      </p:sp>
      <p:sp>
        <p:nvSpPr>
          <p:cNvPr id="234" name="Google Shape;234;p35"/>
          <p:cNvSpPr txBox="1"/>
          <p:nvPr>
            <p:ph idx="1" type="body"/>
          </p:nvPr>
        </p:nvSpPr>
        <p:spPr>
          <a:xfrm>
            <a:off x="311700" y="1076275"/>
            <a:ext cx="8520600" cy="81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Set a repeat interval</a:t>
            </a:r>
            <a:endParaRPr sz="2000"/>
          </a:p>
          <a:p>
            <a:pPr indent="-355600" lvl="0" marL="457200" rtl="0" algn="l">
              <a:spcBef>
                <a:spcPts val="0"/>
              </a:spcBef>
              <a:spcAft>
                <a:spcPts val="1000"/>
              </a:spcAft>
              <a:buSzPts val="2000"/>
              <a:buChar char="●"/>
            </a:pPr>
            <a:r>
              <a:rPr lang="en" sz="2000"/>
              <a:t>Set a flex interval (optional)</a:t>
            </a:r>
            <a:endParaRPr sz="2000"/>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p:nvPr/>
        </p:nvSpPr>
        <p:spPr>
          <a:xfrm>
            <a:off x="342900" y="3985349"/>
            <a:ext cx="8489400" cy="489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7474F"/>
                </a:solidFill>
              </a:rPr>
              <a:t>Specify an interval using </a:t>
            </a:r>
            <a:r>
              <a:rPr lang="en" sz="1800">
                <a:solidFill>
                  <a:srgbClr val="37474F"/>
                </a:solidFill>
                <a:latin typeface="Courier New"/>
                <a:ea typeface="Courier New"/>
                <a:cs typeface="Courier New"/>
                <a:sym typeface="Courier New"/>
              </a:rPr>
              <a:t>TimeUnit</a:t>
            </a:r>
            <a:r>
              <a:rPr lang="en" sz="1800">
                <a:solidFill>
                  <a:srgbClr val="37474F"/>
                </a:solidFill>
              </a:rPr>
              <a:t> (e.g., </a:t>
            </a:r>
            <a:r>
              <a:rPr lang="en" sz="1800">
                <a:solidFill>
                  <a:srgbClr val="37474F"/>
                </a:solidFill>
                <a:latin typeface="Courier New"/>
                <a:ea typeface="Courier New"/>
                <a:cs typeface="Courier New"/>
                <a:sym typeface="Courier New"/>
              </a:rPr>
              <a:t>TimeUnit.HOURS</a:t>
            </a:r>
            <a:r>
              <a:rPr lang="en" sz="1800">
                <a:solidFill>
                  <a:srgbClr val="37474F"/>
                </a:solidFill>
              </a:rPr>
              <a:t>, </a:t>
            </a:r>
            <a:r>
              <a:rPr lang="en" sz="1800">
                <a:solidFill>
                  <a:srgbClr val="37474F"/>
                </a:solidFill>
                <a:latin typeface="Courier New"/>
                <a:ea typeface="Courier New"/>
                <a:cs typeface="Courier New"/>
                <a:sym typeface="Courier New"/>
              </a:rPr>
              <a:t>TimeUnit.DAYS</a:t>
            </a:r>
            <a:r>
              <a:rPr lang="en" sz="1800">
                <a:solidFill>
                  <a:srgbClr val="37474F"/>
                </a:solidFill>
              </a:rPr>
              <a:t>)</a:t>
            </a:r>
            <a:endParaRPr sz="1800">
              <a:solidFill>
                <a:srgbClr val="37474F"/>
              </a:solidFill>
            </a:endParaRPr>
          </a:p>
        </p:txBody>
      </p:sp>
      <p:grpSp>
        <p:nvGrpSpPr>
          <p:cNvPr id="237" name="Google Shape;237;p35"/>
          <p:cNvGrpSpPr/>
          <p:nvPr/>
        </p:nvGrpSpPr>
        <p:grpSpPr>
          <a:xfrm>
            <a:off x="494925" y="2193374"/>
            <a:ext cx="8226513" cy="1510640"/>
            <a:chOff x="494925" y="2117174"/>
            <a:chExt cx="8226513" cy="1510640"/>
          </a:xfrm>
        </p:grpSpPr>
        <p:sp>
          <p:nvSpPr>
            <p:cNvPr id="238" name="Google Shape;238;p35"/>
            <p:cNvSpPr/>
            <p:nvPr/>
          </p:nvSpPr>
          <p:spPr>
            <a:xfrm>
              <a:off x="529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533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3135502"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3139568"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txBox="1"/>
            <p:nvPr/>
          </p:nvSpPr>
          <p:spPr>
            <a:xfrm>
              <a:off x="494925"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1</a:t>
              </a:r>
              <a:endParaRPr sz="1600">
                <a:latin typeface="Roboto Condensed"/>
                <a:ea typeface="Roboto Condensed"/>
                <a:cs typeface="Roboto Condensed"/>
                <a:sym typeface="Roboto Condensed"/>
              </a:endParaRPr>
            </a:p>
          </p:txBody>
        </p:sp>
        <p:grpSp>
          <p:nvGrpSpPr>
            <p:cNvPr id="243" name="Google Shape;243;p35"/>
            <p:cNvGrpSpPr/>
            <p:nvPr/>
          </p:nvGrpSpPr>
          <p:grpSpPr>
            <a:xfrm>
              <a:off x="524651" y="3110129"/>
              <a:ext cx="2325293" cy="301357"/>
              <a:chOff x="527959" y="2999961"/>
              <a:chExt cx="2583659" cy="337164"/>
            </a:xfrm>
          </p:grpSpPr>
          <p:cxnSp>
            <p:nvCxnSpPr>
              <p:cNvPr id="244" name="Google Shape;244;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49" name="Google Shape;249;p35"/>
            <p:cNvGrpSpPr/>
            <p:nvPr/>
          </p:nvGrpSpPr>
          <p:grpSpPr>
            <a:xfrm>
              <a:off x="3130718" y="3110129"/>
              <a:ext cx="2325293" cy="301357"/>
              <a:chOff x="527959" y="2999961"/>
              <a:chExt cx="2583659" cy="337164"/>
            </a:xfrm>
          </p:grpSpPr>
          <p:cxnSp>
            <p:nvCxnSpPr>
              <p:cNvPr id="250" name="Google Shape;250;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55" name="Google Shape;255;p35"/>
            <p:cNvGrpSpPr/>
            <p:nvPr/>
          </p:nvGrpSpPr>
          <p:grpSpPr>
            <a:xfrm>
              <a:off x="2032008" y="2117174"/>
              <a:ext cx="974430" cy="627092"/>
              <a:chOff x="2202800" y="1889025"/>
              <a:chExt cx="1082700" cy="701602"/>
            </a:xfrm>
          </p:grpSpPr>
          <p:grpSp>
            <p:nvGrpSpPr>
              <p:cNvPr id="256" name="Google Shape;256;p35"/>
              <p:cNvGrpSpPr/>
              <p:nvPr/>
            </p:nvGrpSpPr>
            <p:grpSpPr>
              <a:xfrm rot="10800000">
                <a:off x="2921504" y="2371037"/>
                <a:ext cx="186911" cy="219466"/>
                <a:chOff x="1306075" y="3987425"/>
                <a:chExt cx="821225" cy="242450"/>
              </a:xfrm>
            </p:grpSpPr>
            <p:cxnSp>
              <p:nvCxnSpPr>
                <p:cNvPr id="257" name="Google Shape;257;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59" name="Google Shape;259;p35"/>
              <p:cNvGrpSpPr/>
              <p:nvPr/>
            </p:nvGrpSpPr>
            <p:grpSpPr>
              <a:xfrm flipH="1" rot="10800000">
                <a:off x="2367699" y="2371574"/>
                <a:ext cx="569191" cy="219054"/>
                <a:chOff x="1306075" y="3987425"/>
                <a:chExt cx="821225" cy="242450"/>
              </a:xfrm>
            </p:grpSpPr>
            <p:cxnSp>
              <p:nvCxnSpPr>
                <p:cNvPr id="260" name="Google Shape;260;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62" name="Google Shape;262;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grpSp>
          <p:nvGrpSpPr>
            <p:cNvPr id="264" name="Google Shape;264;p35"/>
            <p:cNvGrpSpPr/>
            <p:nvPr/>
          </p:nvGrpSpPr>
          <p:grpSpPr>
            <a:xfrm>
              <a:off x="4638075" y="2117174"/>
              <a:ext cx="974430" cy="627092"/>
              <a:chOff x="2202800" y="1889025"/>
              <a:chExt cx="1082700" cy="701602"/>
            </a:xfrm>
          </p:grpSpPr>
          <p:grpSp>
            <p:nvGrpSpPr>
              <p:cNvPr id="265" name="Google Shape;265;p35"/>
              <p:cNvGrpSpPr/>
              <p:nvPr/>
            </p:nvGrpSpPr>
            <p:grpSpPr>
              <a:xfrm rot="10800000">
                <a:off x="2921504" y="2371037"/>
                <a:ext cx="186911" cy="219466"/>
                <a:chOff x="1306075" y="3987425"/>
                <a:chExt cx="821225" cy="242450"/>
              </a:xfrm>
            </p:grpSpPr>
            <p:cxnSp>
              <p:nvCxnSpPr>
                <p:cNvPr id="266" name="Google Shape;266;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68" name="Google Shape;268;p35"/>
              <p:cNvGrpSpPr/>
              <p:nvPr/>
            </p:nvGrpSpPr>
            <p:grpSpPr>
              <a:xfrm flipH="1" rot="10800000">
                <a:off x="2367699" y="2371574"/>
                <a:ext cx="569191" cy="219054"/>
                <a:chOff x="1306075" y="3987425"/>
                <a:chExt cx="821225" cy="242450"/>
              </a:xfrm>
            </p:grpSpPr>
            <p:cxnSp>
              <p:nvCxnSpPr>
                <p:cNvPr id="269" name="Google Shape;269;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71" name="Google Shape;271;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sp>
          <p:nvSpPr>
            <p:cNvPr id="273" name="Google Shape;273;p35"/>
            <p:cNvSpPr txBox="1"/>
            <p:nvPr/>
          </p:nvSpPr>
          <p:spPr>
            <a:xfrm>
              <a:off x="3104510"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2</a:t>
              </a:r>
              <a:endParaRPr sz="1600">
                <a:latin typeface="Roboto Condensed"/>
                <a:ea typeface="Roboto Condensed"/>
                <a:cs typeface="Roboto Condensed"/>
                <a:sym typeface="Roboto Condensed"/>
              </a:endParaRPr>
            </a:p>
          </p:txBody>
        </p:sp>
        <p:sp>
          <p:nvSpPr>
            <p:cNvPr id="274" name="Google Shape;274;p35"/>
            <p:cNvSpPr txBox="1"/>
            <p:nvPr/>
          </p:nvSpPr>
          <p:spPr>
            <a:xfrm>
              <a:off x="5441647" y="2346923"/>
              <a:ext cx="797400" cy="9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0">
                  <a:latin typeface="Roboto"/>
                  <a:ea typeface="Roboto"/>
                  <a:cs typeface="Roboto"/>
                  <a:sym typeface="Roboto"/>
                </a:rPr>
                <a:t>...</a:t>
              </a:r>
              <a:endParaRPr sz="6000">
                <a:latin typeface="Roboto"/>
                <a:ea typeface="Roboto"/>
                <a:cs typeface="Roboto"/>
                <a:sym typeface="Roboto"/>
              </a:endParaRPr>
            </a:p>
          </p:txBody>
        </p:sp>
        <p:sp>
          <p:nvSpPr>
            <p:cNvPr id="275" name="Google Shape;275;p35"/>
            <p:cNvSpPr/>
            <p:nvPr/>
          </p:nvSpPr>
          <p:spPr>
            <a:xfrm>
              <a:off x="6244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6248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209925"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a:t>
              </a:r>
              <a:r>
                <a:rPr i="1" lang="en" sz="1600">
                  <a:latin typeface="Roboto Condensed"/>
                  <a:ea typeface="Roboto Condensed"/>
                  <a:cs typeface="Roboto Condensed"/>
                  <a:sym typeface="Roboto Condensed"/>
                </a:rPr>
                <a:t>N</a:t>
              </a:r>
              <a:endParaRPr i="1" sz="1600">
                <a:latin typeface="Roboto Condensed"/>
                <a:ea typeface="Roboto Condensed"/>
                <a:cs typeface="Roboto Condensed"/>
                <a:sym typeface="Roboto Condensed"/>
              </a:endParaRPr>
            </a:p>
          </p:txBody>
        </p:sp>
        <p:grpSp>
          <p:nvGrpSpPr>
            <p:cNvPr id="278" name="Google Shape;278;p35"/>
            <p:cNvGrpSpPr/>
            <p:nvPr/>
          </p:nvGrpSpPr>
          <p:grpSpPr>
            <a:xfrm>
              <a:off x="6239651" y="3110129"/>
              <a:ext cx="2325293" cy="301357"/>
              <a:chOff x="527959" y="2999961"/>
              <a:chExt cx="2583659" cy="337164"/>
            </a:xfrm>
          </p:grpSpPr>
          <p:cxnSp>
            <p:nvCxnSpPr>
              <p:cNvPr id="279" name="Google Shape;279;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84" name="Google Shape;284;p35"/>
            <p:cNvGrpSpPr/>
            <p:nvPr/>
          </p:nvGrpSpPr>
          <p:grpSpPr>
            <a:xfrm>
              <a:off x="7747008" y="2117174"/>
              <a:ext cx="974430" cy="627092"/>
              <a:chOff x="2202800" y="1889025"/>
              <a:chExt cx="1082700" cy="701602"/>
            </a:xfrm>
          </p:grpSpPr>
          <p:grpSp>
            <p:nvGrpSpPr>
              <p:cNvPr id="285" name="Google Shape;285;p35"/>
              <p:cNvGrpSpPr/>
              <p:nvPr/>
            </p:nvGrpSpPr>
            <p:grpSpPr>
              <a:xfrm rot="10800000">
                <a:off x="2921504" y="2371037"/>
                <a:ext cx="186911" cy="219466"/>
                <a:chOff x="1306075" y="3987425"/>
                <a:chExt cx="821225" cy="242450"/>
              </a:xfrm>
            </p:grpSpPr>
            <p:cxnSp>
              <p:nvCxnSpPr>
                <p:cNvPr id="286" name="Google Shape;286;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88" name="Google Shape;288;p35"/>
              <p:cNvGrpSpPr/>
              <p:nvPr/>
            </p:nvGrpSpPr>
            <p:grpSpPr>
              <a:xfrm flipH="1" rot="10800000">
                <a:off x="2367699" y="2371574"/>
                <a:ext cx="569191" cy="219054"/>
                <a:chOff x="1306075" y="3987425"/>
                <a:chExt cx="821225" cy="242450"/>
              </a:xfrm>
            </p:grpSpPr>
            <p:cxnSp>
              <p:nvCxnSpPr>
                <p:cNvPr id="289" name="Google Shape;289;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4" name="Google Shape;84;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12: Repository pattern and </a:t>
            </a:r>
            <a:r>
              <a:rPr lang="en" sz="2000">
                <a:latin typeface="Courier New"/>
                <a:ea typeface="Courier New"/>
                <a:cs typeface="Courier New"/>
                <a:sym typeface="Courier New"/>
              </a:rPr>
              <a:t>WorkManager</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n" sz="2000" u="sng">
                <a:solidFill>
                  <a:schemeClr val="hlink"/>
                </a:solidFill>
                <a:hlinkClick action="ppaction://hlinksldjump" r:id="rId3"/>
              </a:rPr>
              <a:t>Repository pattern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WorkManager</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Work input and output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WorkRequest constraints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Summary</a:t>
            </a:r>
            <a:endParaRPr sz="2000"/>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interval</a:t>
            </a:r>
            <a:endParaRPr/>
          </a:p>
        </p:txBody>
      </p:sp>
      <p:sp>
        <p:nvSpPr>
          <p:cNvPr id="298" name="Google Shape;29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p:cNvSpPr/>
          <p:nvPr/>
        </p:nvSpPr>
        <p:spPr>
          <a:xfrm>
            <a:off x="18686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36"/>
          <p:cNvCxnSpPr/>
          <p:nvPr/>
        </p:nvCxnSpPr>
        <p:spPr>
          <a:xfrm>
            <a:off x="1873137" y="23872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6"/>
          <p:cNvCxnSpPr/>
          <p:nvPr/>
        </p:nvCxnSpPr>
        <p:spPr>
          <a:xfrm>
            <a:off x="18798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6"/>
          <p:cNvCxnSpPr/>
          <p:nvPr/>
        </p:nvCxnSpPr>
        <p:spPr>
          <a:xfrm>
            <a:off x="36324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6"/>
          <p:cNvCxnSpPr/>
          <p:nvPr/>
        </p:nvCxnSpPr>
        <p:spPr>
          <a:xfrm>
            <a:off x="4443740" y="2387225"/>
            <a:ext cx="0" cy="2424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36"/>
          <p:cNvSpPr txBox="1"/>
          <p:nvPr/>
        </p:nvSpPr>
        <p:spPr>
          <a:xfrm>
            <a:off x="2704037" y="25151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1</a:t>
            </a:r>
            <a:endParaRPr sz="1800">
              <a:latin typeface="Roboto"/>
              <a:ea typeface="Roboto"/>
              <a:cs typeface="Roboto"/>
              <a:sym typeface="Roboto"/>
            </a:endParaRPr>
          </a:p>
        </p:txBody>
      </p:sp>
      <p:sp>
        <p:nvSpPr>
          <p:cNvPr id="305" name="Google Shape;305;p36"/>
          <p:cNvSpPr txBox="1"/>
          <p:nvPr/>
        </p:nvSpPr>
        <p:spPr>
          <a:xfrm>
            <a:off x="2694165" y="1197442"/>
            <a:ext cx="1864800" cy="24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Work could </a:t>
            </a:r>
            <a:br>
              <a:rPr lang="en" sz="1800">
                <a:latin typeface="Roboto"/>
                <a:ea typeface="Roboto"/>
                <a:cs typeface="Roboto"/>
                <a:sym typeface="Roboto"/>
              </a:rPr>
            </a:br>
            <a:r>
              <a:rPr lang="en" sz="1800">
                <a:latin typeface="Roboto"/>
                <a:ea typeface="Roboto"/>
                <a:cs typeface="Roboto"/>
                <a:sym typeface="Roboto"/>
              </a:rPr>
              <a:t>happen here</a:t>
            </a:r>
            <a:endParaRPr sz="1800">
              <a:latin typeface="Roboto"/>
              <a:ea typeface="Roboto"/>
              <a:cs typeface="Roboto"/>
              <a:sym typeface="Roboto"/>
            </a:endParaRPr>
          </a:p>
        </p:txBody>
      </p:sp>
      <p:cxnSp>
        <p:nvCxnSpPr>
          <p:cNvPr id="306" name="Google Shape;306;p36"/>
          <p:cNvCxnSpPr/>
          <p:nvPr/>
        </p:nvCxnSpPr>
        <p:spPr>
          <a:xfrm>
            <a:off x="8101340" y="2387225"/>
            <a:ext cx="0" cy="2424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36"/>
          <p:cNvSpPr/>
          <p:nvPr/>
        </p:nvSpPr>
        <p:spPr>
          <a:xfrm>
            <a:off x="55262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6"/>
          <p:cNvCxnSpPr/>
          <p:nvPr/>
        </p:nvCxnSpPr>
        <p:spPr>
          <a:xfrm>
            <a:off x="5530737" y="23872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6"/>
          <p:cNvCxnSpPr/>
          <p:nvPr/>
        </p:nvCxnSpPr>
        <p:spPr>
          <a:xfrm>
            <a:off x="55374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6"/>
          <p:cNvCxnSpPr/>
          <p:nvPr/>
        </p:nvCxnSpPr>
        <p:spPr>
          <a:xfrm>
            <a:off x="7290062" y="2629675"/>
            <a:ext cx="814500" cy="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36"/>
          <p:cNvSpPr txBox="1"/>
          <p:nvPr/>
        </p:nvSpPr>
        <p:spPr>
          <a:xfrm>
            <a:off x="6361637" y="25151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2</a:t>
            </a:r>
            <a:endParaRPr sz="1800">
              <a:latin typeface="Roboto"/>
              <a:ea typeface="Roboto"/>
              <a:cs typeface="Roboto"/>
              <a:sym typeface="Roboto"/>
            </a:endParaRPr>
          </a:p>
        </p:txBody>
      </p:sp>
      <p:sp>
        <p:nvSpPr>
          <p:cNvPr id="312" name="Google Shape;312;p36"/>
          <p:cNvSpPr txBox="1"/>
          <p:nvPr/>
        </p:nvSpPr>
        <p:spPr>
          <a:xfrm>
            <a:off x="5388109" y="1197450"/>
            <a:ext cx="1817400" cy="24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And then again</a:t>
            </a:r>
            <a:br>
              <a:rPr lang="en" sz="1800">
                <a:latin typeface="Roboto"/>
                <a:ea typeface="Roboto"/>
                <a:cs typeface="Roboto"/>
                <a:sym typeface="Roboto"/>
              </a:rPr>
            </a:br>
            <a:r>
              <a:rPr lang="en" sz="1800">
                <a:latin typeface="Roboto"/>
                <a:ea typeface="Roboto"/>
                <a:cs typeface="Roboto"/>
                <a:sym typeface="Roboto"/>
              </a:rPr>
              <a:t>soon after</a:t>
            </a:r>
            <a:endParaRPr sz="1800">
              <a:latin typeface="Roboto"/>
              <a:ea typeface="Roboto"/>
              <a:cs typeface="Roboto"/>
              <a:sym typeface="Roboto"/>
            </a:endParaRPr>
          </a:p>
        </p:txBody>
      </p:sp>
      <p:cxnSp>
        <p:nvCxnSpPr>
          <p:cNvPr id="313" name="Google Shape;313;p36"/>
          <p:cNvCxnSpPr/>
          <p:nvPr/>
        </p:nvCxnSpPr>
        <p:spPr>
          <a:xfrm flipH="1">
            <a:off x="5912300" y="1569044"/>
            <a:ext cx="1800" cy="351600"/>
          </a:xfrm>
          <a:prstGeom prst="straightConnector1">
            <a:avLst/>
          </a:prstGeom>
          <a:noFill/>
          <a:ln cap="flat" cmpd="sng" w="19050">
            <a:solidFill>
              <a:schemeClr val="dk2"/>
            </a:solidFill>
            <a:prstDash val="solid"/>
            <a:round/>
            <a:headEnd len="med" w="med" type="none"/>
            <a:tailEnd len="med" w="med" type="triangle"/>
          </a:ln>
        </p:spPr>
      </p:cxnSp>
      <p:grpSp>
        <p:nvGrpSpPr>
          <p:cNvPr id="314" name="Google Shape;314;p36"/>
          <p:cNvGrpSpPr/>
          <p:nvPr/>
        </p:nvGrpSpPr>
        <p:grpSpPr>
          <a:xfrm>
            <a:off x="1828668" y="3040216"/>
            <a:ext cx="2955848" cy="1389234"/>
            <a:chOff x="1828668" y="3040216"/>
            <a:chExt cx="2955848" cy="1389234"/>
          </a:xfrm>
        </p:grpSpPr>
        <p:sp>
          <p:nvSpPr>
            <p:cNvPr id="315" name="Google Shape;315;p36"/>
            <p:cNvSpPr/>
            <p:nvPr/>
          </p:nvSpPr>
          <p:spPr>
            <a:xfrm>
              <a:off x="18286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36"/>
            <p:cNvGrpSpPr/>
            <p:nvPr/>
          </p:nvGrpSpPr>
          <p:grpSpPr>
            <a:xfrm rot="10800000">
              <a:off x="4216904" y="3152579"/>
              <a:ext cx="186911" cy="219466"/>
              <a:chOff x="1306075" y="3987425"/>
              <a:chExt cx="821225" cy="242450"/>
            </a:xfrm>
          </p:grpSpPr>
          <p:cxnSp>
            <p:nvCxnSpPr>
              <p:cNvPr id="317" name="Google Shape;317;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319" name="Google Shape;319;p36"/>
            <p:cNvCxnSpPr/>
            <p:nvPr/>
          </p:nvCxnSpPr>
          <p:spPr>
            <a:xfrm>
              <a:off x="3592518" y="43822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6"/>
            <p:cNvCxnSpPr/>
            <p:nvPr/>
          </p:nvCxnSpPr>
          <p:spPr>
            <a:xfrm>
              <a:off x="4403796" y="4139825"/>
              <a:ext cx="0" cy="24240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36"/>
            <p:cNvSpPr txBox="1"/>
            <p:nvPr/>
          </p:nvSpPr>
          <p:spPr>
            <a:xfrm>
              <a:off x="2664093" y="42677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1</a:t>
              </a:r>
              <a:endParaRPr sz="1800">
                <a:latin typeface="Roboto"/>
                <a:ea typeface="Roboto"/>
                <a:cs typeface="Roboto"/>
                <a:sym typeface="Roboto"/>
              </a:endParaRPr>
            </a:p>
          </p:txBody>
        </p:sp>
        <p:sp>
          <p:nvSpPr>
            <p:cNvPr id="322" name="Google Shape;322;p36"/>
            <p:cNvSpPr/>
            <p:nvPr/>
          </p:nvSpPr>
          <p:spPr>
            <a:xfrm>
              <a:off x="18331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6"/>
            <p:cNvGrpSpPr/>
            <p:nvPr/>
          </p:nvGrpSpPr>
          <p:grpSpPr>
            <a:xfrm>
              <a:off x="1833193" y="4139825"/>
              <a:ext cx="821225" cy="242450"/>
              <a:chOff x="1306075" y="3987425"/>
              <a:chExt cx="821225" cy="242450"/>
            </a:xfrm>
          </p:grpSpPr>
          <p:cxnSp>
            <p:nvCxnSpPr>
              <p:cNvPr id="324" name="Google Shape;324;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326" name="Google Shape;326;p36"/>
            <p:cNvGrpSpPr/>
            <p:nvPr/>
          </p:nvGrpSpPr>
          <p:grpSpPr>
            <a:xfrm flipH="1" rot="10800000">
              <a:off x="3663047" y="3153839"/>
              <a:ext cx="210316" cy="218399"/>
              <a:chOff x="1306075" y="3987425"/>
              <a:chExt cx="821225" cy="242450"/>
            </a:xfrm>
          </p:grpSpPr>
          <p:cxnSp>
            <p:nvCxnSpPr>
              <p:cNvPr id="327" name="Google Shape;327;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sp>
          <p:nvSpPr>
            <p:cNvPr id="329" name="Google Shape;329;p36"/>
            <p:cNvSpPr txBox="1"/>
            <p:nvPr/>
          </p:nvSpPr>
          <p:spPr>
            <a:xfrm>
              <a:off x="3664393" y="3040216"/>
              <a:ext cx="744000" cy="2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hr</a:t>
              </a:r>
              <a:endParaRPr sz="1800">
                <a:latin typeface="Roboto"/>
                <a:ea typeface="Roboto"/>
                <a:cs typeface="Roboto"/>
                <a:sym typeface="Roboto"/>
              </a:endParaRPr>
            </a:p>
          </p:txBody>
        </p:sp>
        <p:sp>
          <p:nvSpPr>
            <p:cNvPr id="330" name="Google Shape;330;p36"/>
            <p:cNvSpPr txBox="1"/>
            <p:nvPr/>
          </p:nvSpPr>
          <p:spPr>
            <a:xfrm>
              <a:off x="3295510"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 PM</a:t>
              </a:r>
              <a:endParaRPr>
                <a:latin typeface="Roboto"/>
                <a:ea typeface="Roboto"/>
                <a:cs typeface="Roboto"/>
                <a:sym typeface="Roboto"/>
              </a:endParaRPr>
            </a:p>
          </p:txBody>
        </p:sp>
        <p:sp>
          <p:nvSpPr>
            <p:cNvPr id="331" name="Google Shape;331;p36"/>
            <p:cNvSpPr txBox="1"/>
            <p:nvPr/>
          </p:nvSpPr>
          <p:spPr>
            <a:xfrm>
              <a:off x="4040516"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AM</a:t>
              </a:r>
              <a:endParaRPr>
                <a:latin typeface="Roboto"/>
                <a:ea typeface="Roboto"/>
                <a:cs typeface="Roboto"/>
                <a:sym typeface="Roboto"/>
              </a:endParaRPr>
            </a:p>
          </p:txBody>
        </p:sp>
      </p:grpSp>
      <p:grpSp>
        <p:nvGrpSpPr>
          <p:cNvPr id="332" name="Google Shape;332;p36"/>
          <p:cNvGrpSpPr/>
          <p:nvPr/>
        </p:nvGrpSpPr>
        <p:grpSpPr>
          <a:xfrm>
            <a:off x="5486268" y="3040216"/>
            <a:ext cx="2939295" cy="1389234"/>
            <a:chOff x="5486268" y="3040216"/>
            <a:chExt cx="2939295" cy="1389234"/>
          </a:xfrm>
        </p:grpSpPr>
        <p:sp>
          <p:nvSpPr>
            <p:cNvPr id="333" name="Google Shape;333;p36"/>
            <p:cNvSpPr/>
            <p:nvPr/>
          </p:nvSpPr>
          <p:spPr>
            <a:xfrm>
              <a:off x="54862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6"/>
            <p:cNvGrpSpPr/>
            <p:nvPr/>
          </p:nvGrpSpPr>
          <p:grpSpPr>
            <a:xfrm rot="10800000">
              <a:off x="7874504" y="3152579"/>
              <a:ext cx="186911" cy="219466"/>
              <a:chOff x="1306075" y="3987425"/>
              <a:chExt cx="821225" cy="242450"/>
            </a:xfrm>
          </p:grpSpPr>
          <p:cxnSp>
            <p:nvCxnSpPr>
              <p:cNvPr id="335" name="Google Shape;335;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337" name="Google Shape;337;p36"/>
            <p:cNvCxnSpPr/>
            <p:nvPr/>
          </p:nvCxnSpPr>
          <p:spPr>
            <a:xfrm>
              <a:off x="7250118" y="43822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36"/>
            <p:cNvCxnSpPr/>
            <p:nvPr/>
          </p:nvCxnSpPr>
          <p:spPr>
            <a:xfrm>
              <a:off x="8061396" y="4139825"/>
              <a:ext cx="0" cy="2424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36"/>
            <p:cNvSpPr txBox="1"/>
            <p:nvPr/>
          </p:nvSpPr>
          <p:spPr>
            <a:xfrm>
              <a:off x="6321693" y="42677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2</a:t>
              </a:r>
              <a:endParaRPr sz="1800">
                <a:latin typeface="Roboto"/>
                <a:ea typeface="Roboto"/>
                <a:cs typeface="Roboto"/>
                <a:sym typeface="Roboto"/>
              </a:endParaRPr>
            </a:p>
          </p:txBody>
        </p:sp>
        <p:sp>
          <p:nvSpPr>
            <p:cNvPr id="340" name="Google Shape;340;p36"/>
            <p:cNvSpPr/>
            <p:nvPr/>
          </p:nvSpPr>
          <p:spPr>
            <a:xfrm>
              <a:off x="54907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6"/>
            <p:cNvGrpSpPr/>
            <p:nvPr/>
          </p:nvGrpSpPr>
          <p:grpSpPr>
            <a:xfrm>
              <a:off x="5490793" y="4139825"/>
              <a:ext cx="821225" cy="242450"/>
              <a:chOff x="1306075" y="3987425"/>
              <a:chExt cx="821225" cy="242450"/>
            </a:xfrm>
          </p:grpSpPr>
          <p:cxnSp>
            <p:nvCxnSpPr>
              <p:cNvPr id="342" name="Google Shape;342;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344" name="Google Shape;344;p36"/>
            <p:cNvGrpSpPr/>
            <p:nvPr/>
          </p:nvGrpSpPr>
          <p:grpSpPr>
            <a:xfrm flipH="1" rot="10800000">
              <a:off x="7320647" y="3153839"/>
              <a:ext cx="210316" cy="218399"/>
              <a:chOff x="1306075" y="3987425"/>
              <a:chExt cx="821225" cy="242450"/>
            </a:xfrm>
          </p:grpSpPr>
          <p:cxnSp>
            <p:nvCxnSpPr>
              <p:cNvPr id="345" name="Google Shape;345;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sp>
          <p:nvSpPr>
            <p:cNvPr id="347" name="Google Shape;347;p36"/>
            <p:cNvSpPr txBox="1"/>
            <p:nvPr/>
          </p:nvSpPr>
          <p:spPr>
            <a:xfrm>
              <a:off x="7321993" y="3040216"/>
              <a:ext cx="744000" cy="2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hr</a:t>
              </a:r>
              <a:endParaRPr sz="1800">
                <a:latin typeface="Roboto"/>
                <a:ea typeface="Roboto"/>
                <a:cs typeface="Roboto"/>
                <a:sym typeface="Roboto"/>
              </a:endParaRPr>
            </a:p>
          </p:txBody>
        </p:sp>
        <p:sp>
          <p:nvSpPr>
            <p:cNvPr id="348" name="Google Shape;348;p36"/>
            <p:cNvSpPr txBox="1"/>
            <p:nvPr/>
          </p:nvSpPr>
          <p:spPr>
            <a:xfrm>
              <a:off x="6946976"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 PM</a:t>
              </a:r>
              <a:endParaRPr>
                <a:latin typeface="Roboto"/>
                <a:ea typeface="Roboto"/>
                <a:cs typeface="Roboto"/>
                <a:sym typeface="Roboto"/>
              </a:endParaRPr>
            </a:p>
          </p:txBody>
        </p:sp>
        <p:sp>
          <p:nvSpPr>
            <p:cNvPr id="349" name="Google Shape;349;p36"/>
            <p:cNvSpPr txBox="1"/>
            <p:nvPr/>
          </p:nvSpPr>
          <p:spPr>
            <a:xfrm>
              <a:off x="7711563" y="3951875"/>
              <a:ext cx="71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AM</a:t>
              </a:r>
              <a:endParaRPr>
                <a:latin typeface="Roboto"/>
                <a:ea typeface="Roboto"/>
                <a:cs typeface="Roboto"/>
                <a:sym typeface="Roboto"/>
              </a:endParaRPr>
            </a:p>
          </p:txBody>
        </p:sp>
      </p:grpSp>
      <p:sp>
        <p:nvSpPr>
          <p:cNvPr id="350" name="Google Shape;350;p36"/>
          <p:cNvSpPr txBox="1"/>
          <p:nvPr/>
        </p:nvSpPr>
        <p:spPr>
          <a:xfrm>
            <a:off x="172325" y="1938275"/>
            <a:ext cx="12858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1</a:t>
            </a:r>
            <a:endParaRPr sz="1800">
              <a:latin typeface="Roboto"/>
              <a:ea typeface="Roboto"/>
              <a:cs typeface="Roboto"/>
              <a:sym typeface="Roboto"/>
            </a:endParaRPr>
          </a:p>
        </p:txBody>
      </p:sp>
      <p:sp>
        <p:nvSpPr>
          <p:cNvPr id="351" name="Google Shape;351;p36"/>
          <p:cNvSpPr txBox="1"/>
          <p:nvPr/>
        </p:nvSpPr>
        <p:spPr>
          <a:xfrm>
            <a:off x="172325" y="3538475"/>
            <a:ext cx="12858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2</a:t>
            </a:r>
            <a:endParaRPr sz="1800">
              <a:latin typeface="Roboto"/>
              <a:ea typeface="Roboto"/>
              <a:cs typeface="Roboto"/>
              <a:sym typeface="Roboto"/>
            </a:endParaRPr>
          </a:p>
        </p:txBody>
      </p:sp>
      <p:cxnSp>
        <p:nvCxnSpPr>
          <p:cNvPr id="352" name="Google Shape;352;p36"/>
          <p:cNvCxnSpPr/>
          <p:nvPr/>
        </p:nvCxnSpPr>
        <p:spPr>
          <a:xfrm flipH="1">
            <a:off x="4055647" y="1569044"/>
            <a:ext cx="1800" cy="351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PeriodicWorkRequest example</a:t>
            </a:r>
            <a:endParaRPr/>
          </a:p>
        </p:txBody>
      </p:sp>
      <p:sp>
        <p:nvSpPr>
          <p:cNvPr id="358" name="Google Shape;358;p37"/>
          <p:cNvSpPr txBox="1"/>
          <p:nvPr>
            <p:ph idx="1" type="body"/>
          </p:nvPr>
        </p:nvSpPr>
        <p:spPr>
          <a:xfrm>
            <a:off x="207647" y="2101575"/>
            <a:ext cx="8861700" cy="173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200">
                <a:latin typeface="Consolas"/>
                <a:ea typeface="Consolas"/>
                <a:cs typeface="Consolas"/>
                <a:sym typeface="Consolas"/>
              </a:rPr>
              <a:t> </a:t>
            </a:r>
            <a:r>
              <a:rPr lang="en" sz="1800">
                <a:latin typeface="Consolas"/>
                <a:ea typeface="Consolas"/>
                <a:cs typeface="Consolas"/>
                <a:sym typeface="Consolas"/>
              </a:rPr>
              <a:t>repeatingRequest</a:t>
            </a:r>
            <a:r>
              <a:rPr lang="en" sz="1200">
                <a:latin typeface="Consolas"/>
                <a:ea typeface="Consolas"/>
                <a:cs typeface="Consolas"/>
                <a:sym typeface="Consolas"/>
              </a:rPr>
              <a:t> </a:t>
            </a:r>
            <a:r>
              <a:rPr lang="en" sz="1800">
                <a:latin typeface="Consolas"/>
                <a:ea typeface="Consolas"/>
                <a:cs typeface="Consolas"/>
                <a:sym typeface="Consolas"/>
              </a:rPr>
              <a:t>=</a:t>
            </a:r>
            <a:r>
              <a:rPr lang="en" sz="1200">
                <a:latin typeface="Consolas"/>
                <a:ea typeface="Consolas"/>
                <a:cs typeface="Consolas"/>
                <a:sym typeface="Consolas"/>
              </a:rPr>
              <a:t> </a:t>
            </a:r>
            <a:r>
              <a:rPr lang="en" sz="1800">
                <a:latin typeface="Consolas"/>
                <a:ea typeface="Consolas"/>
                <a:cs typeface="Consolas"/>
                <a:sym typeface="Consolas"/>
              </a:rPr>
              <a:t>PeriodicWorkRequestBuilder&lt;RefreshDataWorker&gt;(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1</a:t>
            </a:r>
            <a:r>
              <a:rPr lang="en" sz="1800">
                <a:latin typeface="Consolas"/>
                <a:ea typeface="Consolas"/>
                <a:cs typeface="Consolas"/>
                <a:sym typeface="Consolas"/>
              </a:rPr>
              <a:t>, TimeUnit.HOURS,    </a:t>
            </a:r>
            <a:r>
              <a:rPr lang="en" sz="1800">
                <a:solidFill>
                  <a:srgbClr val="D81B60"/>
                </a:solidFill>
                <a:latin typeface="Consolas"/>
                <a:ea typeface="Consolas"/>
                <a:cs typeface="Consolas"/>
                <a:sym typeface="Consolas"/>
              </a:rPr>
              <a:t>// repeatInterval</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15</a:t>
            </a:r>
            <a:r>
              <a:rPr lang="en" sz="1800">
                <a:latin typeface="Consolas"/>
                <a:ea typeface="Consolas"/>
                <a:cs typeface="Consolas"/>
                <a:sym typeface="Consolas"/>
              </a:rPr>
              <a:t>, TimeUnit.MINUTES  </a:t>
            </a:r>
            <a:r>
              <a:rPr lang="en" sz="1800">
                <a:solidFill>
                  <a:srgbClr val="D81B60"/>
                </a:solidFill>
                <a:latin typeface="Consolas"/>
                <a:ea typeface="Consolas"/>
                <a:cs typeface="Consolas"/>
                <a:sym typeface="Consolas"/>
              </a:rPr>
              <a:t>// flexInterval</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359" name="Google Shape;35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Enqueue periodic work</a:t>
            </a:r>
            <a:endParaRPr/>
          </a:p>
        </p:txBody>
      </p:sp>
      <p:sp>
        <p:nvSpPr>
          <p:cNvPr id="365" name="Google Shape;365;p38"/>
          <p:cNvSpPr txBox="1"/>
          <p:nvPr>
            <p:ph idx="1" type="body"/>
          </p:nvPr>
        </p:nvSpPr>
        <p:spPr>
          <a:xfrm>
            <a:off x="311700" y="1990675"/>
            <a:ext cx="8520600" cy="146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WorkManager.getInstance().enqueueUniquePeriodicWork(</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"Unique 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ExistingPeriodicWorkPolicy.KEEP, </a:t>
            </a:r>
            <a:r>
              <a:rPr lang="en" sz="1800">
                <a:solidFill>
                  <a:srgbClr val="D81B60"/>
                </a:solidFill>
                <a:latin typeface="Consolas"/>
                <a:ea typeface="Consolas"/>
                <a:cs typeface="Consolas"/>
                <a:sym typeface="Consolas"/>
              </a:rPr>
              <a:t>// or REPLACE</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repeatingRequest</a:t>
            </a:r>
            <a:endParaRPr sz="1800">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66" name="Google Shape;366;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 input and output</a:t>
            </a:r>
            <a:endParaRPr b="1" sz="5200">
              <a:solidFill>
                <a:srgbClr val="FAFAFA"/>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Worker with input and output</a:t>
            </a:r>
            <a:endParaRPr/>
          </a:p>
        </p:txBody>
      </p:sp>
      <p:sp>
        <p:nvSpPr>
          <p:cNvPr id="378" name="Google Shape;378;p40"/>
          <p:cNvSpPr txBox="1"/>
          <p:nvPr>
            <p:ph idx="1" type="body"/>
          </p:nvPr>
        </p:nvSpPr>
        <p:spPr>
          <a:xfrm>
            <a:off x="311700" y="1225575"/>
            <a:ext cx="8520600" cy="311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200">
                <a:latin typeface="Consolas"/>
                <a:ea typeface="Consolas"/>
                <a:cs typeface="Consolas"/>
                <a:sym typeface="Consolas"/>
              </a:rPr>
              <a:t> </a:t>
            </a:r>
            <a:r>
              <a:rPr lang="en" sz="1800">
                <a:latin typeface="Consolas"/>
                <a:ea typeface="Consolas"/>
                <a:cs typeface="Consolas"/>
                <a:sym typeface="Consolas"/>
              </a:rPr>
              <a:t>MathWorker(context:</a:t>
            </a:r>
            <a:r>
              <a:rPr lang="en" sz="1200">
                <a:latin typeface="Consolas"/>
                <a:ea typeface="Consolas"/>
                <a:cs typeface="Consolas"/>
                <a:sym typeface="Consolas"/>
              </a:rPr>
              <a:t> </a:t>
            </a:r>
            <a:r>
              <a:rPr lang="en" sz="1800">
                <a:latin typeface="Consolas"/>
                <a:ea typeface="Consolas"/>
                <a:cs typeface="Consolas"/>
                <a:sym typeface="Consolas"/>
              </a:rPr>
              <a:t>Context,</a:t>
            </a:r>
            <a:r>
              <a:rPr lang="en" sz="1200">
                <a:latin typeface="Consolas"/>
                <a:ea typeface="Consolas"/>
                <a:cs typeface="Consolas"/>
                <a:sym typeface="Consolas"/>
              </a:rPr>
              <a:t> </a:t>
            </a:r>
            <a:r>
              <a:rPr lang="en" sz="1800">
                <a:latin typeface="Consolas"/>
                <a:ea typeface="Consolas"/>
                <a:cs typeface="Consolas"/>
                <a:sym typeface="Consolas"/>
              </a:rPr>
              <a:t>params: WorkerParameters):</a:t>
            </a:r>
            <a:br>
              <a:rPr lang="en" sz="1800">
                <a:latin typeface="Consolas"/>
                <a:ea typeface="Consolas"/>
                <a:cs typeface="Consolas"/>
                <a:sym typeface="Consolas"/>
              </a:rPr>
            </a:br>
            <a:r>
              <a:rPr lang="en" sz="1800">
                <a:latin typeface="Consolas"/>
                <a:ea typeface="Consolas"/>
                <a:cs typeface="Consolas"/>
                <a:sym typeface="Consolas"/>
              </a:rPr>
              <a:t>      CoroutineWorker(context, params)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suspend fun</a:t>
            </a:r>
            <a:r>
              <a:rPr lang="en" sz="1800">
                <a:latin typeface="Consolas"/>
                <a:ea typeface="Consolas"/>
                <a:cs typeface="Consolas"/>
                <a:sym typeface="Consolas"/>
              </a:rPr>
              <a:t> doWork(): Result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x = </a:t>
            </a:r>
            <a:r>
              <a:rPr b="1" lang="en" sz="1800">
                <a:latin typeface="Consolas"/>
                <a:ea typeface="Consolas"/>
                <a:cs typeface="Consolas"/>
                <a:sym typeface="Consolas"/>
              </a:rPr>
              <a:t>inputData.getInt</a:t>
            </a:r>
            <a:r>
              <a:rPr lang="en" sz="1800">
                <a:latin typeface="Consolas"/>
                <a:ea typeface="Consolas"/>
                <a:cs typeface="Consolas"/>
                <a:sym typeface="Consolas"/>
              </a:rPr>
              <a:t>(KEY_X_ARG, </a:t>
            </a:r>
            <a:r>
              <a:rPr lang="en" sz="1800">
                <a:solidFill>
                  <a:srgbClr val="D81B60"/>
                </a:solidFill>
                <a:latin typeface="Consolas"/>
                <a:ea typeface="Consolas"/>
                <a:cs typeface="Consolas"/>
                <a:sym typeface="Consolas"/>
              </a:rPr>
              <a:t>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y = </a:t>
            </a:r>
            <a:r>
              <a:rPr b="1" lang="en" sz="1800">
                <a:latin typeface="Consolas"/>
                <a:ea typeface="Consolas"/>
                <a:cs typeface="Consolas"/>
                <a:sym typeface="Consolas"/>
              </a:rPr>
              <a:t>inputData.getInt</a:t>
            </a:r>
            <a:r>
              <a:rPr lang="en" sz="1800">
                <a:latin typeface="Consolas"/>
                <a:ea typeface="Consolas"/>
                <a:cs typeface="Consolas"/>
                <a:sym typeface="Consolas"/>
              </a:rPr>
              <a:t>(KEY_Y_ARG, </a:t>
            </a:r>
            <a:r>
              <a:rPr lang="en" sz="1800">
                <a:solidFill>
                  <a:srgbClr val="D81B60"/>
                </a:solidFill>
                <a:latin typeface="Consolas"/>
                <a:ea typeface="Consolas"/>
                <a:cs typeface="Consolas"/>
                <a:sym typeface="Consolas"/>
              </a:rPr>
              <a:t>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result = computeMathFunction(x, 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output: Data = workDataOf(KEY_RESULT to result)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Result.success(output)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output from doWork()</a:t>
            </a:r>
            <a:endParaRPr/>
          </a:p>
        </p:txBody>
      </p:sp>
      <p:sp>
        <p:nvSpPr>
          <p:cNvPr id="385" name="Google Shape;38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6" name="Google Shape;386;p41"/>
          <p:cNvGraphicFramePr/>
          <p:nvPr/>
        </p:nvGraphicFramePr>
        <p:xfrm>
          <a:off x="952500" y="1624950"/>
          <a:ext cx="3000000" cy="3000000"/>
        </p:xfrm>
        <a:graphic>
          <a:graphicData uri="http://schemas.openxmlformats.org/drawingml/2006/table">
            <a:tbl>
              <a:tblPr>
                <a:noFill/>
                <a:tableStyleId>{8600AE6B-BD29-4660-B62E-40F66C91B883}</a:tableStyleId>
              </a:tblPr>
              <a:tblGrid>
                <a:gridCol w="3619500"/>
                <a:gridCol w="3619500"/>
              </a:tblGrid>
              <a:tr h="575625">
                <a:tc>
                  <a:txBody>
                    <a:bodyPr/>
                    <a:lstStyle/>
                    <a:p>
                      <a:pPr indent="0" lvl="0" marL="0" rtl="0" algn="l">
                        <a:spcBef>
                          <a:spcPts val="0"/>
                        </a:spcBef>
                        <a:spcAft>
                          <a:spcPts val="0"/>
                        </a:spcAft>
                        <a:buNone/>
                      </a:pPr>
                      <a:r>
                        <a:rPr b="1" lang="en" sz="1800">
                          <a:latin typeface="Roboto"/>
                          <a:ea typeface="Roboto"/>
                          <a:cs typeface="Roboto"/>
                          <a:sym typeface="Roboto"/>
                        </a:rPr>
                        <a:t>Result status</a:t>
                      </a:r>
                      <a:endParaRPr b="1" sz="18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Result status with output</a:t>
                      </a:r>
                      <a:endParaRPr b="1" sz="18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Result.success()</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Result.success(output)</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Result.failure()</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Result.failure(output)</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Result.retry()</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input data to Worker</a:t>
            </a:r>
            <a:endParaRPr/>
          </a:p>
        </p:txBody>
      </p:sp>
      <p:sp>
        <p:nvSpPr>
          <p:cNvPr id="392" name="Google Shape;392;p42"/>
          <p:cNvSpPr txBox="1"/>
          <p:nvPr>
            <p:ph idx="1" type="body"/>
          </p:nvPr>
        </p:nvSpPr>
        <p:spPr>
          <a:xfrm>
            <a:off x="311700" y="1481950"/>
            <a:ext cx="8520600" cy="26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complexMathWork = OneTimeWorkRequest&lt;MathWorker&gt;()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.setInputData</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workDataOf(</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"X_ARG"</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to</a:t>
            </a:r>
            <a:r>
              <a:rPr i="1" lang="en" sz="1800">
                <a:latin typeface="Consolas"/>
                <a:ea typeface="Consolas"/>
                <a:cs typeface="Consolas"/>
                <a:sym typeface="Consolas"/>
              </a:rPr>
              <a:t> </a:t>
            </a:r>
            <a:r>
              <a:rPr lang="en" sz="1800">
                <a:solidFill>
                  <a:srgbClr val="D81B60"/>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"Y_ARG"</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to</a:t>
            </a:r>
            <a:r>
              <a:rPr i="1" lang="en" sz="1800">
                <a:latin typeface="Consolas"/>
                <a:ea typeface="Consolas"/>
                <a:cs typeface="Consolas"/>
                <a:sym typeface="Consolas"/>
              </a:rPr>
              <a:t> </a:t>
            </a:r>
            <a:r>
              <a:rPr lang="en" sz="1800">
                <a:solidFill>
                  <a:srgbClr val="D81B60"/>
                </a:solidFill>
                <a:latin typeface="Consolas"/>
                <a:ea typeface="Consolas"/>
                <a:cs typeface="Consolas"/>
                <a:sym typeface="Consolas"/>
              </a:rPr>
              <a:t>421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WorkManager.getInstance(myContext).enqueue(complexMathWork)</a:t>
            </a:r>
            <a:endParaRPr sz="1800">
              <a:latin typeface="Consolas"/>
              <a:ea typeface="Consolas"/>
              <a:cs typeface="Consolas"/>
              <a:sym typeface="Consolas"/>
            </a:endParaRPr>
          </a:p>
        </p:txBody>
      </p:sp>
      <p:sp>
        <p:nvSpPr>
          <p:cNvPr id="393" name="Google Shape;393;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4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WorkRequest constraints</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405" name="Google Shape;405;p44"/>
          <p:cNvSpPr txBox="1"/>
          <p:nvPr>
            <p:ph idx="1" type="body"/>
          </p:nvPr>
        </p:nvSpPr>
        <p:spPr>
          <a:xfrm>
            <a:off x="311700" y="1392100"/>
            <a:ext cx="8520600" cy="287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setRequiredNetworkType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setRequiresBatteryNotLow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setRequiresCharging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setTriggerContentMaxDelay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1000"/>
              </a:spcAft>
              <a:buClr>
                <a:schemeClr val="dk1"/>
              </a:buClr>
              <a:buSzPts val="2200"/>
              <a:buFont typeface="Consolas"/>
              <a:buChar char="●"/>
            </a:pPr>
            <a:r>
              <a:rPr lang="en" sz="2200">
                <a:solidFill>
                  <a:schemeClr val="dk1"/>
                </a:solidFill>
                <a:latin typeface="Consolas"/>
                <a:ea typeface="Consolas"/>
                <a:cs typeface="Consolas"/>
                <a:sym typeface="Consolas"/>
              </a:rPr>
              <a:t>requiresDeviceIdle</a:t>
            </a:r>
            <a:endParaRPr sz="2200">
              <a:latin typeface="Consolas"/>
              <a:ea typeface="Consolas"/>
              <a:cs typeface="Consolas"/>
              <a:sym typeface="Consolas"/>
            </a:endParaRPr>
          </a:p>
        </p:txBody>
      </p:sp>
      <p:sp>
        <p:nvSpPr>
          <p:cNvPr id="406" name="Google Shape;40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example</a:t>
            </a:r>
            <a:endParaRPr/>
          </a:p>
        </p:txBody>
      </p:sp>
      <p:sp>
        <p:nvSpPr>
          <p:cNvPr id="412" name="Google Shape;412;p45"/>
          <p:cNvSpPr txBox="1"/>
          <p:nvPr>
            <p:ph idx="1" type="body"/>
          </p:nvPr>
        </p:nvSpPr>
        <p:spPr>
          <a:xfrm>
            <a:off x="253579" y="1304875"/>
            <a:ext cx="8520600" cy="166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constraints = Constraints.Builder()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.setRequiredNetworkType(NetworkType.UNMETERED)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.setRequiresCharging(</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.setRequiresBatteryNotLow(</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.setRequiresDeviceIdle(</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413" name="Google Shape;413;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5"/>
          <p:cNvSpPr txBox="1"/>
          <p:nvPr/>
        </p:nvSpPr>
        <p:spPr>
          <a:xfrm>
            <a:off x="294425" y="3270284"/>
            <a:ext cx="8659800" cy="103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val myWorkRequest:</a:t>
            </a:r>
            <a:r>
              <a:rPr lang="en" sz="1200">
                <a:latin typeface="Consolas"/>
                <a:ea typeface="Consolas"/>
                <a:cs typeface="Consolas"/>
                <a:sym typeface="Consolas"/>
              </a:rPr>
              <a:t> </a:t>
            </a:r>
            <a:r>
              <a:rPr lang="en" sz="1800">
                <a:latin typeface="Consolas"/>
                <a:ea typeface="Consolas"/>
                <a:cs typeface="Consolas"/>
                <a:sym typeface="Consolas"/>
              </a:rPr>
              <a:t>WorkRequest</a:t>
            </a:r>
            <a:r>
              <a:rPr lang="en" sz="1200">
                <a:latin typeface="Consolas"/>
                <a:ea typeface="Consolas"/>
                <a:cs typeface="Consolas"/>
                <a:sym typeface="Consolas"/>
              </a:rPr>
              <a:t> </a:t>
            </a:r>
            <a:r>
              <a:rPr lang="en" sz="1800">
                <a:latin typeface="Consolas"/>
                <a:ea typeface="Consolas"/>
                <a:cs typeface="Consolas"/>
                <a:sym typeface="Consolas"/>
              </a:rPr>
              <a:t>=</a:t>
            </a:r>
            <a:r>
              <a:rPr lang="en" sz="1200">
                <a:latin typeface="Consolas"/>
                <a:ea typeface="Consolas"/>
                <a:cs typeface="Consolas"/>
                <a:sym typeface="Consolas"/>
              </a:rPr>
              <a:t> </a:t>
            </a:r>
            <a:r>
              <a:rPr lang="en" sz="1800">
                <a:latin typeface="Consolas"/>
                <a:ea typeface="Consolas"/>
                <a:cs typeface="Consolas"/>
                <a:sym typeface="Consolas"/>
              </a:rPr>
              <a:t>OneTimeWorkRequestBuilder&lt;MyWork&gt;()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.setConstraints(constraints)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9" name="Shape 89"/>
        <p:cNvGrpSpPr/>
        <p:nvPr/>
      </p:nvGrpSpPr>
      <p:grpSpPr>
        <a:xfrm>
          <a:off x="0" y="0"/>
          <a:ext cx="0" cy="0"/>
          <a:chOff x="0" y="0"/>
          <a:chExt cx="0" cy="0"/>
        </a:xfrm>
      </p:grpSpPr>
      <p:sp>
        <p:nvSpPr>
          <p:cNvPr id="90" name="Google Shape;90;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Repository pattern</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26" name="Google Shape;426;p47"/>
          <p:cNvSpPr txBox="1"/>
          <p:nvPr>
            <p:ph idx="1" type="body"/>
          </p:nvPr>
        </p:nvSpPr>
        <p:spPr>
          <a:xfrm>
            <a:off x="311700" y="1076275"/>
            <a:ext cx="8520600" cy="3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12,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 repository to abstract the data layer from the rest of the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Schedule background tasks efficiently and optimize them using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WorkManager</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Create custom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Worker</a:t>
            </a:r>
            <a:r>
              <a:rPr lang="en" sz="2000">
                <a:solidFill>
                  <a:srgbClr val="1C4587"/>
                </a:solidFill>
                <a:uFill>
                  <a:noFill/>
                </a:uFill>
                <a:hlinkClick action="ppaction://hlinksldjump" r:id="rId8">
                  <a:extLst>
                    <a:ext uri="{A12FA001-AC4F-418D-AE19-62706E023703}">
                      <ahyp:hlinkClr val="tx"/>
                    </a:ext>
                  </a:extLst>
                </a:hlinkClick>
              </a:rPr>
              <a:t> classes to specify the work to be done</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Create and enqueue one-time or periodic work requests</a:t>
            </a:r>
            <a:endParaRPr sz="2000">
              <a:solidFill>
                <a:srgbClr val="1C4587"/>
              </a:solidFill>
            </a:endParaRPr>
          </a:p>
        </p:txBody>
      </p:sp>
      <p:sp>
        <p:nvSpPr>
          <p:cNvPr id="427" name="Google Shape;427;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33" name="Google Shape;433;p48"/>
          <p:cNvSpPr txBox="1"/>
          <p:nvPr>
            <p:ph idx="1" type="body"/>
          </p:nvPr>
        </p:nvSpPr>
        <p:spPr>
          <a:xfrm>
            <a:off x="311700" y="1514399"/>
            <a:ext cx="8520600" cy="2724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u="sng">
                <a:solidFill>
                  <a:schemeClr val="hlink"/>
                </a:solidFill>
                <a:hlinkClick r:id="rId3"/>
              </a:rPr>
              <a:t>Fetch data</a:t>
            </a:r>
            <a:endParaRPr/>
          </a:p>
          <a:p>
            <a:pPr indent="-381000" lvl="0" marL="457200" rtl="0" algn="l">
              <a:lnSpc>
                <a:spcPct val="115000"/>
              </a:lnSpc>
              <a:spcBef>
                <a:spcPts val="0"/>
              </a:spcBef>
              <a:spcAft>
                <a:spcPts val="0"/>
              </a:spcAft>
              <a:buClr>
                <a:schemeClr val="dk1"/>
              </a:buClr>
              <a:buSzPts val="2400"/>
              <a:buChar char="●"/>
            </a:pPr>
            <a:r>
              <a:rPr lang="en" u="sng">
                <a:solidFill>
                  <a:schemeClr val="accent5"/>
                </a:solidFill>
                <a:hlinkClick r:id="rId4">
                  <a:extLst>
                    <a:ext uri="{A12FA001-AC4F-418D-AE19-62706E023703}">
                      <ahyp:hlinkClr val="tx"/>
                    </a:ext>
                  </a:extLst>
                </a:hlinkClick>
              </a:rPr>
              <a:t>Schedule tasks with WorkManager</a:t>
            </a:r>
            <a:endParaRPr/>
          </a:p>
          <a:p>
            <a:pPr indent="-381000" lvl="0" marL="457200" rtl="0" algn="l">
              <a:lnSpc>
                <a:spcPct val="115000"/>
              </a:lnSpc>
              <a:spcBef>
                <a:spcPts val="0"/>
              </a:spcBef>
              <a:spcAft>
                <a:spcPts val="0"/>
              </a:spcAft>
              <a:buClr>
                <a:schemeClr val="dk1"/>
              </a:buClr>
              <a:buSzPts val="2400"/>
              <a:buChar char="●"/>
            </a:pPr>
            <a:r>
              <a:rPr lang="en" u="sng">
                <a:solidFill>
                  <a:schemeClr val="accent5"/>
                </a:solidFill>
                <a:hlinkClick r:id="rId5">
                  <a:extLst>
                    <a:ext uri="{A12FA001-AC4F-418D-AE19-62706E023703}">
                      <ahyp:hlinkClr val="tx"/>
                    </a:ext>
                  </a:extLst>
                </a:hlinkClick>
              </a:rPr>
              <a:t>Define work requests</a:t>
            </a:r>
            <a:endParaRPr>
              <a:solidFill>
                <a:schemeClr val="accent5"/>
              </a:solidFill>
            </a:endParaRPr>
          </a:p>
          <a:p>
            <a:pPr indent="-381000" lvl="0" marL="457200" rtl="0" algn="l">
              <a:lnSpc>
                <a:spcPct val="115000"/>
              </a:lnSpc>
              <a:spcBef>
                <a:spcPts val="0"/>
              </a:spcBef>
              <a:spcAft>
                <a:spcPts val="0"/>
              </a:spcAft>
              <a:buSzPts val="2400"/>
              <a:buChar char="●"/>
            </a:pPr>
            <a:r>
              <a:rPr lang="en" u="sng">
                <a:solidFill>
                  <a:schemeClr val="hlink"/>
                </a:solidFill>
                <a:hlinkClick r:id="rId6"/>
              </a:rPr>
              <a:t>Connect ViewModel and the repository</a:t>
            </a:r>
            <a:endParaRPr/>
          </a:p>
          <a:p>
            <a:pPr indent="-381000" lvl="0" marL="457200" rtl="0" algn="l">
              <a:lnSpc>
                <a:spcPct val="115000"/>
              </a:lnSpc>
              <a:spcBef>
                <a:spcPts val="0"/>
              </a:spcBef>
              <a:spcAft>
                <a:spcPts val="0"/>
              </a:spcAft>
              <a:buSzPts val="2400"/>
              <a:buChar char="●"/>
            </a:pPr>
            <a:r>
              <a:rPr lang="en" u="sng">
                <a:solidFill>
                  <a:schemeClr val="hlink"/>
                </a:solidFill>
                <a:hlinkClick r:id="rId7"/>
              </a:rPr>
              <a:t>Use WorkManager for immediate background execution</a:t>
            </a:r>
            <a:endParaRPr/>
          </a:p>
        </p:txBody>
      </p:sp>
      <p:sp>
        <p:nvSpPr>
          <p:cNvPr id="434" name="Google Shape;434;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40" name="Google Shape;44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49"/>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12: Repository pattern and</a:t>
            </a:r>
            <a:br>
              <a:rPr lang="en" sz="2500" u="sng">
                <a:solidFill>
                  <a:schemeClr val="hlink"/>
                </a:solidFill>
                <a:hlinkClick r:id="rId4"/>
              </a:rPr>
            </a:br>
            <a:r>
              <a:rPr lang="en" sz="2500" u="sng">
                <a:solidFill>
                  <a:schemeClr val="hlink"/>
                </a:solidFill>
                <a:hlinkClick r:id="rId5"/>
              </a:rPr>
              <a:t>WorkManager</a:t>
            </a:r>
            <a:endParaRPr sz="2500">
              <a:solidFill>
                <a:schemeClr val="dk1"/>
              </a:solidFill>
            </a:endParaRPr>
          </a:p>
        </p:txBody>
      </p:sp>
      <p:pic>
        <p:nvPicPr>
          <p:cNvPr id="442" name="Google Shape;442;p49"/>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app architecture</a:t>
            </a:r>
            <a:endParaRPr/>
          </a:p>
        </p:txBody>
      </p:sp>
      <p:sp>
        <p:nvSpPr>
          <p:cNvPr id="97" name="Google Shape;97;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98" name="Google Shape;98;p20"/>
          <p:cNvCxnSpPr>
            <a:endCxn id="99" idx="0"/>
          </p:cNvCxnSpPr>
          <p:nvPr/>
        </p:nvCxnSpPr>
        <p:spPr>
          <a:xfrm>
            <a:off x="4572025" y="3094752"/>
            <a:ext cx="0" cy="498300"/>
          </a:xfrm>
          <a:prstGeom prst="straightConnector1">
            <a:avLst/>
          </a:prstGeom>
          <a:noFill/>
          <a:ln cap="flat" cmpd="sng" w="28575">
            <a:solidFill>
              <a:srgbClr val="202124"/>
            </a:solidFill>
            <a:prstDash val="solid"/>
            <a:round/>
            <a:headEnd len="med" w="med" type="none"/>
            <a:tailEnd len="med" w="med" type="triangle"/>
          </a:ln>
        </p:spPr>
      </p:cxnSp>
      <p:sp>
        <p:nvSpPr>
          <p:cNvPr id="99" name="Google Shape;99;p20"/>
          <p:cNvSpPr/>
          <p:nvPr/>
        </p:nvSpPr>
        <p:spPr>
          <a:xfrm>
            <a:off x="3576775" y="3593052"/>
            <a:ext cx="1990500" cy="5217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sp>
        <p:nvSpPr>
          <p:cNvPr id="100" name="Google Shape;100;p20"/>
          <p:cNvSpPr/>
          <p:nvPr/>
        </p:nvSpPr>
        <p:spPr>
          <a:xfrm>
            <a:off x="3576775" y="2573066"/>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101" name="Google Shape;101;p20"/>
          <p:cNvSpPr/>
          <p:nvPr/>
        </p:nvSpPr>
        <p:spPr>
          <a:xfrm>
            <a:off x="3576775" y="1553078"/>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UI Controller</a:t>
            </a:r>
            <a:endParaRPr sz="1800">
              <a:solidFill>
                <a:srgbClr val="FFFFFF"/>
              </a:solidFill>
              <a:latin typeface="Roboto Condensed"/>
              <a:ea typeface="Roboto Condensed"/>
              <a:cs typeface="Roboto Condensed"/>
              <a:sym typeface="Roboto Condensed"/>
            </a:endParaRPr>
          </a:p>
        </p:txBody>
      </p:sp>
      <p:cxnSp>
        <p:nvCxnSpPr>
          <p:cNvPr id="102" name="Google Shape;102;p20"/>
          <p:cNvCxnSpPr/>
          <p:nvPr/>
        </p:nvCxnSpPr>
        <p:spPr>
          <a:xfrm>
            <a:off x="4571995" y="2083345"/>
            <a:ext cx="0" cy="49830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data speeds</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9" name="Google Shape;109;p21"/>
          <p:cNvGraphicFramePr/>
          <p:nvPr/>
        </p:nvGraphicFramePr>
        <p:xfrm>
          <a:off x="490850" y="1624450"/>
          <a:ext cx="3000000" cy="3000000"/>
        </p:xfrm>
        <a:graphic>
          <a:graphicData uri="http://schemas.openxmlformats.org/drawingml/2006/table">
            <a:tbl>
              <a:tblPr>
                <a:noFill/>
                <a:tableStyleId>{8600AE6B-BD29-4660-B62E-40F66C91B883}</a:tableStyleId>
              </a:tblPr>
              <a:tblGrid>
                <a:gridCol w="4048875"/>
                <a:gridCol w="4048875"/>
              </a:tblGrid>
              <a:tr h="541450">
                <a:tc>
                  <a:txBody>
                    <a:bodyPr/>
                    <a:lstStyle/>
                    <a:p>
                      <a:pPr indent="0" lvl="0" marL="0" rtl="0" algn="l">
                        <a:spcBef>
                          <a:spcPts val="0"/>
                        </a:spcBef>
                        <a:spcAft>
                          <a:spcPts val="600"/>
                        </a:spcAft>
                        <a:buNone/>
                      </a:pPr>
                      <a:r>
                        <a:rPr b="1" lang="en" sz="1800">
                          <a:latin typeface="Roboto"/>
                          <a:ea typeface="Roboto"/>
                          <a:cs typeface="Roboto"/>
                          <a:sym typeface="Roboto"/>
                        </a:rPr>
                        <a:t>Operation</a:t>
                      </a:r>
                      <a:endParaRPr b="1"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Relative speed</a:t>
                      </a:r>
                      <a:endParaRPr b="1"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a:t>
                      </a:r>
                      <a:r>
                        <a:rPr lang="en" sz="1800">
                          <a:latin typeface="Courier New"/>
                          <a:ea typeface="Courier New"/>
                          <a:cs typeface="Courier New"/>
                          <a:sym typeface="Courier New"/>
                        </a:rPr>
                        <a:t>LiveData</a:t>
                      </a:r>
                      <a:endParaRPr sz="1800">
                        <a:latin typeface="Courier New"/>
                        <a:ea typeface="Courier New"/>
                        <a:cs typeface="Courier New"/>
                        <a:sym typeface="Courier New"/>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FAST</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a:t>
                      </a:r>
                      <a:r>
                        <a:rPr lang="en" sz="1800">
                          <a:latin typeface="Courier New"/>
                          <a:ea typeface="Courier New"/>
                          <a:cs typeface="Courier New"/>
                          <a:sym typeface="Courier New"/>
                        </a:rPr>
                        <a:t>Room</a:t>
                      </a:r>
                      <a:r>
                        <a:rPr lang="en" sz="1800">
                          <a:latin typeface="Roboto"/>
                          <a:ea typeface="Roboto"/>
                          <a:cs typeface="Roboto"/>
                          <a:sym typeface="Roboto"/>
                        </a:rPr>
                        <a:t> database</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SLOW</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network</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SLOWEST</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Cache network responses</a:t>
            </a:r>
            <a:endParaRPr/>
          </a:p>
        </p:txBody>
      </p:sp>
      <p:sp>
        <p:nvSpPr>
          <p:cNvPr id="115" name="Google Shape;115;p22"/>
          <p:cNvSpPr txBox="1"/>
          <p:nvPr>
            <p:ph idx="1" type="body"/>
          </p:nvPr>
        </p:nvSpPr>
        <p:spPr>
          <a:xfrm>
            <a:off x="311700" y="1391625"/>
            <a:ext cx="8520600" cy="3030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Account for long network request times and still be responsive to the user</a:t>
            </a:r>
            <a:endParaRPr sz="2200"/>
          </a:p>
          <a:p>
            <a:pPr indent="-368300" lvl="0" marL="457200" rtl="0" algn="l">
              <a:lnSpc>
                <a:spcPct val="115000"/>
              </a:lnSpc>
              <a:spcBef>
                <a:spcPts val="1000"/>
              </a:spcBef>
              <a:spcAft>
                <a:spcPts val="0"/>
              </a:spcAft>
              <a:buSzPts val="2200"/>
              <a:buChar char="●"/>
            </a:pPr>
            <a:r>
              <a:rPr lang="en" sz="2200"/>
              <a:t>Use </a:t>
            </a:r>
            <a:r>
              <a:rPr lang="en" sz="2200">
                <a:latin typeface="Courier New"/>
                <a:ea typeface="Courier New"/>
                <a:cs typeface="Courier New"/>
                <a:sym typeface="Courier New"/>
              </a:rPr>
              <a:t>Room</a:t>
            </a:r>
            <a:r>
              <a:rPr lang="en" sz="2200"/>
              <a:t> locally when retrieval from the network may be costly or difficult</a:t>
            </a:r>
            <a:endParaRPr sz="2200"/>
          </a:p>
          <a:p>
            <a:pPr indent="-368300" lvl="0" marL="457200" rtl="0" algn="l">
              <a:lnSpc>
                <a:spcPct val="115000"/>
              </a:lnSpc>
              <a:spcBef>
                <a:spcPts val="1000"/>
              </a:spcBef>
              <a:spcAft>
                <a:spcPts val="1000"/>
              </a:spcAft>
              <a:buSzPts val="2200"/>
              <a:buChar char="●"/>
            </a:pPr>
            <a:r>
              <a:rPr lang="en" sz="2200"/>
              <a:t>Can cache based on the </a:t>
            </a:r>
            <a:r>
              <a:rPr lang="en" sz="2200"/>
              <a:t>least recently used (LRU)</a:t>
            </a:r>
            <a:r>
              <a:rPr lang="en" sz="2200"/>
              <a:t> value, frequently accessed (FRU) values, or other algorithm</a:t>
            </a:r>
            <a:endParaRPr sz="2200"/>
          </a:p>
        </p:txBody>
      </p:sp>
      <p:sp>
        <p:nvSpPr>
          <p:cNvPr id="116" name="Google Shape;116;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pattern</a:t>
            </a:r>
            <a:endParaRPr/>
          </a:p>
        </p:txBody>
      </p:sp>
      <p:sp>
        <p:nvSpPr>
          <p:cNvPr id="122" name="Google Shape;122;p23"/>
          <p:cNvSpPr txBox="1"/>
          <p:nvPr>
            <p:ph idx="1" type="body"/>
          </p:nvPr>
        </p:nvSpPr>
        <p:spPr>
          <a:xfrm>
            <a:off x="311700" y="1678625"/>
            <a:ext cx="9055800" cy="2820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Can abstract away multiple data sources from the caller</a:t>
            </a:r>
            <a:endParaRPr sz="2200"/>
          </a:p>
          <a:p>
            <a:pPr indent="-368300" lvl="0" marL="457200" rtl="0" algn="l">
              <a:spcBef>
                <a:spcPts val="1000"/>
              </a:spcBef>
              <a:spcAft>
                <a:spcPts val="0"/>
              </a:spcAft>
              <a:buSzPts val="2200"/>
              <a:buChar char="●"/>
            </a:pPr>
            <a:r>
              <a:rPr lang="en" sz="2200"/>
              <a:t>Supports fast retrieval using local database </a:t>
            </a:r>
            <a:r>
              <a:rPr lang="en" sz="2200">
                <a:solidFill>
                  <a:schemeClr val="dk1"/>
                </a:solidFill>
              </a:rPr>
              <a:t>while sending</a:t>
            </a:r>
            <a:br>
              <a:rPr lang="en" sz="2200">
                <a:solidFill>
                  <a:schemeClr val="dk1"/>
                </a:solidFill>
              </a:rPr>
            </a:br>
            <a:r>
              <a:rPr lang="en" sz="2200">
                <a:solidFill>
                  <a:schemeClr val="dk1"/>
                </a:solidFill>
              </a:rPr>
              <a:t>network request for data refresh (which can take longer)</a:t>
            </a:r>
            <a:r>
              <a:rPr lang="en" sz="2200"/>
              <a:t> </a:t>
            </a:r>
            <a:endParaRPr sz="2200"/>
          </a:p>
          <a:p>
            <a:pPr indent="-368300" lvl="0" marL="457200" rtl="0" algn="l">
              <a:spcBef>
                <a:spcPts val="1000"/>
              </a:spcBef>
              <a:spcAft>
                <a:spcPts val="1000"/>
              </a:spcAft>
              <a:buSzPts val="2200"/>
              <a:buChar char="●"/>
            </a:pPr>
            <a:r>
              <a:rPr lang="en" sz="2200"/>
              <a:t>Can test data sources separately from other aspects of your app</a:t>
            </a:r>
            <a:endParaRPr sz="2200"/>
          </a:p>
        </p:txBody>
      </p:sp>
      <p:sp>
        <p:nvSpPr>
          <p:cNvPr id="123" name="Google Shape;12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architecture with repository pattern</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0" name="Google Shape;130;p24"/>
          <p:cNvGrpSpPr/>
          <p:nvPr/>
        </p:nvGrpSpPr>
        <p:grpSpPr>
          <a:xfrm>
            <a:off x="1267288" y="1307587"/>
            <a:ext cx="6609425" cy="3057875"/>
            <a:chOff x="996350" y="1307587"/>
            <a:chExt cx="6609425" cy="3057875"/>
          </a:xfrm>
        </p:grpSpPr>
        <p:cxnSp>
          <p:nvCxnSpPr>
            <p:cNvPr id="131" name="Google Shape;131;p24"/>
            <p:cNvCxnSpPr>
              <a:endCxn id="132" idx="0"/>
            </p:cNvCxnSpPr>
            <p:nvPr/>
          </p:nvCxnSpPr>
          <p:spPr>
            <a:xfrm>
              <a:off x="4451275" y="2581888"/>
              <a:ext cx="0" cy="481800"/>
            </a:xfrm>
            <a:prstGeom prst="straightConnector1">
              <a:avLst/>
            </a:prstGeom>
            <a:noFill/>
            <a:ln cap="flat" cmpd="sng" w="28575">
              <a:solidFill>
                <a:srgbClr val="073042"/>
              </a:solidFill>
              <a:prstDash val="solid"/>
              <a:round/>
              <a:headEnd len="med" w="med" type="none"/>
              <a:tailEnd len="med" w="med" type="triangle"/>
            </a:ln>
          </p:spPr>
        </p:cxnSp>
        <p:cxnSp>
          <p:nvCxnSpPr>
            <p:cNvPr id="133" name="Google Shape;133;p24"/>
            <p:cNvCxnSpPr>
              <a:stCxn id="132" idx="2"/>
            </p:cNvCxnSpPr>
            <p:nvPr/>
          </p:nvCxnSpPr>
          <p:spPr>
            <a:xfrm>
              <a:off x="4451275" y="3457288"/>
              <a:ext cx="1114200" cy="516900"/>
            </a:xfrm>
            <a:prstGeom prst="straightConnector1">
              <a:avLst/>
            </a:prstGeom>
            <a:noFill/>
            <a:ln cap="flat" cmpd="sng" w="28575">
              <a:solidFill>
                <a:srgbClr val="073042"/>
              </a:solidFill>
              <a:prstDash val="dot"/>
              <a:round/>
              <a:headEnd len="med" w="med" type="none"/>
              <a:tailEnd len="med" w="med" type="triangle"/>
            </a:ln>
          </p:spPr>
        </p:cxnSp>
        <p:cxnSp>
          <p:nvCxnSpPr>
            <p:cNvPr id="134" name="Google Shape;134;p24"/>
            <p:cNvCxnSpPr>
              <a:stCxn id="132" idx="2"/>
            </p:cNvCxnSpPr>
            <p:nvPr/>
          </p:nvCxnSpPr>
          <p:spPr>
            <a:xfrm flipH="1">
              <a:off x="3255175" y="3457288"/>
              <a:ext cx="1196100" cy="541200"/>
            </a:xfrm>
            <a:prstGeom prst="straightConnector1">
              <a:avLst/>
            </a:prstGeom>
            <a:noFill/>
            <a:ln cap="flat" cmpd="sng" w="28575">
              <a:solidFill>
                <a:srgbClr val="073042"/>
              </a:solidFill>
              <a:prstDash val="solid"/>
              <a:round/>
              <a:headEnd len="med" w="med" type="none"/>
              <a:tailEnd len="med" w="med" type="triangle"/>
            </a:ln>
          </p:spPr>
        </p:cxnSp>
        <p:cxnSp>
          <p:nvCxnSpPr>
            <p:cNvPr id="135" name="Google Shape;135;p24"/>
            <p:cNvCxnSpPr>
              <a:endCxn id="136" idx="0"/>
            </p:cNvCxnSpPr>
            <p:nvPr/>
          </p:nvCxnSpPr>
          <p:spPr>
            <a:xfrm>
              <a:off x="4451275" y="3472662"/>
              <a:ext cx="0" cy="499200"/>
            </a:xfrm>
            <a:prstGeom prst="straightConnector1">
              <a:avLst/>
            </a:prstGeom>
            <a:noFill/>
            <a:ln cap="flat" cmpd="sng" w="28575">
              <a:solidFill>
                <a:srgbClr val="073042"/>
              </a:solidFill>
              <a:prstDash val="solid"/>
              <a:round/>
              <a:headEnd len="med" w="med" type="none"/>
              <a:tailEnd len="med" w="med" type="triangle"/>
            </a:ln>
          </p:spPr>
        </p:cxnSp>
        <p:sp>
          <p:nvSpPr>
            <p:cNvPr id="137" name="Google Shape;137;p24"/>
            <p:cNvSpPr/>
            <p:nvPr/>
          </p:nvSpPr>
          <p:spPr>
            <a:xfrm>
              <a:off x="3697375" y="1307587"/>
              <a:ext cx="15078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UI Controller</a:t>
              </a:r>
              <a:endParaRPr sz="1800">
                <a:solidFill>
                  <a:srgbClr val="FFFFFF"/>
                </a:solidFill>
                <a:latin typeface="Roboto Condensed"/>
                <a:ea typeface="Roboto Condensed"/>
                <a:cs typeface="Roboto Condensed"/>
                <a:sym typeface="Roboto Condensed"/>
              </a:endParaRPr>
            </a:p>
          </p:txBody>
        </p:sp>
        <p:sp>
          <p:nvSpPr>
            <p:cNvPr id="138" name="Google Shape;138;p24"/>
            <p:cNvSpPr/>
            <p:nvPr/>
          </p:nvSpPr>
          <p:spPr>
            <a:xfrm>
              <a:off x="3697375" y="2185637"/>
              <a:ext cx="15078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132" name="Google Shape;132;p24"/>
            <p:cNvSpPr/>
            <p:nvPr/>
          </p:nvSpPr>
          <p:spPr>
            <a:xfrm>
              <a:off x="3697375" y="3063688"/>
              <a:ext cx="15078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Repository</a:t>
              </a:r>
              <a:endParaRPr sz="1800">
                <a:solidFill>
                  <a:srgbClr val="FFFFFF"/>
                </a:solidFill>
                <a:latin typeface="Roboto Condensed"/>
                <a:ea typeface="Roboto Condensed"/>
                <a:cs typeface="Roboto Condensed"/>
                <a:sym typeface="Roboto Condensed"/>
              </a:endParaRPr>
            </a:p>
          </p:txBody>
        </p:sp>
        <p:sp>
          <p:nvSpPr>
            <p:cNvPr id="139" name="Google Shape;139;p24"/>
            <p:cNvSpPr/>
            <p:nvPr/>
          </p:nvSpPr>
          <p:spPr>
            <a:xfrm>
              <a:off x="996350" y="3971850"/>
              <a:ext cx="2284200" cy="3936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Remote data source</a:t>
              </a:r>
              <a:endParaRPr sz="1800">
                <a:solidFill>
                  <a:srgbClr val="FFFFFF"/>
                </a:solidFill>
                <a:latin typeface="Roboto Condensed"/>
                <a:ea typeface="Roboto Condensed"/>
                <a:cs typeface="Roboto Condensed"/>
                <a:sym typeface="Roboto Condensed"/>
              </a:endParaRPr>
            </a:p>
          </p:txBody>
        </p:sp>
        <p:sp>
          <p:nvSpPr>
            <p:cNvPr id="140" name="Google Shape;140;p24"/>
            <p:cNvSpPr/>
            <p:nvPr/>
          </p:nvSpPr>
          <p:spPr>
            <a:xfrm>
              <a:off x="5515675" y="3971862"/>
              <a:ext cx="2090100" cy="393600"/>
            </a:xfrm>
            <a:prstGeom prst="roundRect">
              <a:avLst>
                <a:gd fmla="val 16667" name="adj"/>
              </a:avLst>
            </a:prstGeom>
            <a:solidFill>
              <a:srgbClr val="2021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Mock backend</a:t>
              </a:r>
              <a:endParaRPr sz="1800">
                <a:solidFill>
                  <a:srgbClr val="FFFFFF"/>
                </a:solidFill>
                <a:latin typeface="Roboto Condensed"/>
                <a:ea typeface="Roboto Condensed"/>
                <a:cs typeface="Roboto Condensed"/>
                <a:sym typeface="Roboto Condensed"/>
              </a:endParaRPr>
            </a:p>
          </p:txBody>
        </p:sp>
        <p:sp>
          <p:nvSpPr>
            <p:cNvPr id="136" name="Google Shape;136;p24"/>
            <p:cNvSpPr/>
            <p:nvPr/>
          </p:nvSpPr>
          <p:spPr>
            <a:xfrm>
              <a:off x="3697375" y="3971862"/>
              <a:ext cx="15078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cxnSp>
          <p:nvCxnSpPr>
            <p:cNvPr id="141" name="Google Shape;141;p24"/>
            <p:cNvCxnSpPr/>
            <p:nvPr/>
          </p:nvCxnSpPr>
          <p:spPr>
            <a:xfrm>
              <a:off x="4451275" y="1701162"/>
              <a:ext cx="0" cy="481800"/>
            </a:xfrm>
            <a:prstGeom prst="straightConnector1">
              <a:avLst/>
            </a:prstGeom>
            <a:noFill/>
            <a:ln cap="flat" cmpd="sng" w="28575">
              <a:solidFill>
                <a:srgbClr val="073042"/>
              </a:solidFill>
              <a:prstDash val="solid"/>
              <a:round/>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repository class</a:t>
            </a:r>
            <a:endParaRPr/>
          </a:p>
        </p:txBody>
      </p:sp>
      <p:sp>
        <p:nvSpPr>
          <p:cNvPr id="147" name="Google Shape;147;p25"/>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Provide a common interface to access data:</a:t>
            </a:r>
            <a:endParaRPr sz="2200"/>
          </a:p>
          <a:p>
            <a:pPr indent="-368300" lvl="1" marL="914400" rtl="0" algn="l">
              <a:spcBef>
                <a:spcPts val="0"/>
              </a:spcBef>
              <a:spcAft>
                <a:spcPts val="0"/>
              </a:spcAft>
              <a:buSzPts val="2200"/>
              <a:buChar char="○"/>
            </a:pPr>
            <a:r>
              <a:rPr lang="en" sz="2200"/>
              <a:t>Expose functions to query and modify the underlying data</a:t>
            </a:r>
            <a:endParaRPr sz="2200"/>
          </a:p>
          <a:p>
            <a:pPr indent="-368300" lvl="0" marL="457200" rtl="0" algn="l">
              <a:spcBef>
                <a:spcPts val="1000"/>
              </a:spcBef>
              <a:spcAft>
                <a:spcPts val="0"/>
              </a:spcAft>
              <a:buSzPts val="2200"/>
              <a:buChar char="●"/>
            </a:pPr>
            <a:r>
              <a:rPr lang="en" sz="2200"/>
              <a:t>Depending on your data sources, the repository can:</a:t>
            </a:r>
            <a:endParaRPr sz="2200"/>
          </a:p>
          <a:p>
            <a:pPr indent="-368300" lvl="1" marL="914400" rtl="0" algn="l">
              <a:spcBef>
                <a:spcPts val="0"/>
              </a:spcBef>
              <a:spcAft>
                <a:spcPts val="0"/>
              </a:spcAft>
              <a:buSzPts val="2200"/>
              <a:buChar char="○"/>
            </a:pPr>
            <a:r>
              <a:rPr lang="en" sz="2200"/>
              <a:t>Hold a reference to the DAO, if your data is in a database</a:t>
            </a:r>
            <a:endParaRPr sz="2200"/>
          </a:p>
          <a:p>
            <a:pPr indent="-368300" lvl="1" marL="914400" rtl="0" algn="l">
              <a:spcBef>
                <a:spcPts val="0"/>
              </a:spcBef>
              <a:spcAft>
                <a:spcPts val="0"/>
              </a:spcAft>
              <a:buSzPts val="2200"/>
              <a:buChar char="○"/>
            </a:pPr>
            <a:r>
              <a:rPr lang="en" sz="2200"/>
              <a:t>Make network requests if you connect to a web service</a:t>
            </a:r>
            <a:endParaRPr sz="2200"/>
          </a:p>
        </p:txBody>
      </p:sp>
      <p:sp>
        <p:nvSpPr>
          <p:cNvPr id="148" name="Google Shape;148;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