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43744" y="2093467"/>
            <a:ext cx="10104511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6200" y="2718308"/>
            <a:ext cx="10619598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635" y="1712467"/>
            <a:ext cx="10814729" cy="432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1384" y="2011171"/>
            <a:ext cx="5725160" cy="709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50" spc="45" dirty="0">
                <a:solidFill>
                  <a:srgbClr val="171717"/>
                </a:solidFill>
              </a:rPr>
              <a:t>F</a:t>
            </a:r>
            <a:r>
              <a:rPr sz="4450" spc="70" dirty="0">
                <a:solidFill>
                  <a:srgbClr val="171717"/>
                </a:solidFill>
              </a:rPr>
              <a:t>u</a:t>
            </a:r>
            <a:r>
              <a:rPr sz="4450" spc="-160" dirty="0">
                <a:solidFill>
                  <a:srgbClr val="171717"/>
                </a:solidFill>
              </a:rPr>
              <a:t>n</a:t>
            </a:r>
            <a:r>
              <a:rPr sz="4450" spc="135" dirty="0">
                <a:solidFill>
                  <a:srgbClr val="171717"/>
                </a:solidFill>
              </a:rPr>
              <a:t>c</a:t>
            </a:r>
            <a:r>
              <a:rPr sz="4450" spc="-60" dirty="0">
                <a:solidFill>
                  <a:srgbClr val="171717"/>
                </a:solidFill>
              </a:rPr>
              <a:t>t</a:t>
            </a:r>
            <a:r>
              <a:rPr sz="4450" spc="-65" dirty="0">
                <a:solidFill>
                  <a:srgbClr val="171717"/>
                </a:solidFill>
              </a:rPr>
              <a:t>i</a:t>
            </a:r>
            <a:r>
              <a:rPr sz="4450" spc="5" dirty="0">
                <a:solidFill>
                  <a:srgbClr val="171717"/>
                </a:solidFill>
              </a:rPr>
              <a:t>o</a:t>
            </a:r>
            <a:r>
              <a:rPr sz="4450" spc="-160" dirty="0">
                <a:solidFill>
                  <a:srgbClr val="171717"/>
                </a:solidFill>
              </a:rPr>
              <a:t>n</a:t>
            </a:r>
            <a:r>
              <a:rPr sz="4450" spc="-85" dirty="0">
                <a:solidFill>
                  <a:srgbClr val="171717"/>
                </a:solidFill>
              </a:rPr>
              <a:t>s</a:t>
            </a:r>
            <a:r>
              <a:rPr sz="4450" spc="-440" dirty="0">
                <a:solidFill>
                  <a:srgbClr val="171717"/>
                </a:solidFill>
              </a:rPr>
              <a:t> </a:t>
            </a:r>
            <a:r>
              <a:rPr sz="4450" spc="-190" dirty="0">
                <a:solidFill>
                  <a:srgbClr val="171717"/>
                </a:solidFill>
              </a:rPr>
              <a:t>a</a:t>
            </a:r>
            <a:r>
              <a:rPr sz="4450" spc="-160" dirty="0">
                <a:solidFill>
                  <a:srgbClr val="171717"/>
                </a:solidFill>
              </a:rPr>
              <a:t>n</a:t>
            </a:r>
            <a:r>
              <a:rPr sz="4450" spc="204" dirty="0">
                <a:solidFill>
                  <a:srgbClr val="171717"/>
                </a:solidFill>
              </a:rPr>
              <a:t>d</a:t>
            </a:r>
            <a:r>
              <a:rPr sz="4450" spc="-434" dirty="0">
                <a:solidFill>
                  <a:srgbClr val="171717"/>
                </a:solidFill>
              </a:rPr>
              <a:t> </a:t>
            </a:r>
            <a:r>
              <a:rPr sz="4450" spc="-285" dirty="0">
                <a:solidFill>
                  <a:srgbClr val="171717"/>
                </a:solidFill>
              </a:rPr>
              <a:t>S</a:t>
            </a:r>
            <a:r>
              <a:rPr sz="4450" spc="70" dirty="0">
                <a:solidFill>
                  <a:srgbClr val="171717"/>
                </a:solidFill>
              </a:rPr>
              <a:t>c</a:t>
            </a:r>
            <a:r>
              <a:rPr sz="4450" spc="95" dirty="0">
                <a:solidFill>
                  <a:srgbClr val="171717"/>
                </a:solidFill>
              </a:rPr>
              <a:t>o</a:t>
            </a:r>
            <a:r>
              <a:rPr sz="4450" spc="-5" dirty="0">
                <a:solidFill>
                  <a:srgbClr val="171717"/>
                </a:solidFill>
              </a:rPr>
              <a:t>pe</a:t>
            </a:r>
            <a:endParaRPr sz="44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6723" y="2718308"/>
            <a:ext cx="12395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IIF</a:t>
            </a:r>
            <a:r>
              <a:rPr spc="-165" dirty="0"/>
              <a:t>E</a:t>
            </a:r>
            <a:r>
              <a:rPr spc="-80" dirty="0"/>
              <a:t>'</a:t>
            </a:r>
            <a:r>
              <a:rPr spc="-85" dirty="0"/>
              <a:t>s</a:t>
            </a:r>
            <a:endParaRPr spc="-8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4" y="2977387"/>
            <a:ext cx="738822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Immediately</a:t>
            </a:r>
            <a:r>
              <a:rPr sz="28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Invoked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Function</a:t>
            </a:r>
            <a:r>
              <a:rPr sz="2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Expression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44" y="2093467"/>
            <a:ext cx="11252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II</a:t>
            </a:r>
            <a:r>
              <a:rPr sz="4800" spc="-52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4800" spc="18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3007867"/>
            <a:ext cx="5541010" cy="157988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7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'in</a:t>
            </a:r>
            <a:r>
              <a:rPr sz="2400" spc="-9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function'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43187" y="517652"/>
            <a:ext cx="2017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>
                <a:solidFill>
                  <a:srgbClr val="404040"/>
                </a:solidFill>
              </a:rPr>
              <a:t>Fu</a:t>
            </a:r>
            <a:r>
              <a:rPr spc="-75" dirty="0">
                <a:solidFill>
                  <a:srgbClr val="404040"/>
                </a:solidFill>
              </a:rPr>
              <a:t>n</a:t>
            </a:r>
            <a:r>
              <a:rPr spc="170" dirty="0">
                <a:solidFill>
                  <a:srgbClr val="404040"/>
                </a:solidFill>
              </a:rPr>
              <a:t>c</a:t>
            </a:r>
            <a:r>
              <a:rPr spc="15" dirty="0">
                <a:solidFill>
                  <a:srgbClr val="404040"/>
                </a:solidFill>
              </a:rPr>
              <a:t>t</a:t>
            </a:r>
            <a:r>
              <a:rPr spc="-95" dirty="0">
                <a:solidFill>
                  <a:srgbClr val="404040"/>
                </a:solidFill>
              </a:rPr>
              <a:t>i</a:t>
            </a:r>
            <a:r>
              <a:rPr spc="110" dirty="0">
                <a:solidFill>
                  <a:srgbClr val="404040"/>
                </a:solidFill>
              </a:rPr>
              <a:t>o</a:t>
            </a:r>
            <a:r>
              <a:rPr spc="-75" dirty="0">
                <a:solidFill>
                  <a:srgbClr val="404040"/>
                </a:solidFill>
              </a:rPr>
              <a:t>n</a:t>
            </a:r>
            <a:endParaRPr spc="-75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3007867"/>
            <a:ext cx="5541010" cy="157988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7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'in</a:t>
            </a:r>
            <a:r>
              <a:rPr sz="2400" spc="-9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function'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})();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58155" y="517652"/>
            <a:ext cx="9386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>
                <a:solidFill>
                  <a:srgbClr val="404040"/>
                </a:solidFill>
              </a:rPr>
              <a:t>Imm</a:t>
            </a:r>
            <a:r>
              <a:rPr spc="-155" dirty="0">
                <a:solidFill>
                  <a:srgbClr val="404040"/>
                </a:solidFill>
              </a:rPr>
              <a:t>e</a:t>
            </a:r>
            <a:r>
              <a:rPr spc="125" dirty="0">
                <a:solidFill>
                  <a:srgbClr val="404040"/>
                </a:solidFill>
              </a:rPr>
              <a:t>d</a:t>
            </a:r>
            <a:r>
              <a:rPr spc="-95" dirty="0">
                <a:solidFill>
                  <a:srgbClr val="404040"/>
                </a:solidFill>
              </a:rPr>
              <a:t>i</a:t>
            </a:r>
            <a:r>
              <a:rPr spc="-125" dirty="0">
                <a:solidFill>
                  <a:srgbClr val="404040"/>
                </a:solidFill>
              </a:rPr>
              <a:t>a</a:t>
            </a:r>
            <a:r>
              <a:rPr spc="-40" dirty="0">
                <a:solidFill>
                  <a:srgbClr val="404040"/>
                </a:solidFill>
              </a:rPr>
              <a:t>t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-95" dirty="0">
                <a:solidFill>
                  <a:srgbClr val="404040"/>
                </a:solidFill>
              </a:rPr>
              <a:t>l</a:t>
            </a:r>
            <a:r>
              <a:rPr spc="-15" dirty="0">
                <a:solidFill>
                  <a:srgbClr val="404040"/>
                </a:solidFill>
              </a:rPr>
              <a:t>y</a:t>
            </a:r>
            <a:r>
              <a:rPr spc="-200" dirty="0">
                <a:solidFill>
                  <a:srgbClr val="404040"/>
                </a:solidFill>
              </a:rPr>
              <a:t> </a:t>
            </a:r>
            <a:r>
              <a:rPr spc="-240" dirty="0">
                <a:solidFill>
                  <a:srgbClr val="404040"/>
                </a:solidFill>
              </a:rPr>
              <a:t>I</a:t>
            </a:r>
            <a:r>
              <a:rPr spc="-434" dirty="0">
                <a:solidFill>
                  <a:srgbClr val="404040"/>
                </a:solidFill>
              </a:rPr>
              <a:t>n</a:t>
            </a:r>
            <a:r>
              <a:rPr spc="-145" dirty="0">
                <a:solidFill>
                  <a:srgbClr val="404040"/>
                </a:solidFill>
              </a:rPr>
              <a:t>v</a:t>
            </a:r>
            <a:r>
              <a:rPr spc="110" dirty="0">
                <a:solidFill>
                  <a:srgbClr val="404040"/>
                </a:solidFill>
              </a:rPr>
              <a:t>o</a:t>
            </a:r>
            <a:r>
              <a:rPr spc="-210" dirty="0">
                <a:solidFill>
                  <a:srgbClr val="404040"/>
                </a:solidFill>
              </a:rPr>
              <a:t>k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130" dirty="0">
                <a:solidFill>
                  <a:srgbClr val="404040"/>
                </a:solidFill>
              </a:rPr>
              <a:t>d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110" dirty="0">
                <a:solidFill>
                  <a:srgbClr val="404040"/>
                </a:solidFill>
              </a:rPr>
              <a:t>Fu</a:t>
            </a:r>
            <a:r>
              <a:rPr spc="-75" dirty="0">
                <a:solidFill>
                  <a:srgbClr val="404040"/>
                </a:solidFill>
              </a:rPr>
              <a:t>n</a:t>
            </a:r>
            <a:r>
              <a:rPr spc="170" dirty="0">
                <a:solidFill>
                  <a:srgbClr val="404040"/>
                </a:solidFill>
              </a:rPr>
              <a:t>c</a:t>
            </a:r>
            <a:r>
              <a:rPr spc="15" dirty="0">
                <a:solidFill>
                  <a:srgbClr val="404040"/>
                </a:solidFill>
              </a:rPr>
              <a:t>t</a:t>
            </a:r>
            <a:r>
              <a:rPr spc="-95" dirty="0">
                <a:solidFill>
                  <a:srgbClr val="404040"/>
                </a:solidFill>
              </a:rPr>
              <a:t>i</a:t>
            </a:r>
            <a:r>
              <a:rPr spc="110" dirty="0">
                <a:solidFill>
                  <a:srgbClr val="404040"/>
                </a:solidFill>
              </a:rPr>
              <a:t>o</a:t>
            </a:r>
            <a:r>
              <a:rPr spc="-75" dirty="0">
                <a:solidFill>
                  <a:srgbClr val="404040"/>
                </a:solidFill>
              </a:rPr>
              <a:t>n</a:t>
            </a:r>
            <a:r>
              <a:rPr spc="-190" dirty="0">
                <a:solidFill>
                  <a:srgbClr val="404040"/>
                </a:solidFill>
              </a:rPr>
              <a:t> </a:t>
            </a:r>
            <a:r>
              <a:rPr spc="25" dirty="0">
                <a:solidFill>
                  <a:srgbClr val="404040"/>
                </a:solidFill>
              </a:rPr>
              <a:t>E</a:t>
            </a:r>
            <a:r>
              <a:rPr spc="20" dirty="0">
                <a:solidFill>
                  <a:srgbClr val="404040"/>
                </a:solidFill>
              </a:rPr>
              <a:t>x</a:t>
            </a:r>
            <a:r>
              <a:rPr spc="125" dirty="0">
                <a:solidFill>
                  <a:srgbClr val="404040"/>
                </a:solidFill>
              </a:rPr>
              <a:t>p</a:t>
            </a:r>
            <a:r>
              <a:rPr spc="-195" dirty="0">
                <a:solidFill>
                  <a:srgbClr val="404040"/>
                </a:solidFill>
              </a:rPr>
              <a:t>r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-130" dirty="0">
                <a:solidFill>
                  <a:srgbClr val="404040"/>
                </a:solidFill>
              </a:rPr>
              <a:t>s</a:t>
            </a:r>
            <a:r>
              <a:rPr spc="-95" dirty="0">
                <a:solidFill>
                  <a:srgbClr val="404040"/>
                </a:solidFill>
              </a:rPr>
              <a:t>s</a:t>
            </a:r>
            <a:r>
              <a:rPr spc="-95" dirty="0">
                <a:solidFill>
                  <a:srgbClr val="404040"/>
                </a:solidFill>
              </a:rPr>
              <a:t>i</a:t>
            </a:r>
            <a:r>
              <a:rPr spc="110" dirty="0">
                <a:solidFill>
                  <a:srgbClr val="404040"/>
                </a:solidFill>
              </a:rPr>
              <a:t>o</a:t>
            </a:r>
            <a:r>
              <a:rPr spc="-75" dirty="0">
                <a:solidFill>
                  <a:srgbClr val="404040"/>
                </a:solidFill>
              </a:rPr>
              <a:t>n</a:t>
            </a:r>
            <a:endParaRPr spc="-75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2489708"/>
            <a:ext cx="5541010" cy="2616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8170" marR="1320800" indent="-586105">
              <a:lnSpc>
                <a:spcPct val="142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app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carId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123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 marR="5080">
              <a:lnSpc>
                <a:spcPct val="142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'in</a:t>
            </a:r>
            <a:r>
              <a:rPr sz="2400" spc="-1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function'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2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})();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10719" y="517652"/>
            <a:ext cx="883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>
                <a:solidFill>
                  <a:srgbClr val="404040"/>
                </a:solidFill>
              </a:rPr>
              <a:t>IIFE</a:t>
            </a:r>
            <a:endParaRPr spc="-160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70925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Closures</a:t>
            </a:r>
            <a:endParaRPr spc="-2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681988"/>
            <a:ext cx="5175885" cy="4320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2315" marR="955675" indent="-730250">
              <a:lnSpc>
                <a:spcPct val="118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app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carId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123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 marR="5080" indent="-692150">
              <a:lnSpc>
                <a:spcPct val="118000"/>
              </a:lnSpc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getId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function()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carId;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5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505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7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>
              <a:lnSpc>
                <a:spcPct val="100000"/>
              </a:lnSpc>
              <a:spcBef>
                <a:spcPts val="48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getId:</a:t>
            </a:r>
            <a:r>
              <a:rPr sz="2400" spc="-7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getId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50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})();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app.getId()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56188" y="517652"/>
            <a:ext cx="37922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404040"/>
                </a:solidFill>
              </a:rPr>
              <a:t>Example</a:t>
            </a:r>
            <a:r>
              <a:rPr spc="-245" dirty="0">
                <a:solidFill>
                  <a:srgbClr val="404040"/>
                </a:solidFill>
              </a:rPr>
              <a:t> </a:t>
            </a:r>
            <a:r>
              <a:rPr spc="-35" dirty="0">
                <a:solidFill>
                  <a:srgbClr val="404040"/>
                </a:solidFill>
              </a:rPr>
              <a:t>Closure</a:t>
            </a:r>
            <a:endParaRPr spc="-35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57750" y="2718308"/>
            <a:ext cx="3947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</a:t>
            </a:r>
            <a:r>
              <a:rPr spc="-229" dirty="0"/>
              <a:t> </a:t>
            </a:r>
            <a:r>
              <a:rPr spc="-45" dirty="0"/>
              <a:t>this</a:t>
            </a:r>
            <a:r>
              <a:rPr spc="-225" dirty="0"/>
              <a:t> </a:t>
            </a:r>
            <a:r>
              <a:rPr dirty="0"/>
              <a:t>Keyword</a:t>
            </a:r>
            <a:endParaRPr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2602484"/>
            <a:ext cx="6233160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fn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3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===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window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635" y="4751323"/>
            <a:ext cx="938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66572" y="4751323"/>
            <a:ext cx="1303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true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92973" y="517652"/>
            <a:ext cx="3918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The</a:t>
            </a:r>
            <a:r>
              <a:rPr spc="-235" dirty="0">
                <a:solidFill>
                  <a:srgbClr val="404040"/>
                </a:solidFill>
              </a:rPr>
              <a:t> </a:t>
            </a:r>
            <a:r>
              <a:rPr spc="-60" dirty="0">
                <a:solidFill>
                  <a:srgbClr val="404040"/>
                </a:solidFill>
              </a:rPr>
              <a:t>this</a:t>
            </a:r>
            <a:r>
              <a:rPr spc="-235" dirty="0">
                <a:solidFill>
                  <a:srgbClr val="404040"/>
                </a:solidFill>
              </a:rPr>
              <a:t> </a:t>
            </a:r>
            <a:r>
              <a:rPr spc="-15" dirty="0">
                <a:solidFill>
                  <a:srgbClr val="404040"/>
                </a:solidFill>
              </a:rPr>
              <a:t>Keyword</a:t>
            </a:r>
            <a:endParaRPr spc="-15" dirty="0">
              <a:solidFill>
                <a:srgbClr val="40404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712467"/>
            <a:ext cx="4772660" cy="336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carId:</a:t>
            </a:r>
            <a:r>
              <a:rPr sz="2400" spc="-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123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 marR="5080" indent="-730250">
              <a:lnSpc>
                <a:spcPct val="163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getId: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1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this.carId;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635" y="5644388"/>
            <a:ext cx="4589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o.getId()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17822" y="5644388"/>
            <a:ext cx="1121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123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92973" y="517652"/>
            <a:ext cx="3918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The</a:t>
            </a:r>
            <a:r>
              <a:rPr spc="-235" dirty="0">
                <a:solidFill>
                  <a:srgbClr val="404040"/>
                </a:solidFill>
              </a:rPr>
              <a:t> </a:t>
            </a:r>
            <a:r>
              <a:rPr spc="-60" dirty="0">
                <a:solidFill>
                  <a:srgbClr val="404040"/>
                </a:solidFill>
              </a:rPr>
              <a:t>this</a:t>
            </a:r>
            <a:r>
              <a:rPr spc="-235" dirty="0">
                <a:solidFill>
                  <a:srgbClr val="404040"/>
                </a:solidFill>
              </a:rPr>
              <a:t> </a:t>
            </a:r>
            <a:r>
              <a:rPr spc="-15" dirty="0">
                <a:solidFill>
                  <a:srgbClr val="404040"/>
                </a:solidFill>
              </a:rPr>
              <a:t>Keyword</a:t>
            </a:r>
            <a:endParaRPr spc="-15" dirty="0">
              <a:solidFill>
                <a:srgbClr val="40404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6048" y="1331467"/>
            <a:ext cx="4043679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5" dirty="0">
                <a:solidFill>
                  <a:srgbClr val="F05A28"/>
                </a:solidFill>
              </a:rPr>
              <a:t>Function</a:t>
            </a:r>
            <a:r>
              <a:rPr sz="2400" spc="-130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and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65" dirty="0">
                <a:solidFill>
                  <a:srgbClr val="F05A28"/>
                </a:solidFill>
              </a:rPr>
              <a:t>Block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45" dirty="0">
                <a:solidFill>
                  <a:srgbClr val="F05A28"/>
                </a:solidFill>
              </a:rPr>
              <a:t>Scope</a:t>
            </a:r>
            <a:endParaRPr sz="2400"/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45" dirty="0">
                <a:solidFill>
                  <a:srgbClr val="F05A28"/>
                </a:solidFill>
              </a:rPr>
              <a:t>IIFE's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5226048" y="2520188"/>
            <a:ext cx="3831590" cy="2183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Closures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Keyword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Arrow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Functions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Default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Parameters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2494" y="1916684"/>
            <a:ext cx="2790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Introduction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3768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Arrow</a:t>
            </a:r>
            <a:r>
              <a:rPr spc="-245" dirty="0"/>
              <a:t> </a:t>
            </a:r>
            <a:r>
              <a:rPr spc="30" dirty="0"/>
              <a:t>Functions</a:t>
            </a:r>
            <a:endParaRPr spc="3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3196844"/>
            <a:ext cx="38411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13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getId</a:t>
            </a:r>
            <a:r>
              <a:rPr sz="2400" spc="-1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= ()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=&gt;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solidFill>
                  <a:srgbClr val="1F778D"/>
                </a:solidFill>
                <a:latin typeface="Consolas" panose="020B0609020204030204"/>
                <a:cs typeface="Consolas" panose="020B0609020204030204"/>
              </a:rPr>
              <a:t>123</a:t>
            </a:r>
            <a:r>
              <a:rPr sz="24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;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635" y="4156964"/>
            <a:ext cx="4124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2400" spc="-3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getId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()</a:t>
            </a:r>
            <a:r>
              <a:rPr sz="2400" spc="-3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);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2684" y="4156964"/>
            <a:ext cx="1121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123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66411" y="517652"/>
            <a:ext cx="3773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>
                <a:solidFill>
                  <a:srgbClr val="404040"/>
                </a:solidFill>
              </a:rPr>
              <a:t>Arrow</a:t>
            </a:r>
            <a:r>
              <a:rPr spc="-265" dirty="0">
                <a:solidFill>
                  <a:srgbClr val="404040"/>
                </a:solidFill>
              </a:rPr>
              <a:t> </a:t>
            </a:r>
            <a:r>
              <a:rPr spc="25" dirty="0">
                <a:solidFill>
                  <a:srgbClr val="404040"/>
                </a:solidFill>
              </a:rPr>
              <a:t>Functions</a:t>
            </a:r>
            <a:endParaRPr spc="25" dirty="0">
              <a:solidFill>
                <a:srgbClr val="40404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3196844"/>
            <a:ext cx="6243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1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getId</a:t>
            </a:r>
            <a:r>
              <a:rPr sz="2400" spc="-1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2400" spc="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prefix</a:t>
            </a:r>
            <a:r>
              <a:rPr sz="2400" spc="-1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=&gt;</a:t>
            </a:r>
            <a:r>
              <a:rPr sz="2400" spc="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prefix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1F778D"/>
                </a:solidFill>
                <a:latin typeface="Consolas" panose="020B0609020204030204"/>
                <a:cs typeface="Consolas" panose="020B0609020204030204"/>
              </a:rPr>
              <a:t>123</a:t>
            </a:r>
            <a:r>
              <a:rPr sz="24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;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635" y="4156964"/>
            <a:ext cx="5220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2400" spc="-1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getId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'ID:</a:t>
            </a:r>
            <a:r>
              <a:rPr sz="2400" spc="-3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)</a:t>
            </a:r>
            <a:r>
              <a:rPr sz="2400" spc="-1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);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48059" y="4156964"/>
            <a:ext cx="1851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5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ID:</a:t>
            </a:r>
            <a:r>
              <a:rPr sz="2400" spc="-5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123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66411" y="517652"/>
            <a:ext cx="3773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>
                <a:solidFill>
                  <a:srgbClr val="404040"/>
                </a:solidFill>
              </a:rPr>
              <a:t>Arrow</a:t>
            </a:r>
            <a:r>
              <a:rPr spc="-265" dirty="0">
                <a:solidFill>
                  <a:srgbClr val="404040"/>
                </a:solidFill>
              </a:rPr>
              <a:t> </a:t>
            </a:r>
            <a:r>
              <a:rPr spc="25" dirty="0">
                <a:solidFill>
                  <a:srgbClr val="404040"/>
                </a:solidFill>
              </a:rPr>
              <a:t>Functions</a:t>
            </a:r>
            <a:endParaRPr spc="25" dirty="0">
              <a:solidFill>
                <a:srgbClr val="40404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3196844"/>
            <a:ext cx="9711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1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getId</a:t>
            </a:r>
            <a:r>
              <a:rPr sz="2400" spc="-1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2400" spc="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(prefix,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suffix)</a:t>
            </a:r>
            <a:r>
              <a:rPr sz="2400" spc="-1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=&gt;</a:t>
            </a:r>
            <a:r>
              <a:rPr sz="2400" spc="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prefix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1F778D"/>
                </a:solidFill>
                <a:latin typeface="Consolas" panose="020B0609020204030204"/>
                <a:cs typeface="Consolas" panose="020B0609020204030204"/>
              </a:rPr>
              <a:t>123</a:t>
            </a:r>
            <a:r>
              <a:rPr sz="2400" spc="114" dirty="0">
                <a:solidFill>
                  <a:srgbClr val="1F778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suffix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;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635" y="4156964"/>
            <a:ext cx="6132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2400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getId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'ID:</a:t>
            </a:r>
            <a:r>
              <a:rPr sz="24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',</a:t>
            </a:r>
            <a:r>
              <a:rPr sz="2400" spc="-3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'!'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) </a:t>
            </a:r>
            <a:r>
              <a:rPr sz="2400" spc="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);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60873" y="4156964"/>
            <a:ext cx="2033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5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ID:</a:t>
            </a:r>
            <a:r>
              <a:rPr sz="2400" spc="-5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123!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66411" y="517652"/>
            <a:ext cx="3773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>
                <a:solidFill>
                  <a:srgbClr val="404040"/>
                </a:solidFill>
              </a:rPr>
              <a:t>Arrow</a:t>
            </a:r>
            <a:r>
              <a:rPr spc="-265" dirty="0">
                <a:solidFill>
                  <a:srgbClr val="404040"/>
                </a:solidFill>
              </a:rPr>
              <a:t> </a:t>
            </a:r>
            <a:r>
              <a:rPr spc="25" dirty="0">
                <a:solidFill>
                  <a:srgbClr val="404040"/>
                </a:solidFill>
              </a:rPr>
              <a:t>Functions</a:t>
            </a:r>
            <a:endParaRPr spc="25" dirty="0">
              <a:solidFill>
                <a:srgbClr val="40404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2602484"/>
            <a:ext cx="5936615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13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getId</a:t>
            </a:r>
            <a:r>
              <a:rPr sz="2400" spc="-1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=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(prefix,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suffix)</a:t>
            </a:r>
            <a:r>
              <a:rPr sz="2400" spc="-1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=&gt;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R="92710" algn="r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prefix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1F778D"/>
                </a:solidFill>
                <a:latin typeface="Consolas" panose="020B0609020204030204"/>
                <a:cs typeface="Consolas" panose="020B0609020204030204"/>
              </a:rPr>
              <a:t>123</a:t>
            </a:r>
            <a:r>
              <a:rPr sz="2400" spc="105" dirty="0">
                <a:solidFill>
                  <a:srgbClr val="1F778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suffix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;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635" y="4751323"/>
            <a:ext cx="6132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2400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getId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'ID:</a:t>
            </a:r>
            <a:r>
              <a:rPr sz="24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',</a:t>
            </a:r>
            <a:r>
              <a:rPr sz="2400" spc="-3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'!'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) </a:t>
            </a:r>
            <a:r>
              <a:rPr sz="2400" spc="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);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60873" y="4751323"/>
            <a:ext cx="2033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5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ID:</a:t>
            </a:r>
            <a:r>
              <a:rPr sz="2400" spc="-5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123!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66411" y="517652"/>
            <a:ext cx="3773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>
                <a:solidFill>
                  <a:srgbClr val="404040"/>
                </a:solidFill>
              </a:rPr>
              <a:t>Arrow</a:t>
            </a:r>
            <a:r>
              <a:rPr spc="-265" dirty="0">
                <a:solidFill>
                  <a:srgbClr val="404040"/>
                </a:solidFill>
              </a:rPr>
              <a:t> </a:t>
            </a:r>
            <a:r>
              <a:rPr spc="25" dirty="0">
                <a:solidFill>
                  <a:srgbClr val="404040"/>
                </a:solidFill>
              </a:rPr>
              <a:t>Functions</a:t>
            </a:r>
            <a:endParaRPr spc="25" dirty="0">
              <a:solidFill>
                <a:srgbClr val="40404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82075" y="1727708"/>
            <a:ext cx="7763509" cy="324421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 indent="-1270" algn="ctr">
              <a:lnSpc>
                <a:spcPts val="4900"/>
              </a:lnSpc>
              <a:spcBef>
                <a:spcPts val="980"/>
              </a:spcBef>
            </a:pPr>
            <a:r>
              <a:rPr sz="48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3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4800" spc="-4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48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unc</a:t>
            </a:r>
            <a:r>
              <a:rPr sz="48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4800" spc="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4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  </a:t>
            </a:r>
            <a:r>
              <a:rPr sz="48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4800" spc="-3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3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4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he</a:t>
            </a:r>
            <a:r>
              <a:rPr sz="48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4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48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700" spc="2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"thi</a:t>
            </a:r>
            <a:r>
              <a:rPr sz="4700" spc="2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4700" spc="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"</a:t>
            </a:r>
            <a:r>
              <a:rPr sz="4700" spc="-1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800" spc="-3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48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4800" spc="-2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6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1263650" marR="1256665" algn="ctr">
              <a:lnSpc>
                <a:spcPts val="4900"/>
              </a:lnSpc>
              <a:spcBef>
                <a:spcPts val="4885"/>
              </a:spcBef>
            </a:pPr>
            <a:r>
              <a:rPr sz="4700" spc="2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"thi</a:t>
            </a:r>
            <a:r>
              <a:rPr sz="4700" spc="2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4700" spc="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"</a:t>
            </a:r>
            <a:r>
              <a:rPr sz="4700" spc="-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800" spc="-3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4800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4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48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  </a:t>
            </a:r>
            <a:r>
              <a:rPr sz="48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enc</a:t>
            </a:r>
            <a:r>
              <a:rPr sz="4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8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4800" spc="-48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8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3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48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6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34141" y="2718308"/>
            <a:ext cx="4371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Default</a:t>
            </a:r>
            <a:r>
              <a:rPr spc="-275" dirty="0"/>
              <a:t> </a:t>
            </a:r>
            <a:r>
              <a:rPr spc="-45" dirty="0"/>
              <a:t>Parameters</a:t>
            </a:r>
            <a:endParaRPr spc="-4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712467"/>
            <a:ext cx="8971280" cy="432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trackCar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(carId,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city=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'NY'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`Tracking</a:t>
            </a:r>
            <a:r>
              <a:rPr sz="2400" spc="-3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${carId}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2400" spc="-4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${city}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.`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trackCar(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123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3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Tracking</a:t>
            </a:r>
            <a:r>
              <a:rPr sz="2400" spc="-3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123</a:t>
            </a:r>
            <a:r>
              <a:rPr sz="2400" spc="-2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2400" spc="-3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NY.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trackCar(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123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'Chicago'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3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Tracking</a:t>
            </a:r>
            <a:r>
              <a:rPr sz="2400" spc="-3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123</a:t>
            </a:r>
            <a:r>
              <a:rPr sz="2400" spc="-2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2400" spc="-2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Chicago.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85677" y="517652"/>
            <a:ext cx="4332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>
                <a:solidFill>
                  <a:srgbClr val="404040"/>
                </a:solidFill>
              </a:rPr>
              <a:t>Default</a:t>
            </a:r>
            <a:r>
              <a:rPr spc="-245" dirty="0">
                <a:solidFill>
                  <a:srgbClr val="404040"/>
                </a:solidFill>
              </a:rPr>
              <a:t> </a:t>
            </a:r>
            <a:r>
              <a:rPr spc="-65" dirty="0">
                <a:solidFill>
                  <a:srgbClr val="404040"/>
                </a:solidFill>
              </a:rPr>
              <a:t>Parameters</a:t>
            </a:r>
            <a:endParaRPr spc="-65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6048" y="1331467"/>
            <a:ext cx="4043679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5" dirty="0">
                <a:solidFill>
                  <a:srgbClr val="F05A28"/>
                </a:solidFill>
              </a:rPr>
              <a:t>Function</a:t>
            </a:r>
            <a:r>
              <a:rPr sz="2400" spc="-130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and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65" dirty="0">
                <a:solidFill>
                  <a:srgbClr val="F05A28"/>
                </a:solidFill>
              </a:rPr>
              <a:t>Block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45" dirty="0">
                <a:solidFill>
                  <a:srgbClr val="F05A28"/>
                </a:solidFill>
              </a:rPr>
              <a:t>Scope</a:t>
            </a:r>
            <a:endParaRPr sz="2400"/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45" dirty="0">
                <a:solidFill>
                  <a:srgbClr val="F05A28"/>
                </a:solidFill>
              </a:rPr>
              <a:t>IIFE's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5226048" y="2520188"/>
            <a:ext cx="3831590" cy="2183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Closures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Keyword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Arrow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Functions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Default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Parameters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7136" y="1916684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25668" y="2718308"/>
            <a:ext cx="3579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Function</a:t>
            </a:r>
            <a:r>
              <a:rPr spc="-254" dirty="0"/>
              <a:t> </a:t>
            </a:r>
            <a:r>
              <a:rPr spc="40" dirty="0"/>
              <a:t>Scope</a:t>
            </a:r>
            <a:endParaRPr spc="4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2602484"/>
            <a:ext cx="6904990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4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startCar(carId)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message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'Starting...';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startCar(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123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tabLst>
                <a:tab pos="4700905" algn="l"/>
              </a:tabLst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console.log(message);	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undefined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71916" y="517652"/>
            <a:ext cx="3560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>
                <a:solidFill>
                  <a:srgbClr val="404040"/>
                </a:solidFill>
              </a:rPr>
              <a:t>Function</a:t>
            </a:r>
            <a:r>
              <a:rPr spc="-270" dirty="0">
                <a:solidFill>
                  <a:srgbClr val="404040"/>
                </a:solidFill>
              </a:rPr>
              <a:t> </a:t>
            </a:r>
            <a:r>
              <a:rPr spc="30" dirty="0">
                <a:solidFill>
                  <a:srgbClr val="404040"/>
                </a:solidFill>
              </a:rPr>
              <a:t>Scope</a:t>
            </a:r>
            <a:endParaRPr spc="30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596644"/>
            <a:ext cx="8500745" cy="4585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  <a:sym typeface="+mn-ea"/>
              </a:rPr>
              <a:t>function</a:t>
            </a:r>
            <a:r>
              <a:rPr sz="2400" spc="-4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  <a:sym typeface="+mn-ea"/>
              </a:rPr>
              <a:t>startCar(carId)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  <a:sym typeface="+mn-ea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  <a:sym typeface="+mn-ea"/>
              </a:rPr>
              <a:t>let</a:t>
            </a:r>
            <a:r>
              <a:rPr sz="2400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  <a:sym typeface="+mn-ea"/>
              </a:rPr>
              <a:t>message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  <a:sym typeface="+mn-ea"/>
              </a:rPr>
              <a:t>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  <a:sym typeface="+mn-ea"/>
              </a:rPr>
              <a:t>'Starting...';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184275" marR="5080" indent="-441960">
              <a:lnSpc>
                <a:spcPct val="163000"/>
              </a:lnSpc>
              <a:tabLst>
                <a:tab pos="5565775" algn="l"/>
              </a:tabLst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  <a:sym typeface="+mn-ea"/>
              </a:rPr>
              <a:t>let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  <a:sym typeface="+mn-ea"/>
              </a:rPr>
              <a:t>startFn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  <a:sym typeface="+mn-ea"/>
              </a:rPr>
              <a:t>=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  <a:sym typeface="+mn-ea"/>
              </a:rPr>
              <a:t>function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  <a:sym typeface="+mn-ea"/>
              </a:rPr>
              <a:t>startCar()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  <a:sym typeface="+mn-ea"/>
              </a:rPr>
              <a:t>{ </a:t>
            </a:r>
            <a:r>
              <a:rPr sz="24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  <a:sym typeface="+mn-ea"/>
              </a:rPr>
              <a:t>console.log(message);	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  <a:sym typeface="+mn-ea"/>
              </a:rPr>
              <a:t>//</a:t>
            </a:r>
            <a:r>
              <a:rPr sz="2400" spc="-10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  <a:sym typeface="+mn-ea"/>
              </a:rPr>
              <a:t>'Starting...'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8105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  <a:sym typeface="+mn-ea"/>
              </a:rPr>
              <a:t>};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  <a:sym typeface="+mn-ea"/>
              </a:rPr>
              <a:t>startFn();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  <a:sym typeface="+mn-ea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  <a:sym typeface="+mn-ea"/>
              </a:rPr>
              <a:t>startCar(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  <a:sym typeface="+mn-ea"/>
              </a:rPr>
              <a:t>123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  <a:sym typeface="+mn-ea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71916" y="517652"/>
            <a:ext cx="3560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>
                <a:solidFill>
                  <a:srgbClr val="404040"/>
                </a:solidFill>
              </a:rPr>
              <a:t>Function</a:t>
            </a:r>
            <a:r>
              <a:rPr spc="-270" dirty="0">
                <a:solidFill>
                  <a:srgbClr val="404040"/>
                </a:solidFill>
              </a:rPr>
              <a:t> </a:t>
            </a:r>
            <a:r>
              <a:rPr spc="30" dirty="0">
                <a:solidFill>
                  <a:srgbClr val="404040"/>
                </a:solidFill>
              </a:rPr>
              <a:t>Scope</a:t>
            </a:r>
            <a:endParaRPr spc="30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453388"/>
            <a:ext cx="8058784" cy="468884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4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startCar(carId)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message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'Starting...';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184275" marR="917575" indent="-441960">
              <a:lnSpc>
                <a:spcPct val="142000"/>
              </a:lnSpc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startFn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startCar()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message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'Override';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8105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startFn();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200"/>
              </a:spcBef>
              <a:tabLst>
                <a:tab pos="5123815" algn="l"/>
              </a:tabLst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console.log(message);	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'Starting...'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startCar(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123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71916" y="517652"/>
            <a:ext cx="3560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>
                <a:solidFill>
                  <a:srgbClr val="404040"/>
                </a:solidFill>
              </a:rPr>
              <a:t>Function</a:t>
            </a:r>
            <a:r>
              <a:rPr spc="-270" dirty="0">
                <a:solidFill>
                  <a:srgbClr val="404040"/>
                </a:solidFill>
              </a:rPr>
              <a:t> </a:t>
            </a:r>
            <a:r>
              <a:rPr spc="30" dirty="0">
                <a:solidFill>
                  <a:srgbClr val="404040"/>
                </a:solidFill>
              </a:rPr>
              <a:t>Scope</a:t>
            </a:r>
            <a:endParaRPr spc="30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62268" y="2718308"/>
            <a:ext cx="2844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Block</a:t>
            </a:r>
            <a:r>
              <a:rPr spc="-250" dirty="0"/>
              <a:t> </a:t>
            </a:r>
            <a:r>
              <a:rPr spc="40" dirty="0"/>
              <a:t>Scope</a:t>
            </a:r>
            <a:endParaRPr spc="4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2748788"/>
            <a:ext cx="5954395" cy="209804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400" spc="-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4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===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message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'Equal'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4479925" algn="l"/>
              </a:tabLst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console.log(message);	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Error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41804" y="517652"/>
            <a:ext cx="2821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>
                <a:solidFill>
                  <a:srgbClr val="404040"/>
                </a:solidFill>
              </a:rPr>
              <a:t>Block</a:t>
            </a:r>
            <a:r>
              <a:rPr spc="-275" dirty="0">
                <a:solidFill>
                  <a:srgbClr val="404040"/>
                </a:solidFill>
              </a:rPr>
              <a:t> </a:t>
            </a:r>
            <a:r>
              <a:rPr spc="30" dirty="0">
                <a:solidFill>
                  <a:srgbClr val="404040"/>
                </a:solidFill>
              </a:rPr>
              <a:t>Scope</a:t>
            </a:r>
            <a:endParaRPr spc="30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42599" y="3937507"/>
            <a:ext cx="1486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Equal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635" y="2230628"/>
            <a:ext cx="4772660" cy="2616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70840">
              <a:lnSpc>
                <a:spcPct val="142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message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'Outside'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400" spc="-2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400" spc="-1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===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 marR="5080">
              <a:lnSpc>
                <a:spcPct val="142000"/>
              </a:lnSpc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message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'Equal'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console.log(message);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635" y="4973828"/>
            <a:ext cx="63195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79925" algn="l"/>
              </a:tabLst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console.log(message);	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Outside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41804" y="517652"/>
            <a:ext cx="2821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>
                <a:solidFill>
                  <a:srgbClr val="404040"/>
                </a:solidFill>
              </a:rPr>
              <a:t>Block</a:t>
            </a:r>
            <a:r>
              <a:rPr spc="-275" dirty="0">
                <a:solidFill>
                  <a:srgbClr val="404040"/>
                </a:solidFill>
              </a:rPr>
              <a:t> </a:t>
            </a:r>
            <a:r>
              <a:rPr spc="30" dirty="0">
                <a:solidFill>
                  <a:srgbClr val="404040"/>
                </a:solidFill>
              </a:rPr>
              <a:t>Scope</a:t>
            </a:r>
            <a:endParaRPr spc="30" dirty="0">
              <a:solidFill>
                <a:srgbClr val="40404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2342</Words>
  <Application>WPS Presentation</Application>
  <PresentationFormat>On-screen Show (4:3)</PresentationFormat>
  <Paragraphs>241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Arial</vt:lpstr>
      <vt:lpstr>SimSun</vt:lpstr>
      <vt:lpstr>Wingdings</vt:lpstr>
      <vt:lpstr>Verdana</vt:lpstr>
      <vt:lpstr>Courier New</vt:lpstr>
      <vt:lpstr>Calibri</vt:lpstr>
      <vt:lpstr>Microsoft YaHei</vt:lpstr>
      <vt:lpstr>Arial Unicode MS</vt:lpstr>
      <vt:lpstr>Consolas</vt:lpstr>
      <vt:lpstr>Tahoma</vt:lpstr>
      <vt:lpstr>Office Theme</vt:lpstr>
      <vt:lpstr>Functions and Scope</vt:lpstr>
      <vt:lpstr>IIFE's</vt:lpstr>
      <vt:lpstr>Function Scope</vt:lpstr>
      <vt:lpstr>Function Scope</vt:lpstr>
      <vt:lpstr>Function Scope</vt:lpstr>
      <vt:lpstr>Function Scope</vt:lpstr>
      <vt:lpstr>Block Scope</vt:lpstr>
      <vt:lpstr>Block Scope</vt:lpstr>
      <vt:lpstr>Block Scope</vt:lpstr>
      <vt:lpstr>IIFE's</vt:lpstr>
      <vt:lpstr>PowerPoint 演示文稿</vt:lpstr>
      <vt:lpstr>Function</vt:lpstr>
      <vt:lpstr>Immediately Invoked Function Expression</vt:lpstr>
      <vt:lpstr>IIFE</vt:lpstr>
      <vt:lpstr>Closures</vt:lpstr>
      <vt:lpstr>Example Closure</vt:lpstr>
      <vt:lpstr>The this Keyword</vt:lpstr>
      <vt:lpstr>The this Keyword</vt:lpstr>
      <vt:lpstr>The this Keyword</vt:lpstr>
      <vt:lpstr>Arrow Functions</vt:lpstr>
      <vt:lpstr>Arrow Functions</vt:lpstr>
      <vt:lpstr>Arrow Functions</vt:lpstr>
      <vt:lpstr>Arrow Functions</vt:lpstr>
      <vt:lpstr>Arrow Functions</vt:lpstr>
      <vt:lpstr>PowerPoint 演示文稿</vt:lpstr>
      <vt:lpstr>Default Parameters</vt:lpstr>
      <vt:lpstr>Default Parameters</vt:lpstr>
      <vt:lpstr>IIFE's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and Scope</dc:title>
  <dc:creator/>
  <cp:lastModifiedBy>steve</cp:lastModifiedBy>
  <cp:revision>4</cp:revision>
  <dcterms:created xsi:type="dcterms:W3CDTF">2021-12-25T17:18:00Z</dcterms:created>
  <dcterms:modified xsi:type="dcterms:W3CDTF">2024-07-10T11:59:13Z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8E48DD77A49E46C99368C337B8817B3D</vt:lpwstr>
  </property>
  <property fmtid="{D5CDD505-2E9C-101B-9397-08002B2CF9AE}" pid="3" name="KSOProductBuildVer">
    <vt:lpwstr>1033-12.2.0.17153</vt:lpwstr>
  </property>
</Properties>
</file>