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80C6-BDB1-4691-853B-C1675CF42AD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C566-B3E5-40FD-90A9-3FCE586FA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5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0854" y="1968500"/>
            <a:ext cx="86502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7AE90-BA90-4DC0-8974-9D5C18CCA4D6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30F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16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8AFE-4C3E-49AE-A46C-2CE6B8DAD9F8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08966" y="0"/>
            <a:ext cx="7783195" cy="6858000"/>
          </a:xfrm>
          <a:custGeom>
            <a:avLst/>
            <a:gdLst/>
            <a:ahLst/>
            <a:cxnLst/>
            <a:rect l="l" t="t" r="r" b="b"/>
            <a:pathLst>
              <a:path w="7783195" h="6858000">
                <a:moveTo>
                  <a:pt x="0" y="6857999"/>
                </a:moveTo>
                <a:lnTo>
                  <a:pt x="7783033" y="6857999"/>
                </a:lnTo>
                <a:lnTo>
                  <a:pt x="778303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4409440" cy="6858000"/>
          </a:xfrm>
          <a:custGeom>
            <a:avLst/>
            <a:gdLst/>
            <a:ahLst/>
            <a:cxnLst/>
            <a:rect l="l" t="t" r="r" b="b"/>
            <a:pathLst>
              <a:path w="4409440" h="6858000">
                <a:moveTo>
                  <a:pt x="4408966" y="0"/>
                </a:moveTo>
                <a:lnTo>
                  <a:pt x="0" y="0"/>
                </a:lnTo>
                <a:lnTo>
                  <a:pt x="0" y="6857999"/>
                </a:lnTo>
                <a:lnTo>
                  <a:pt x="4408966" y="6857999"/>
                </a:lnTo>
                <a:lnTo>
                  <a:pt x="4408966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30F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AF2B-6833-42BD-9CCF-F47174B1C72A}" type="datetime1">
              <a:rPr lang="en-US" smtClean="0"/>
              <a:t>7/5/2024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8952" cy="6857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13661" y="3025628"/>
            <a:ext cx="0" cy="807085"/>
          </a:xfrm>
          <a:custGeom>
            <a:avLst/>
            <a:gdLst/>
            <a:ahLst/>
            <a:cxnLst/>
            <a:rect l="l" t="t" r="r" b="b"/>
            <a:pathLst>
              <a:path h="807085">
                <a:moveTo>
                  <a:pt x="0" y="0"/>
                </a:moveTo>
                <a:lnTo>
                  <a:pt x="1" y="806743"/>
                </a:lnTo>
              </a:path>
            </a:pathLst>
          </a:custGeom>
          <a:ln w="190500">
            <a:solidFill>
              <a:srgbClr val="FF1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30F24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18B4-C8B9-44AF-BECC-9E16E49609F7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230625"/>
            <a:ext cx="12192000" cy="2627630"/>
          </a:xfrm>
          <a:custGeom>
            <a:avLst/>
            <a:gdLst/>
            <a:ahLst/>
            <a:cxnLst/>
            <a:rect l="l" t="t" r="r" b="b"/>
            <a:pathLst>
              <a:path w="12192000" h="2627629">
                <a:moveTo>
                  <a:pt x="0" y="2627374"/>
                </a:moveTo>
                <a:lnTo>
                  <a:pt x="12192000" y="2627374"/>
                </a:lnTo>
                <a:lnTo>
                  <a:pt x="12192000" y="0"/>
                </a:lnTo>
                <a:lnTo>
                  <a:pt x="0" y="0"/>
                </a:lnTo>
                <a:lnTo>
                  <a:pt x="0" y="2627374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3" y="0"/>
            <a:ext cx="12192000" cy="4231005"/>
          </a:xfrm>
          <a:custGeom>
            <a:avLst/>
            <a:gdLst/>
            <a:ahLst/>
            <a:cxnLst/>
            <a:rect l="l" t="t" r="r" b="b"/>
            <a:pathLst>
              <a:path w="12192000" h="4231005">
                <a:moveTo>
                  <a:pt x="12192003" y="0"/>
                </a:moveTo>
                <a:lnTo>
                  <a:pt x="0" y="0"/>
                </a:lnTo>
                <a:lnTo>
                  <a:pt x="0" y="4230627"/>
                </a:lnTo>
                <a:lnTo>
                  <a:pt x="12192003" y="4230627"/>
                </a:lnTo>
                <a:lnTo>
                  <a:pt x="12192003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8378-46A5-462D-9F79-F3CEAD50826D}" type="datetime1">
              <a:rPr lang="en-US" smtClean="0"/>
              <a:t>7/5/2024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3930" y="2599435"/>
            <a:ext cx="9684138" cy="1564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30F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199" y="2916427"/>
            <a:ext cx="10769600" cy="335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16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AE1C-3929-446F-BCFC-7E070857BE4E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3605" y="1368552"/>
            <a:ext cx="8823960" cy="1647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50"/>
              </a:spcBef>
            </a:pPr>
            <a:r>
              <a:rPr sz="5300" spc="65" dirty="0"/>
              <a:t>Coding </a:t>
            </a:r>
            <a:r>
              <a:rPr sz="5300" spc="-65" dirty="0"/>
              <a:t>Your </a:t>
            </a:r>
            <a:r>
              <a:rPr sz="5300" spc="-50" dirty="0"/>
              <a:t>Apps </a:t>
            </a:r>
            <a:r>
              <a:rPr sz="5300" spc="-45" dirty="0"/>
              <a:t> </a:t>
            </a:r>
            <a:r>
              <a:rPr sz="5300" spc="90" dirty="0"/>
              <a:t>Functionality</a:t>
            </a:r>
            <a:r>
              <a:rPr sz="5300" spc="-50" dirty="0"/>
              <a:t> </a:t>
            </a:r>
            <a:r>
              <a:rPr sz="5300" spc="5" dirty="0"/>
              <a:t>in</a:t>
            </a:r>
            <a:r>
              <a:rPr sz="5300" spc="-45" dirty="0"/>
              <a:t> </a:t>
            </a:r>
            <a:r>
              <a:rPr sz="5300" spc="55" dirty="0"/>
              <a:t>JavaScript</a:t>
            </a:r>
            <a:endParaRPr sz="530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6CF127-9C04-C732-7333-BCDA233170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6C30C9-4B39-4838-12B1-DA42DC6E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28939" y="4211828"/>
            <a:ext cx="3046095" cy="1403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600"/>
              </a:lnSpc>
              <a:spcBef>
                <a:spcPts val="85"/>
              </a:spcBef>
            </a:pPr>
            <a:r>
              <a:rPr sz="1800" b="1" spc="10" dirty="0">
                <a:solidFill>
                  <a:srgbClr val="770EF7"/>
                </a:solidFill>
                <a:latin typeface="Arial"/>
                <a:cs typeface="Arial"/>
              </a:rPr>
              <a:t>Event </a:t>
            </a:r>
            <a:r>
              <a:rPr sz="1800" b="1" spc="-25" dirty="0">
                <a:solidFill>
                  <a:srgbClr val="770EF7"/>
                </a:solidFill>
                <a:latin typeface="Arial"/>
                <a:cs typeface="Arial"/>
              </a:rPr>
              <a:t>handlers </a:t>
            </a:r>
            <a:r>
              <a:rPr sz="1800" b="1" spc="5" dirty="0">
                <a:solidFill>
                  <a:srgbClr val="770EF7"/>
                </a:solidFill>
                <a:latin typeface="Arial"/>
                <a:cs typeface="Arial"/>
              </a:rPr>
              <a:t>are </a:t>
            </a:r>
            <a:r>
              <a:rPr sz="1800" b="1" spc="10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70EF7"/>
                </a:solidFill>
                <a:latin typeface="Arial"/>
                <a:cs typeface="Arial"/>
              </a:rPr>
              <a:t>JavaScript</a:t>
            </a:r>
            <a:r>
              <a:rPr sz="1800" b="1" spc="-60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770EF7"/>
                </a:solidFill>
                <a:latin typeface="Arial"/>
                <a:cs typeface="Arial"/>
              </a:rPr>
              <a:t>code</a:t>
            </a:r>
            <a:r>
              <a:rPr sz="1800" b="1" spc="-5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770EF7"/>
                </a:solidFill>
                <a:latin typeface="Arial"/>
                <a:cs typeface="Arial"/>
              </a:rPr>
              <a:t>that</a:t>
            </a:r>
            <a:r>
              <a:rPr sz="1800" b="1" spc="-5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770EF7"/>
                </a:solidFill>
                <a:latin typeface="Arial"/>
                <a:cs typeface="Arial"/>
              </a:rPr>
              <a:t>invoke </a:t>
            </a:r>
            <a:r>
              <a:rPr sz="1800" b="1" spc="-484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770EF7"/>
                </a:solidFill>
                <a:latin typeface="Arial"/>
                <a:cs typeface="Arial"/>
              </a:rPr>
              <a:t>code </a:t>
            </a:r>
            <a:r>
              <a:rPr sz="1800" b="1" spc="10" dirty="0">
                <a:solidFill>
                  <a:srgbClr val="770EF7"/>
                </a:solidFill>
                <a:latin typeface="Arial"/>
                <a:cs typeface="Arial"/>
              </a:rPr>
              <a:t>when 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an </a:t>
            </a:r>
            <a:r>
              <a:rPr sz="1800" b="1" spc="10" dirty="0">
                <a:solidFill>
                  <a:srgbClr val="770EF7"/>
                </a:solidFill>
                <a:latin typeface="Arial"/>
                <a:cs typeface="Arial"/>
              </a:rPr>
              <a:t>action </a:t>
            </a:r>
            <a:r>
              <a:rPr sz="1800" b="1" spc="1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happens on an </a:t>
            </a:r>
            <a:r>
              <a:rPr sz="1800" b="1" spc="10" dirty="0">
                <a:solidFill>
                  <a:srgbClr val="770EF7"/>
                </a:solidFill>
                <a:latin typeface="Arial"/>
                <a:cs typeface="Arial"/>
              </a:rPr>
              <a:t>HTML </a:t>
            </a:r>
            <a:r>
              <a:rPr sz="1800" b="1" spc="1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770EF7"/>
                </a:solidFill>
                <a:latin typeface="Arial"/>
                <a:cs typeface="Arial"/>
              </a:rPr>
              <a:t>element</a:t>
            </a:r>
            <a:r>
              <a:rPr sz="1800" b="1" spc="-5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770EF7"/>
                </a:solidFill>
                <a:latin typeface="Arial"/>
                <a:cs typeface="Arial"/>
              </a:rPr>
              <a:t>or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a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770EF7"/>
                </a:solidFill>
                <a:latin typeface="Arial"/>
                <a:cs typeface="Arial"/>
              </a:rPr>
              <a:t>DOM</a:t>
            </a:r>
            <a:r>
              <a:rPr sz="1800" b="1" spc="-50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770EF7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349" y="1402079"/>
            <a:ext cx="10186035" cy="7175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1270">
              <a:lnSpc>
                <a:spcPts val="2690"/>
              </a:lnSpc>
              <a:spcBef>
                <a:spcPts val="245"/>
              </a:spcBef>
            </a:pPr>
            <a:r>
              <a:rPr sz="2300" b="1" dirty="0">
                <a:solidFill>
                  <a:srgbClr val="FF1675"/>
                </a:solidFill>
                <a:latin typeface="Arial"/>
                <a:cs typeface="Arial"/>
              </a:rPr>
              <a:t>Event</a:t>
            </a:r>
            <a:r>
              <a:rPr sz="2300" b="1" spc="-6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FF1675"/>
                </a:solidFill>
                <a:latin typeface="Arial"/>
                <a:cs typeface="Arial"/>
              </a:rPr>
              <a:t>Handling</a:t>
            </a:r>
            <a:r>
              <a:rPr sz="2300" b="1" spc="-7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FF1675"/>
                </a:solidFill>
                <a:latin typeface="Arial"/>
                <a:cs typeface="Arial"/>
              </a:rPr>
              <a:t>in</a:t>
            </a:r>
            <a:r>
              <a:rPr sz="2300" b="1" spc="-7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FF1675"/>
                </a:solidFill>
                <a:latin typeface="Arial"/>
                <a:cs typeface="Arial"/>
              </a:rPr>
              <a:t>JavaScript</a:t>
            </a:r>
            <a:r>
              <a:rPr sz="2300" b="1" spc="-6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15" dirty="0">
                <a:solidFill>
                  <a:srgbClr val="FF1675"/>
                </a:solidFill>
                <a:latin typeface="Arial"/>
                <a:cs typeface="Arial"/>
              </a:rPr>
              <a:t>lets</a:t>
            </a:r>
            <a:r>
              <a:rPr sz="2300" b="1" spc="-6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FF1675"/>
                </a:solidFill>
                <a:latin typeface="Arial"/>
                <a:cs typeface="Arial"/>
              </a:rPr>
              <a:t>you</a:t>
            </a:r>
            <a:r>
              <a:rPr sz="2300" b="1" spc="-7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15" dirty="0">
                <a:solidFill>
                  <a:srgbClr val="FF1675"/>
                </a:solidFill>
                <a:latin typeface="Arial"/>
                <a:cs typeface="Arial"/>
              </a:rPr>
              <a:t>handle</a:t>
            </a:r>
            <a:r>
              <a:rPr sz="2300" b="1" spc="-6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FF1675"/>
                </a:solidFill>
                <a:latin typeface="Arial"/>
                <a:cs typeface="Arial"/>
              </a:rPr>
              <a:t>user</a:t>
            </a:r>
            <a:r>
              <a:rPr sz="2300" b="1" spc="-6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FF1675"/>
                </a:solidFill>
                <a:latin typeface="Arial"/>
                <a:cs typeface="Arial"/>
              </a:rPr>
              <a:t>actions</a:t>
            </a:r>
            <a:r>
              <a:rPr sz="2300" b="1" spc="-6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FF1675"/>
                </a:solidFill>
                <a:latin typeface="Arial"/>
                <a:cs typeface="Arial"/>
              </a:rPr>
              <a:t>on</a:t>
            </a:r>
            <a:r>
              <a:rPr sz="2300" b="1" spc="-6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55" dirty="0">
                <a:solidFill>
                  <a:srgbClr val="FF1675"/>
                </a:solidFill>
                <a:latin typeface="Arial"/>
                <a:cs typeface="Arial"/>
              </a:rPr>
              <a:t>the</a:t>
            </a:r>
            <a:r>
              <a:rPr sz="2300" b="1" spc="-6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FF1675"/>
                </a:solidFill>
                <a:latin typeface="Arial"/>
                <a:cs typeface="Arial"/>
              </a:rPr>
              <a:t>page,</a:t>
            </a:r>
            <a:r>
              <a:rPr sz="2300" b="1" spc="-5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FF1675"/>
                </a:solidFill>
                <a:latin typeface="Arial"/>
                <a:cs typeface="Arial"/>
              </a:rPr>
              <a:t>like </a:t>
            </a:r>
            <a:r>
              <a:rPr sz="2300" b="1" spc="-62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FF1675"/>
                </a:solidFill>
                <a:latin typeface="Arial"/>
                <a:cs typeface="Arial"/>
              </a:rPr>
              <a:t>mouse</a:t>
            </a:r>
            <a:r>
              <a:rPr sz="2300" b="1" spc="-7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FF1675"/>
                </a:solidFill>
                <a:latin typeface="Arial"/>
                <a:cs typeface="Arial"/>
              </a:rPr>
              <a:t>moves</a:t>
            </a:r>
            <a:r>
              <a:rPr sz="2300" b="1" spc="-7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FF1675"/>
                </a:solidFill>
                <a:latin typeface="Arial"/>
                <a:cs typeface="Arial"/>
              </a:rPr>
              <a:t>and</a:t>
            </a:r>
            <a:r>
              <a:rPr sz="2300" b="1" spc="-7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40" dirty="0">
                <a:solidFill>
                  <a:srgbClr val="FF1675"/>
                </a:solidFill>
                <a:latin typeface="Arial"/>
                <a:cs typeface="Arial"/>
              </a:rPr>
              <a:t>key</a:t>
            </a:r>
            <a:r>
              <a:rPr sz="2300" b="1" spc="-8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FF1675"/>
                </a:solidFill>
                <a:latin typeface="Arial"/>
                <a:cs typeface="Arial"/>
              </a:rPr>
              <a:t>presses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5727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/>
              <a:t>Event</a:t>
            </a:r>
            <a:r>
              <a:rPr sz="3200" spc="-65" dirty="0"/>
              <a:t> </a:t>
            </a:r>
            <a:r>
              <a:rPr sz="3200" spc="15" dirty="0"/>
              <a:t>Handlers</a:t>
            </a:r>
            <a:r>
              <a:rPr sz="3200" spc="-60" dirty="0"/>
              <a:t> </a:t>
            </a:r>
            <a:r>
              <a:rPr sz="3200" spc="50" dirty="0"/>
              <a:t>In</a:t>
            </a:r>
            <a:r>
              <a:rPr sz="3200" spc="-65" dirty="0"/>
              <a:t> </a:t>
            </a:r>
            <a:r>
              <a:rPr sz="3200" spc="20" dirty="0"/>
              <a:t>JavaScript</a:t>
            </a:r>
            <a:endParaRPr sz="3200"/>
          </a:p>
        </p:txBody>
      </p:sp>
      <p:grpSp>
        <p:nvGrpSpPr>
          <p:cNvPr id="9" name="object 9"/>
          <p:cNvGrpSpPr/>
          <p:nvPr/>
        </p:nvGrpSpPr>
        <p:grpSpPr>
          <a:xfrm>
            <a:off x="5032247" y="2337816"/>
            <a:ext cx="5523230" cy="1706880"/>
            <a:chOff x="5032247" y="2337816"/>
            <a:chExt cx="5523230" cy="17068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8344" y="2337816"/>
              <a:ext cx="1706879" cy="17068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2247" y="2337816"/>
              <a:ext cx="1706879" cy="17068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84471" y="4211828"/>
            <a:ext cx="32016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770EF7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770EF7"/>
                </a:solidFill>
                <a:latin typeface="Arial"/>
                <a:cs typeface="Arial"/>
              </a:rPr>
              <a:t>s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770EF7"/>
                </a:solidFill>
                <a:latin typeface="Arial"/>
                <a:cs typeface="Arial"/>
              </a:rPr>
              <a:t>g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l</a:t>
            </a:r>
            <a:r>
              <a:rPr sz="1800" b="1" spc="55" dirty="0">
                <a:solidFill>
                  <a:srgbClr val="770EF7"/>
                </a:solidFill>
                <a:latin typeface="Arial"/>
                <a:cs typeface="Arial"/>
              </a:rPr>
              <a:t>e</a:t>
            </a:r>
            <a:r>
              <a:rPr sz="1800" b="1" spc="-3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770EF7"/>
                </a:solidFill>
                <a:latin typeface="Arial"/>
                <a:cs typeface="Arial"/>
              </a:rPr>
              <a:t>H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T</a:t>
            </a:r>
            <a:r>
              <a:rPr sz="1800" b="1" spc="95" dirty="0">
                <a:solidFill>
                  <a:srgbClr val="770EF7"/>
                </a:solidFill>
                <a:latin typeface="Arial"/>
                <a:cs typeface="Arial"/>
              </a:rPr>
              <a:t>M</a:t>
            </a:r>
            <a:r>
              <a:rPr sz="1800" b="1" spc="-70" dirty="0">
                <a:solidFill>
                  <a:srgbClr val="770EF7"/>
                </a:solidFill>
                <a:latin typeface="Arial"/>
                <a:cs typeface="Arial"/>
              </a:rPr>
              <a:t>L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770EF7"/>
                </a:solidFill>
                <a:latin typeface="Arial"/>
                <a:cs typeface="Arial"/>
              </a:rPr>
              <a:t>t</a:t>
            </a:r>
            <a:r>
              <a:rPr sz="1800" b="1" spc="-20" dirty="0">
                <a:solidFill>
                  <a:srgbClr val="770EF7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70EF7"/>
                </a:solidFill>
                <a:latin typeface="Arial"/>
                <a:cs typeface="Arial"/>
              </a:rPr>
              <a:t>g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70EF7"/>
                </a:solidFill>
                <a:latin typeface="Arial"/>
                <a:cs typeface="Arial"/>
              </a:rPr>
              <a:t>c</a:t>
            </a:r>
            <a:r>
              <a:rPr sz="1800" b="1" spc="-20" dirty="0">
                <a:solidFill>
                  <a:srgbClr val="770EF7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770EF7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h</a:t>
            </a:r>
            <a:r>
              <a:rPr sz="1800" b="1" spc="-40" dirty="0">
                <a:solidFill>
                  <a:srgbClr val="770EF7"/>
                </a:solidFill>
                <a:latin typeface="Arial"/>
                <a:cs typeface="Arial"/>
              </a:rPr>
              <a:t>a</a:t>
            </a:r>
            <a:r>
              <a:rPr sz="1800" b="1" spc="-30" dirty="0">
                <a:solidFill>
                  <a:srgbClr val="770EF7"/>
                </a:solidFill>
                <a:latin typeface="Arial"/>
                <a:cs typeface="Arial"/>
              </a:rPr>
              <a:t>v</a:t>
            </a:r>
            <a:r>
              <a:rPr sz="1800" b="1" spc="35" dirty="0">
                <a:solidFill>
                  <a:srgbClr val="770EF7"/>
                </a:solidFill>
                <a:latin typeface="Arial"/>
                <a:cs typeface="Arial"/>
              </a:rPr>
              <a:t>e  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770EF7"/>
                </a:solidFill>
                <a:latin typeface="Arial"/>
                <a:cs typeface="Arial"/>
              </a:rPr>
              <a:t>u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l</a:t>
            </a:r>
            <a:r>
              <a:rPr sz="1800" b="1" spc="110" dirty="0">
                <a:solidFill>
                  <a:srgbClr val="770EF7"/>
                </a:solidFill>
                <a:latin typeface="Arial"/>
                <a:cs typeface="Arial"/>
              </a:rPr>
              <a:t>t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i</a:t>
            </a:r>
            <a:r>
              <a:rPr sz="1800" b="1" spc="10" dirty="0">
                <a:solidFill>
                  <a:srgbClr val="770EF7"/>
                </a:solidFill>
                <a:latin typeface="Arial"/>
                <a:cs typeface="Arial"/>
              </a:rPr>
              <a:t>p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l</a:t>
            </a:r>
            <a:r>
              <a:rPr sz="1800" b="1" spc="55" dirty="0">
                <a:solidFill>
                  <a:srgbClr val="770EF7"/>
                </a:solidFill>
                <a:latin typeface="Arial"/>
                <a:cs typeface="Arial"/>
              </a:rPr>
              <a:t>e</a:t>
            </a:r>
            <a:r>
              <a:rPr sz="1800" b="1" spc="-40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70EF7"/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rgbClr val="770EF7"/>
                </a:solidFill>
                <a:latin typeface="Arial"/>
                <a:cs typeface="Arial"/>
              </a:rPr>
              <a:t>v</a:t>
            </a:r>
            <a:r>
              <a:rPr sz="1800" b="1" spc="55" dirty="0">
                <a:solidFill>
                  <a:srgbClr val="770EF7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n</a:t>
            </a:r>
            <a:r>
              <a:rPr sz="1800" b="1" spc="114" dirty="0">
                <a:solidFill>
                  <a:srgbClr val="770EF7"/>
                </a:solidFill>
                <a:latin typeface="Arial"/>
                <a:cs typeface="Arial"/>
              </a:rPr>
              <a:t>t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h</a:t>
            </a:r>
            <a:r>
              <a:rPr sz="1800" b="1" spc="-20" dirty="0">
                <a:solidFill>
                  <a:srgbClr val="770EF7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n</a:t>
            </a:r>
            <a:r>
              <a:rPr sz="1800" b="1" spc="10" dirty="0">
                <a:solidFill>
                  <a:srgbClr val="770EF7"/>
                </a:solidFill>
                <a:latin typeface="Arial"/>
                <a:cs typeface="Arial"/>
              </a:rPr>
              <a:t>d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l</a:t>
            </a:r>
            <a:r>
              <a:rPr sz="1800" b="1" spc="55" dirty="0">
                <a:solidFill>
                  <a:srgbClr val="770EF7"/>
                </a:solidFill>
                <a:latin typeface="Arial"/>
                <a:cs typeface="Arial"/>
              </a:rPr>
              <a:t>e</a:t>
            </a:r>
            <a:r>
              <a:rPr sz="1800" b="1" spc="-80" dirty="0">
                <a:solidFill>
                  <a:srgbClr val="770EF7"/>
                </a:solidFill>
                <a:latin typeface="Arial"/>
                <a:cs typeface="Arial"/>
              </a:rPr>
              <a:t>rs</a:t>
            </a:r>
            <a:r>
              <a:rPr sz="1800" b="1" spc="-40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770EF7"/>
                </a:solidFill>
                <a:latin typeface="Arial"/>
                <a:cs typeface="Arial"/>
              </a:rPr>
              <a:t>&amp;</a:t>
            </a:r>
            <a:r>
              <a:rPr sz="1800" b="1" spc="-40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770EF7"/>
                </a:solidFill>
                <a:latin typeface="Arial"/>
                <a:cs typeface="Arial"/>
              </a:rPr>
              <a:t>w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il</a:t>
            </a:r>
            <a:r>
              <a:rPr sz="1800" b="1" spc="-35" dirty="0">
                <a:solidFill>
                  <a:srgbClr val="770EF7"/>
                </a:solidFill>
                <a:latin typeface="Arial"/>
                <a:cs typeface="Arial"/>
              </a:rPr>
              <a:t>l  </a:t>
            </a:r>
            <a:r>
              <a:rPr sz="1800" b="1" spc="-25" dirty="0">
                <a:solidFill>
                  <a:srgbClr val="770EF7"/>
                </a:solidFill>
                <a:latin typeface="Arial"/>
                <a:cs typeface="Arial"/>
              </a:rPr>
              <a:t>invoke </a:t>
            </a:r>
            <a:r>
              <a:rPr sz="1800" b="1" spc="-10" dirty="0">
                <a:solidFill>
                  <a:srgbClr val="770EF7"/>
                </a:solidFill>
                <a:latin typeface="Arial"/>
                <a:cs typeface="Arial"/>
              </a:rPr>
              <a:t>specific </a:t>
            </a:r>
            <a:r>
              <a:rPr sz="1800" b="1" spc="20" dirty="0">
                <a:solidFill>
                  <a:srgbClr val="770EF7"/>
                </a:solidFill>
                <a:latin typeface="Arial"/>
                <a:cs typeface="Arial"/>
              </a:rPr>
              <a:t>code </a:t>
            </a:r>
            <a:r>
              <a:rPr sz="1800" b="1" spc="2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770EF7"/>
                </a:solidFill>
                <a:latin typeface="Arial"/>
                <a:cs typeface="Arial"/>
              </a:rPr>
              <a:t>depending 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on </a:t>
            </a:r>
            <a:r>
              <a:rPr sz="1800" b="1" spc="50" dirty="0">
                <a:solidFill>
                  <a:srgbClr val="770EF7"/>
                </a:solidFill>
                <a:latin typeface="Arial"/>
                <a:cs typeface="Arial"/>
              </a:rPr>
              <a:t>the </a:t>
            </a:r>
            <a:r>
              <a:rPr sz="1800" b="1" spc="35" dirty="0">
                <a:solidFill>
                  <a:srgbClr val="770EF7"/>
                </a:solidFill>
                <a:latin typeface="Arial"/>
                <a:cs typeface="Arial"/>
              </a:rPr>
              <a:t>event </a:t>
            </a:r>
            <a:r>
              <a:rPr sz="1800" b="1" spc="-20" dirty="0">
                <a:solidFill>
                  <a:srgbClr val="770EF7"/>
                </a:solidFill>
                <a:latin typeface="Arial"/>
                <a:cs typeface="Arial"/>
              </a:rPr>
              <a:t>or 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770EF7"/>
                </a:solidFill>
                <a:latin typeface="Arial"/>
                <a:cs typeface="Arial"/>
              </a:rPr>
              <a:t>action </a:t>
            </a:r>
            <a:r>
              <a:rPr sz="1800" b="1" spc="40" dirty="0">
                <a:solidFill>
                  <a:srgbClr val="770EF7"/>
                </a:solidFill>
                <a:latin typeface="Arial"/>
                <a:cs typeface="Arial"/>
              </a:rPr>
              <a:t>that </a:t>
            </a:r>
            <a:r>
              <a:rPr sz="1800" b="1" spc="-15" dirty="0">
                <a:solidFill>
                  <a:srgbClr val="770EF7"/>
                </a:solidFill>
                <a:latin typeface="Arial"/>
                <a:cs typeface="Arial"/>
              </a:rPr>
              <a:t>happens on </a:t>
            </a:r>
            <a:r>
              <a:rPr sz="1800" b="1" spc="50" dirty="0">
                <a:solidFill>
                  <a:srgbClr val="770EF7"/>
                </a:solidFill>
                <a:latin typeface="Arial"/>
                <a:cs typeface="Arial"/>
              </a:rPr>
              <a:t>the </a:t>
            </a:r>
            <a:r>
              <a:rPr sz="1800" b="1" spc="5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770EF7"/>
                </a:solidFill>
                <a:latin typeface="Arial"/>
                <a:cs typeface="Arial"/>
              </a:rPr>
              <a:t>HTML/DOM</a:t>
            </a:r>
            <a:r>
              <a:rPr sz="1800" b="1" spc="-45" dirty="0">
                <a:solidFill>
                  <a:srgbClr val="770EF7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770EF7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5716" y="4211828"/>
            <a:ext cx="294576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99400"/>
              </a:lnSpc>
              <a:spcBef>
                <a:spcPts val="110"/>
              </a:spcBef>
            </a:pPr>
            <a:r>
              <a:rPr sz="1800" b="1" spc="10" dirty="0">
                <a:solidFill>
                  <a:srgbClr val="02A866"/>
                </a:solidFill>
                <a:latin typeface="Arial"/>
                <a:cs typeface="Arial"/>
              </a:rPr>
              <a:t>Event </a:t>
            </a:r>
            <a:r>
              <a:rPr sz="1800" b="1" spc="-25" dirty="0">
                <a:solidFill>
                  <a:srgbClr val="02A866"/>
                </a:solidFill>
                <a:latin typeface="Arial"/>
                <a:cs typeface="Arial"/>
              </a:rPr>
              <a:t>handlers </a:t>
            </a:r>
            <a:r>
              <a:rPr sz="1800" b="1" dirty="0">
                <a:solidFill>
                  <a:srgbClr val="02A866"/>
                </a:solidFill>
                <a:latin typeface="Arial"/>
                <a:cs typeface="Arial"/>
              </a:rPr>
              <a:t>can </a:t>
            </a:r>
            <a:r>
              <a:rPr sz="1800" b="1" spc="-25" dirty="0">
                <a:solidFill>
                  <a:srgbClr val="02A866"/>
                </a:solidFill>
                <a:latin typeface="Arial"/>
                <a:cs typeface="Arial"/>
              </a:rPr>
              <a:t>invoke </a:t>
            </a:r>
            <a:r>
              <a:rPr sz="1800" b="1" spc="-20" dirty="0">
                <a:solidFill>
                  <a:srgbClr val="02A866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02A866"/>
                </a:solidFill>
                <a:latin typeface="Arial"/>
                <a:cs typeface="Arial"/>
              </a:rPr>
              <a:t>direct</a:t>
            </a:r>
            <a:r>
              <a:rPr sz="1800" b="1" spc="-65" dirty="0">
                <a:solidFill>
                  <a:srgbClr val="02A8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2A866"/>
                </a:solidFill>
                <a:latin typeface="Arial"/>
                <a:cs typeface="Arial"/>
              </a:rPr>
              <a:t>JavaScript</a:t>
            </a:r>
            <a:r>
              <a:rPr sz="1800" b="1" spc="-65" dirty="0">
                <a:solidFill>
                  <a:srgbClr val="02A866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02A866"/>
                </a:solidFill>
                <a:latin typeface="Arial"/>
                <a:cs typeface="Arial"/>
              </a:rPr>
              <a:t>code</a:t>
            </a:r>
            <a:r>
              <a:rPr sz="1800" b="1" spc="-60" dirty="0">
                <a:solidFill>
                  <a:srgbClr val="02A866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2A866"/>
                </a:solidFill>
                <a:latin typeface="Arial"/>
                <a:cs typeface="Arial"/>
              </a:rPr>
              <a:t>or</a:t>
            </a:r>
            <a:r>
              <a:rPr sz="1800" b="1" spc="-55" dirty="0">
                <a:solidFill>
                  <a:srgbClr val="02A866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2A866"/>
                </a:solidFill>
                <a:latin typeface="Arial"/>
                <a:cs typeface="Arial"/>
              </a:rPr>
              <a:t>a </a:t>
            </a:r>
            <a:r>
              <a:rPr sz="1800" b="1" spc="-484" dirty="0">
                <a:solidFill>
                  <a:srgbClr val="02A866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02A866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26F3DB-3704-0E6E-70B6-122DF2B79E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4A47CF-D847-497A-15C5-50D66D8BF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8966" y="0"/>
            <a:ext cx="7783195" cy="6858000"/>
          </a:xfrm>
          <a:custGeom>
            <a:avLst/>
            <a:gdLst/>
            <a:ahLst/>
            <a:cxnLst/>
            <a:rect l="l" t="t" r="r" b="b"/>
            <a:pathLst>
              <a:path w="7783195" h="6858000">
                <a:moveTo>
                  <a:pt x="0" y="6857999"/>
                </a:moveTo>
                <a:lnTo>
                  <a:pt x="7783033" y="6857999"/>
                </a:lnTo>
                <a:lnTo>
                  <a:pt x="778303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409440" cy="6858000"/>
          </a:xfrm>
          <a:custGeom>
            <a:avLst/>
            <a:gdLst/>
            <a:ahLst/>
            <a:cxnLst/>
            <a:rect l="l" t="t" r="r" b="b"/>
            <a:pathLst>
              <a:path w="4409440" h="6858000">
                <a:moveTo>
                  <a:pt x="4408966" y="0"/>
                </a:moveTo>
                <a:lnTo>
                  <a:pt x="0" y="0"/>
                </a:lnTo>
                <a:lnTo>
                  <a:pt x="0" y="6857999"/>
                </a:lnTo>
                <a:lnTo>
                  <a:pt x="4408966" y="6857999"/>
                </a:lnTo>
                <a:lnTo>
                  <a:pt x="4408966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0067" y="971803"/>
            <a:ext cx="6168390" cy="164083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body</a:t>
            </a:r>
            <a:r>
              <a:rPr sz="1200" spc="-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onload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"getRandomJoke()"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200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&lt;!--</a:t>
            </a:r>
            <a:r>
              <a:rPr sz="1200" spc="-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Call</a:t>
            </a:r>
            <a:r>
              <a:rPr sz="1200" spc="-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the</a:t>
            </a:r>
            <a:r>
              <a:rPr sz="1200" spc="-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function</a:t>
            </a:r>
            <a:r>
              <a:rPr sz="1200" spc="-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on</a:t>
            </a:r>
            <a:r>
              <a:rPr sz="1200" spc="-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page</a:t>
            </a:r>
            <a:r>
              <a:rPr sz="1200" spc="-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load</a:t>
            </a:r>
            <a:r>
              <a:rPr sz="12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--&gt;</a:t>
            </a:r>
            <a:endParaRPr sz="12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"jumbotron</a:t>
            </a:r>
            <a:r>
              <a:rPr sz="12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text-center"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"display-4"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Dad</a:t>
            </a:r>
            <a:r>
              <a:rPr sz="120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h1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2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"lead"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Get</a:t>
            </a:r>
            <a:r>
              <a:rPr sz="12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ready</a:t>
            </a:r>
            <a:r>
              <a:rPr sz="12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to</a:t>
            </a:r>
            <a:r>
              <a:rPr sz="12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laugh!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hr</a:t>
            </a:r>
            <a:r>
              <a:rPr sz="1200" spc="-6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"my-4"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h3</a:t>
            </a:r>
            <a:r>
              <a:rPr sz="1200" spc="-6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"joke-question"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h3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200" spc="-6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"joke-answer"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p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button</a:t>
            </a:r>
            <a:r>
              <a:rPr sz="12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12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12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onclick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"getRandomJoke()"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Get</a:t>
            </a:r>
            <a:r>
              <a:rPr sz="12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Another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0067" y="2608579"/>
            <a:ext cx="700849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button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20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"/features/addjoke/addjoke.html"</a:t>
            </a:r>
            <a:r>
              <a:rPr sz="12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"btn</a:t>
            </a:r>
            <a:r>
              <a:rPr sz="12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btn-success"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Add</a:t>
            </a:r>
            <a:r>
              <a:rPr sz="120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a</a:t>
            </a:r>
            <a:r>
              <a:rPr sz="12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 marR="593090" indent="336550">
              <a:lnSpc>
                <a:spcPct val="110000"/>
              </a:lnSpc>
              <a:spcBef>
                <a:spcPts val="2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a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href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"/features/jokelist/jokelist.html" </a:t>
            </a:r>
            <a:r>
              <a:rPr sz="1200" dirty="0">
                <a:solidFill>
                  <a:srgbClr val="9CDCFE"/>
                </a:solidFill>
                <a:latin typeface="Consolas"/>
                <a:cs typeface="Consolas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"btn btn-info"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List all </a:t>
            </a:r>
            <a:r>
              <a:rPr sz="1200" spc="-6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a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div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8342" y="3803395"/>
            <a:ext cx="5915025" cy="28359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2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Function</a:t>
            </a:r>
            <a:r>
              <a:rPr sz="1200" spc="-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to</a:t>
            </a:r>
            <a:r>
              <a:rPr sz="1200" spc="-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get</a:t>
            </a:r>
            <a:r>
              <a:rPr sz="1200" spc="-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a</a:t>
            </a:r>
            <a:r>
              <a:rPr sz="1200" spc="-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random</a:t>
            </a:r>
            <a:r>
              <a:rPr sz="1200" spc="-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joke</a:t>
            </a:r>
            <a:endParaRPr sz="1200">
              <a:latin typeface="Consolas"/>
              <a:cs typeface="Consolas"/>
            </a:endParaRPr>
          </a:p>
          <a:p>
            <a:pPr marL="349250" marR="3370579" indent="-336550">
              <a:lnSpc>
                <a:spcPct val="110000"/>
              </a:lnSpc>
              <a:spcBef>
                <a:spcPts val="20"/>
              </a:spcBef>
            </a:pP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function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getRandomJoke() { </a:t>
            </a:r>
            <a:r>
              <a:rPr sz="12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fetch(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'/japi/randomjokes'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.then(response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response.json())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.then(data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685800" marR="5080">
              <a:lnSpc>
                <a:spcPct val="108900"/>
              </a:lnSpc>
              <a:spcBef>
                <a:spcPts val="20"/>
              </a:spcBef>
            </a:pP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jokeQuestion = document.getElementById(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'joke-question'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200" spc="-6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jokeAnswer = document.getElementById(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'joke-answer'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2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jokeQuestion.textContent = data[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].question; </a:t>
            </a:r>
            <a:r>
              <a:rPr sz="12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jokeAnswer.textContent = data[</a:t>
            </a:r>
            <a:r>
              <a:rPr sz="12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].answer;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.catch(error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console.log(error));</a:t>
            </a:r>
            <a:endParaRPr sz="12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script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2033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solidFill>
                  <a:srgbClr val="FFFFFF"/>
                </a:solidFill>
              </a:rPr>
              <a:t>i</a:t>
            </a:r>
            <a:r>
              <a:rPr sz="1900" spc="-45" dirty="0">
                <a:solidFill>
                  <a:srgbClr val="FFFFFF"/>
                </a:solidFill>
              </a:rPr>
              <a:t>n</a:t>
            </a:r>
            <a:r>
              <a:rPr sz="1900" spc="-15" dirty="0">
                <a:solidFill>
                  <a:srgbClr val="FFFFFF"/>
                </a:solidFill>
              </a:rPr>
              <a:t>d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85" dirty="0">
                <a:solidFill>
                  <a:srgbClr val="FFFFFF"/>
                </a:solidFill>
              </a:rPr>
              <a:t>x</a:t>
            </a:r>
            <a:r>
              <a:rPr sz="1900" spc="-95" dirty="0">
                <a:solidFill>
                  <a:srgbClr val="FFFFFF"/>
                </a:solidFill>
              </a:rPr>
              <a:t>.</a:t>
            </a:r>
            <a:r>
              <a:rPr sz="1900" spc="-25" dirty="0">
                <a:solidFill>
                  <a:srgbClr val="FFFFFF"/>
                </a:solidFill>
              </a:rPr>
              <a:t>h</a:t>
            </a:r>
            <a:r>
              <a:rPr sz="1900" spc="100" dirty="0">
                <a:solidFill>
                  <a:srgbClr val="FFFFFF"/>
                </a:solidFill>
              </a:rPr>
              <a:t>t</a:t>
            </a:r>
            <a:r>
              <a:rPr sz="1900" spc="-80" dirty="0">
                <a:solidFill>
                  <a:srgbClr val="FFFFFF"/>
                </a:solidFill>
              </a:rPr>
              <a:t>m</a:t>
            </a:r>
            <a:r>
              <a:rPr sz="1900" spc="-35" dirty="0">
                <a:solidFill>
                  <a:srgbClr val="FFFFFF"/>
                </a:solidFill>
              </a:rPr>
              <a:t>l</a:t>
            </a:r>
            <a:endParaRPr sz="1900"/>
          </a:p>
        </p:txBody>
      </p:sp>
      <p:sp>
        <p:nvSpPr>
          <p:cNvPr id="9" name="object 9"/>
          <p:cNvSpPr txBox="1"/>
          <p:nvPr/>
        </p:nvSpPr>
        <p:spPr>
          <a:xfrm>
            <a:off x="517590" y="2692908"/>
            <a:ext cx="3071495" cy="13912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0"/>
              </a:spcBef>
            </a:pPr>
            <a:r>
              <a:rPr sz="3200" b="1" spc="75" dirty="0">
                <a:solidFill>
                  <a:srgbClr val="FFFFFF"/>
                </a:solidFill>
                <a:latin typeface="Arial"/>
                <a:cs typeface="Arial"/>
              </a:rPr>
              <a:t>Event </a:t>
            </a:r>
            <a:r>
              <a:rPr sz="3200" b="1" spc="35" dirty="0">
                <a:solidFill>
                  <a:srgbClr val="FFFFFF"/>
                </a:solidFill>
                <a:latin typeface="Arial"/>
                <a:cs typeface="Arial"/>
              </a:rPr>
              <a:t>Handler </a:t>
            </a:r>
            <a:r>
              <a:rPr sz="3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5" dirty="0">
                <a:solidFill>
                  <a:srgbClr val="FFFFFF"/>
                </a:solidFill>
                <a:latin typeface="Arial"/>
                <a:cs typeface="Arial"/>
              </a:rPr>
              <a:t>Retrieving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b="1" spc="-8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Joke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85508" y="1005839"/>
            <a:ext cx="2092325" cy="220979"/>
          </a:xfrm>
          <a:custGeom>
            <a:avLst/>
            <a:gdLst/>
            <a:ahLst/>
            <a:cxnLst/>
            <a:rect l="l" t="t" r="r" b="b"/>
            <a:pathLst>
              <a:path w="2092325" h="220980">
                <a:moveTo>
                  <a:pt x="2092035" y="0"/>
                </a:moveTo>
                <a:lnTo>
                  <a:pt x="0" y="0"/>
                </a:lnTo>
                <a:lnTo>
                  <a:pt x="0" y="220980"/>
                </a:lnTo>
                <a:lnTo>
                  <a:pt x="2092035" y="220980"/>
                </a:lnTo>
                <a:lnTo>
                  <a:pt x="2092035" y="0"/>
                </a:lnTo>
                <a:close/>
              </a:path>
            </a:pathLst>
          </a:custGeom>
          <a:solidFill>
            <a:srgbClr val="02E088">
              <a:alpha val="2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56219" y="2407920"/>
            <a:ext cx="2112645" cy="228600"/>
          </a:xfrm>
          <a:custGeom>
            <a:avLst/>
            <a:gdLst/>
            <a:ahLst/>
            <a:cxnLst/>
            <a:rect l="l" t="t" r="r" b="b"/>
            <a:pathLst>
              <a:path w="2112645" h="228600">
                <a:moveTo>
                  <a:pt x="2112124" y="0"/>
                </a:moveTo>
                <a:lnTo>
                  <a:pt x="0" y="0"/>
                </a:lnTo>
                <a:lnTo>
                  <a:pt x="0" y="228600"/>
                </a:lnTo>
                <a:lnTo>
                  <a:pt x="2112124" y="228600"/>
                </a:lnTo>
                <a:lnTo>
                  <a:pt x="2112124" y="0"/>
                </a:lnTo>
                <a:close/>
              </a:path>
            </a:pathLst>
          </a:custGeom>
          <a:solidFill>
            <a:srgbClr val="02E088">
              <a:alpha val="2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1802" y="3771760"/>
            <a:ext cx="6131560" cy="2958465"/>
          </a:xfrm>
          <a:custGeom>
            <a:avLst/>
            <a:gdLst/>
            <a:ahLst/>
            <a:cxnLst/>
            <a:rect l="l" t="t" r="r" b="b"/>
            <a:pathLst>
              <a:path w="6131559" h="2958465">
                <a:moveTo>
                  <a:pt x="6131261" y="0"/>
                </a:moveTo>
                <a:lnTo>
                  <a:pt x="0" y="0"/>
                </a:lnTo>
                <a:lnTo>
                  <a:pt x="0" y="2957959"/>
                </a:lnTo>
                <a:lnTo>
                  <a:pt x="6131261" y="2957959"/>
                </a:lnTo>
                <a:lnTo>
                  <a:pt x="6131261" y="0"/>
                </a:lnTo>
                <a:close/>
              </a:path>
            </a:pathLst>
          </a:custGeom>
          <a:solidFill>
            <a:srgbClr val="E1E8F0">
              <a:alpha val="2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DB904B3-6885-8BCF-97EB-C5ED7B1660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520"/>
              </a:spcBef>
            </a:pPr>
            <a:r>
              <a:rPr spc="-15" dirty="0"/>
              <a:t>Building </a:t>
            </a:r>
            <a:r>
              <a:rPr spc="25" dirty="0"/>
              <a:t>JavaScript </a:t>
            </a:r>
            <a:r>
              <a:rPr spc="20" dirty="0"/>
              <a:t>Functions </a:t>
            </a:r>
            <a:r>
              <a:rPr spc="65" dirty="0"/>
              <a:t>for </a:t>
            </a:r>
            <a:r>
              <a:rPr spc="-45" dirty="0"/>
              <a:t>CRUD </a:t>
            </a:r>
            <a:r>
              <a:rPr spc="-40" dirty="0"/>
              <a:t> </a:t>
            </a:r>
            <a:r>
              <a:rPr spc="35" dirty="0"/>
              <a:t>Operations</a:t>
            </a:r>
            <a:r>
              <a:rPr spc="-50" dirty="0"/>
              <a:t> </a:t>
            </a:r>
            <a:r>
              <a:rPr spc="-170" dirty="0"/>
              <a:t>&amp;</a:t>
            </a:r>
            <a:r>
              <a:rPr spc="-45" dirty="0"/>
              <a:t> </a:t>
            </a:r>
            <a:r>
              <a:rPr spc="75" dirty="0"/>
              <a:t>Connecting</a:t>
            </a:r>
            <a:r>
              <a:rPr spc="-45" dirty="0"/>
              <a:t> </a:t>
            </a:r>
            <a:r>
              <a:rPr spc="10" dirty="0"/>
              <a:t>our</a:t>
            </a:r>
            <a:r>
              <a:rPr spc="-50" dirty="0"/>
              <a:t> </a:t>
            </a:r>
            <a:r>
              <a:rPr spc="45" dirty="0"/>
              <a:t>Front</a:t>
            </a:r>
            <a:r>
              <a:rPr spc="-45" dirty="0"/>
              <a:t> </a:t>
            </a:r>
            <a:r>
              <a:rPr dirty="0"/>
              <a:t>End</a:t>
            </a:r>
            <a:r>
              <a:rPr spc="-50" dirty="0"/>
              <a:t> </a:t>
            </a:r>
            <a:r>
              <a:rPr spc="140" dirty="0"/>
              <a:t>to </a:t>
            </a:r>
            <a:r>
              <a:rPr spc="-985" dirty="0"/>
              <a:t> </a:t>
            </a:r>
            <a:r>
              <a:rPr spc="160" dirty="0"/>
              <a:t>the</a:t>
            </a:r>
            <a:r>
              <a:rPr spc="-50" dirty="0"/>
              <a:t> </a:t>
            </a:r>
            <a:r>
              <a:rPr spc="-145" dirty="0"/>
              <a:t>REST</a:t>
            </a:r>
            <a:r>
              <a:rPr spc="-35" dirty="0"/>
              <a:t> </a:t>
            </a:r>
            <a:r>
              <a:rPr spc="-45" dirty="0"/>
              <a:t>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545D5-C9F5-DEA6-4ED8-23228A33E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8966" y="0"/>
            <a:ext cx="7783195" cy="6858000"/>
          </a:xfrm>
          <a:custGeom>
            <a:avLst/>
            <a:gdLst/>
            <a:ahLst/>
            <a:cxnLst/>
            <a:rect l="l" t="t" r="r" b="b"/>
            <a:pathLst>
              <a:path w="7783195" h="6858000">
                <a:moveTo>
                  <a:pt x="0" y="6857999"/>
                </a:moveTo>
                <a:lnTo>
                  <a:pt x="7783033" y="6857999"/>
                </a:lnTo>
                <a:lnTo>
                  <a:pt x="778303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409440" cy="6858000"/>
          </a:xfrm>
          <a:custGeom>
            <a:avLst/>
            <a:gdLst/>
            <a:ahLst/>
            <a:cxnLst/>
            <a:rect l="l" t="t" r="r" b="b"/>
            <a:pathLst>
              <a:path w="4409440" h="6858000">
                <a:moveTo>
                  <a:pt x="4408966" y="0"/>
                </a:moveTo>
                <a:lnTo>
                  <a:pt x="0" y="0"/>
                </a:lnTo>
                <a:lnTo>
                  <a:pt x="0" y="6857999"/>
                </a:lnTo>
                <a:lnTo>
                  <a:pt x="4408966" y="6857999"/>
                </a:lnTo>
                <a:lnTo>
                  <a:pt x="4408966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3759" y="442467"/>
            <a:ext cx="2679700" cy="8636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65"/>
              </a:spcBef>
            </a:pP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000" spc="14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Add</a:t>
            </a:r>
            <a:r>
              <a:rPr sz="1000" spc="14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middleware</a:t>
            </a:r>
            <a:r>
              <a:rPr sz="1000" spc="14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/</a:t>
            </a:r>
            <a:r>
              <a:rPr sz="1000" spc="14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dependencies </a:t>
            </a:r>
            <a:r>
              <a:rPr sz="10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/>
                <a:cs typeface="Consolas"/>
              </a:rPr>
              <a:t>const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express = </a:t>
            </a:r>
            <a:r>
              <a:rPr sz="1000" spc="-5" dirty="0">
                <a:solidFill>
                  <a:srgbClr val="D4D4D4"/>
                </a:solidFill>
                <a:latin typeface="Consolas"/>
                <a:cs typeface="Consolas"/>
              </a:rPr>
              <a:t>require(</a:t>
            </a:r>
            <a:r>
              <a:rPr sz="1000" spc="-5" dirty="0">
                <a:solidFill>
                  <a:srgbClr val="CE9178"/>
                </a:solidFill>
                <a:latin typeface="Consolas"/>
                <a:cs typeface="Consolas"/>
              </a:rPr>
              <a:t>'express'</a:t>
            </a:r>
            <a:r>
              <a:rPr sz="100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000" spc="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db</a:t>
            </a:r>
            <a:r>
              <a:rPr sz="10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D4D4D4"/>
                </a:solidFill>
                <a:latin typeface="Consolas"/>
                <a:cs typeface="Consolas"/>
              </a:rPr>
              <a:t>require(</a:t>
            </a:r>
            <a:r>
              <a:rPr sz="1000" spc="-5" dirty="0">
                <a:solidFill>
                  <a:srgbClr val="CE9178"/>
                </a:solidFill>
                <a:latin typeface="Consolas"/>
                <a:cs typeface="Consolas"/>
              </a:rPr>
              <a:t>'./config/dbinfo'</a:t>
            </a:r>
            <a:r>
              <a:rPr sz="100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000" spc="-5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000" spc="-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app</a:t>
            </a:r>
            <a:r>
              <a:rPr sz="10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express();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0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port</a:t>
            </a:r>
            <a:r>
              <a:rPr sz="10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0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B5CEA8"/>
                </a:solidFill>
                <a:latin typeface="Consolas"/>
                <a:cs typeface="Consolas"/>
              </a:rPr>
              <a:t>80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5020" y="1323108"/>
            <a:ext cx="3187065" cy="146050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060"/>
              </a:lnSpc>
            </a:pPr>
            <a:r>
              <a:rPr sz="1000" dirty="0">
                <a:solidFill>
                  <a:srgbClr val="569CD6"/>
                </a:solidFill>
                <a:latin typeface="Consolas"/>
                <a:cs typeface="Consolas"/>
              </a:rPr>
              <a:t>const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jokeRouter</a:t>
            </a:r>
            <a:r>
              <a:rPr sz="10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000" spc="-5" dirty="0">
                <a:solidFill>
                  <a:srgbClr val="D4D4D4"/>
                </a:solidFill>
                <a:latin typeface="Consolas"/>
                <a:cs typeface="Consolas"/>
              </a:rPr>
              <a:t>require(</a:t>
            </a:r>
            <a:r>
              <a:rPr sz="1000" spc="-5" dirty="0">
                <a:solidFill>
                  <a:srgbClr val="CE9178"/>
                </a:solidFill>
                <a:latin typeface="Consolas"/>
                <a:cs typeface="Consolas"/>
              </a:rPr>
              <a:t>'./apiserver'</a:t>
            </a:r>
            <a:r>
              <a:rPr sz="10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3759" y="1445260"/>
            <a:ext cx="247015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app.use(express.json()); </a:t>
            </a:r>
            <a:r>
              <a:rPr sz="10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app.use(express.static(</a:t>
            </a:r>
            <a:r>
              <a:rPr sz="1000" u="sng" spc="450" dirty="0">
                <a:solidFill>
                  <a:srgbClr val="D4D4D4"/>
                </a:solidFill>
                <a:uFill>
                  <a:solidFill>
                    <a:srgbClr val="D3D3D3"/>
                  </a:solidFill>
                </a:u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dirname));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5980" y="1937468"/>
            <a:ext cx="2224405" cy="415925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29209" rIns="0" bIns="0" rtlCol="0">
            <a:spAutoFit/>
          </a:bodyPr>
          <a:lstStyle/>
          <a:p>
            <a:pPr marL="29845" marR="160020">
              <a:lnSpc>
                <a:spcPct val="108000"/>
              </a:lnSpc>
              <a:spcBef>
                <a:spcPts val="229"/>
              </a:spcBef>
            </a:pP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// Use API routes </a:t>
            </a:r>
            <a:r>
              <a:rPr sz="10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app.use(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'/japi'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00" spc="-10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jokeRouter);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3759" y="2435859"/>
            <a:ext cx="35179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1445">
              <a:lnSpc>
                <a:spcPct val="115999"/>
              </a:lnSpc>
              <a:spcBef>
                <a:spcPts val="100"/>
              </a:spcBef>
            </a:pP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0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Entry</a:t>
            </a:r>
            <a:r>
              <a:rPr sz="10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point</a:t>
            </a:r>
            <a:r>
              <a:rPr sz="10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for</a:t>
            </a:r>
            <a:r>
              <a:rPr sz="10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the</a:t>
            </a:r>
            <a:r>
              <a:rPr sz="10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web</a:t>
            </a:r>
            <a:r>
              <a:rPr sz="10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app </a:t>
            </a:r>
            <a:r>
              <a:rPr sz="1000" spc="-53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app.get(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'/'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0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(req,</a:t>
            </a:r>
            <a:r>
              <a:rPr sz="10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res)</a:t>
            </a:r>
            <a:r>
              <a:rPr sz="10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0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res.sendFile(</a:t>
            </a:r>
            <a:r>
              <a:rPr sz="1000" u="sng" spc="500" dirty="0">
                <a:solidFill>
                  <a:srgbClr val="D4D4D4"/>
                </a:solidFill>
                <a:uFill>
                  <a:solidFill>
                    <a:srgbClr val="D3D3D3"/>
                  </a:solidFill>
                </a:u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dirname</a:t>
            </a:r>
            <a:r>
              <a:rPr sz="10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+</a:t>
            </a:r>
            <a:r>
              <a:rPr sz="10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'/views/index.html'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3759" y="3274059"/>
            <a:ext cx="4636770" cy="255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09265">
              <a:lnSpc>
                <a:spcPct val="115999"/>
              </a:lnSpc>
              <a:spcBef>
                <a:spcPts val="100"/>
              </a:spcBef>
            </a:pP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// 404 route </a:t>
            </a:r>
            <a:r>
              <a:rPr sz="10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app.use((req,</a:t>
            </a:r>
            <a:r>
              <a:rPr sz="100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res)</a:t>
            </a:r>
            <a:r>
              <a:rPr sz="10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0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res.status(</a:t>
            </a:r>
            <a:r>
              <a:rPr sz="1000" dirty="0">
                <a:solidFill>
                  <a:srgbClr val="B5CEA8"/>
                </a:solidFill>
                <a:latin typeface="Consolas"/>
                <a:cs typeface="Consolas"/>
              </a:rPr>
              <a:t>404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).send(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endParaRPr sz="100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&lt;html&gt;</a:t>
            </a:r>
            <a:endParaRPr sz="1000">
              <a:latin typeface="Consolas"/>
              <a:cs typeface="Consolas"/>
            </a:endParaRPr>
          </a:p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&lt;head&gt;</a:t>
            </a:r>
            <a:endParaRPr sz="1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&lt;title&gt;Page</a:t>
            </a:r>
            <a:r>
              <a:rPr sz="10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Not</a:t>
            </a:r>
            <a:r>
              <a:rPr sz="10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Found&lt;/title&gt;</a:t>
            </a:r>
            <a:endParaRPr sz="1000">
              <a:latin typeface="Consolas"/>
              <a:cs typeface="Consolas"/>
            </a:endParaRPr>
          </a:p>
          <a:p>
            <a:pPr marL="431800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&lt;/head&gt;</a:t>
            </a:r>
            <a:endParaRPr sz="1000">
              <a:latin typeface="Consolas"/>
              <a:cs typeface="Consolas"/>
            </a:endParaRPr>
          </a:p>
          <a:p>
            <a:pPr marL="4318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&lt;body&gt;</a:t>
            </a:r>
            <a:endParaRPr sz="1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&lt;h1&gt;The</a:t>
            </a:r>
            <a:r>
              <a:rPr sz="10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page</a:t>
            </a:r>
            <a:r>
              <a:rPr sz="10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you</a:t>
            </a:r>
            <a:r>
              <a:rPr sz="10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are</a:t>
            </a:r>
            <a:r>
              <a:rPr sz="10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trying</a:t>
            </a:r>
            <a:r>
              <a:rPr sz="10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to</a:t>
            </a:r>
            <a:r>
              <a:rPr sz="10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access</a:t>
            </a:r>
            <a:r>
              <a:rPr sz="10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does</a:t>
            </a:r>
            <a:r>
              <a:rPr sz="10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not</a:t>
            </a:r>
            <a:r>
              <a:rPr sz="10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exist.&lt;/h1&gt;</a:t>
            </a:r>
            <a:endParaRPr sz="1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&lt;p&gt;Enjoy</a:t>
            </a:r>
            <a:r>
              <a:rPr sz="1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some</a:t>
            </a:r>
            <a:r>
              <a:rPr sz="10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jokes</a:t>
            </a:r>
            <a:r>
              <a:rPr sz="10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by</a:t>
            </a:r>
            <a:r>
              <a:rPr sz="10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going</a:t>
            </a:r>
            <a:r>
              <a:rPr sz="10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to</a:t>
            </a:r>
            <a:r>
              <a:rPr sz="10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the:&lt;/p&gt;</a:t>
            </a:r>
            <a:endParaRPr sz="1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&lt;p&gt;Dad</a:t>
            </a:r>
            <a:r>
              <a:rPr sz="10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Jokes</a:t>
            </a:r>
            <a:r>
              <a:rPr sz="10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&lt;a</a:t>
            </a:r>
            <a:r>
              <a:rPr sz="10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href="/"&gt;HOME&lt;/a&gt;.&lt;/p&gt;</a:t>
            </a:r>
            <a:endParaRPr sz="1000">
              <a:latin typeface="Consolas"/>
              <a:cs typeface="Consolas"/>
            </a:endParaRPr>
          </a:p>
          <a:p>
            <a:pPr marL="431800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&lt;/body&gt;</a:t>
            </a:r>
            <a:endParaRPr sz="100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&lt;/html&gt;</a:t>
            </a:r>
            <a:endParaRPr sz="10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3759" y="5974588"/>
            <a:ext cx="316865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71930">
              <a:lnSpc>
                <a:spcPct val="110000"/>
              </a:lnSpc>
              <a:spcBef>
                <a:spcPts val="100"/>
              </a:spcBef>
            </a:pPr>
            <a:r>
              <a:rPr sz="1000" dirty="0">
                <a:solidFill>
                  <a:srgbClr val="6A9955"/>
                </a:solidFill>
                <a:latin typeface="Consolas"/>
                <a:cs typeface="Consolas"/>
              </a:rPr>
              <a:t>// Start the Server </a:t>
            </a:r>
            <a:r>
              <a:rPr sz="10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app.listen(port,</a:t>
            </a:r>
            <a:r>
              <a:rPr sz="100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r>
              <a:rPr sz="10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0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console.log(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'Server</a:t>
            </a:r>
            <a:r>
              <a:rPr sz="1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started</a:t>
            </a:r>
            <a:r>
              <a:rPr sz="1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on</a:t>
            </a:r>
            <a:r>
              <a:rPr sz="1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/>
                <a:cs typeface="Consolas"/>
              </a:rPr>
              <a:t>port</a:t>
            </a:r>
            <a:r>
              <a:rPr sz="1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CE9178"/>
                </a:solidFill>
                <a:latin typeface="Consolas"/>
                <a:cs typeface="Consolas"/>
              </a:rPr>
              <a:t>80'</a:t>
            </a:r>
            <a:r>
              <a:rPr sz="10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85777" y="41655"/>
            <a:ext cx="8756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5" dirty="0">
                <a:solidFill>
                  <a:srgbClr val="FFFFFF"/>
                </a:solidFill>
              </a:rPr>
              <a:t>index.js</a:t>
            </a:r>
            <a:endParaRPr sz="1900"/>
          </a:p>
        </p:txBody>
      </p:sp>
      <p:sp>
        <p:nvSpPr>
          <p:cNvPr id="13" name="object 13"/>
          <p:cNvSpPr txBox="1"/>
          <p:nvPr/>
        </p:nvSpPr>
        <p:spPr>
          <a:xfrm>
            <a:off x="517590" y="2912364"/>
            <a:ext cx="2871470" cy="9461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410"/>
              </a:lnSpc>
              <a:spcBef>
                <a:spcPts val="570"/>
              </a:spcBef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Connecting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b="1" spc="-8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35" dirty="0">
                <a:solidFill>
                  <a:srgbClr val="FFFFFF"/>
                </a:solidFill>
                <a:latin typeface="Arial"/>
                <a:cs typeface="Arial"/>
              </a:rPr>
              <a:t>REST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3DBBAE7-FCC8-AA70-3F40-29521A5480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199" y="1531619"/>
            <a:ext cx="5636895" cy="47104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// Function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to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add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new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joke</a:t>
            </a:r>
            <a:endParaRPr sz="1400">
              <a:latin typeface="Consolas"/>
              <a:cs typeface="Consolas"/>
            </a:endParaRPr>
          </a:p>
          <a:p>
            <a:pPr marL="209550" marR="694690" indent="-196850">
              <a:lnSpc>
                <a:spcPts val="1900"/>
              </a:lnSpc>
            </a:pP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async</a:t>
            </a:r>
            <a:r>
              <a:rPr sz="1400" spc="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function</a:t>
            </a:r>
            <a:r>
              <a:rPr sz="1400" spc="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addJoke(question,</a:t>
            </a:r>
            <a:r>
              <a:rPr sz="1400" spc="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answer,</a:t>
            </a:r>
            <a:r>
              <a:rPr sz="1400" spc="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rating)</a:t>
            </a:r>
            <a:r>
              <a:rPr sz="1400" spc="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400" spc="-75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try</a:t>
            </a:r>
            <a:r>
              <a:rPr sz="1400" spc="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400" spc="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response</a:t>
            </a:r>
            <a:r>
              <a:rPr sz="1400" spc="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4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await</a:t>
            </a:r>
            <a:r>
              <a:rPr sz="1400" spc="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fetch(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'/japi/jokes'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4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603250" marR="3549650">
              <a:lnSpc>
                <a:spcPct val="107100"/>
              </a:lnSpc>
              <a:spcBef>
                <a:spcPts val="95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method:</a:t>
            </a:r>
            <a:r>
              <a:rPr sz="140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'POST'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400" spc="-75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headers:</a:t>
            </a:r>
            <a:r>
              <a:rPr sz="14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'Content-Type'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r>
              <a:rPr sz="1400" spc="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'application/json'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40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},</a:t>
            </a:r>
            <a:endParaRPr sz="140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219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body:</a:t>
            </a:r>
            <a:r>
              <a:rPr sz="14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JSON.stringify({</a:t>
            </a:r>
            <a:r>
              <a:rPr sz="1400" spc="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question,</a:t>
            </a:r>
            <a:r>
              <a:rPr sz="1400" spc="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answer,</a:t>
            </a:r>
            <a:r>
              <a:rPr sz="1400" spc="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rating</a:t>
            </a:r>
            <a:r>
              <a:rPr sz="1400" spc="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}),</a:t>
            </a:r>
            <a:endParaRPr sz="14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if</a:t>
            </a:r>
            <a:r>
              <a:rPr sz="1400" spc="-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(response.ok)</a:t>
            </a:r>
            <a:r>
              <a:rPr sz="14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alert(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'Joke</a:t>
            </a:r>
            <a:r>
              <a:rPr sz="1400" spc="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added</a:t>
            </a:r>
            <a:r>
              <a:rPr sz="1400" spc="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successfully!'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r>
              <a:rPr sz="14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else</a:t>
            </a:r>
            <a:r>
              <a:rPr sz="140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alert(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'Failed</a:t>
            </a:r>
            <a:r>
              <a:rPr sz="1400" spc="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to</a:t>
            </a:r>
            <a:r>
              <a:rPr sz="1400" spc="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add</a:t>
            </a:r>
            <a:r>
              <a:rPr sz="1400" spc="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joke.'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406400" marR="3352165" indent="-196850">
              <a:lnSpc>
                <a:spcPct val="107100"/>
              </a:lnSpc>
              <a:spcBef>
                <a:spcPts val="95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}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catch</a:t>
            </a:r>
            <a:r>
              <a:rPr sz="1400" spc="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(error) { </a:t>
            </a: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 console.log(error);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2740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solidFill>
                  <a:srgbClr val="FFFFFF"/>
                </a:solidFill>
              </a:rPr>
              <a:t>Create</a:t>
            </a:r>
            <a:r>
              <a:rPr sz="3200" spc="-75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a</a:t>
            </a:r>
            <a:r>
              <a:rPr sz="3200" spc="-75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Joke</a:t>
            </a:r>
            <a:endParaRPr sz="3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E2FC-686C-3BB0-E973-4F0DBCE9C4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199" y="3181604"/>
            <a:ext cx="5241925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35100">
              <a:lnSpc>
                <a:spcPct val="111700"/>
              </a:lnSpc>
              <a:spcBef>
                <a:spcPts val="100"/>
              </a:spcBef>
            </a:pP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200" spc="4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A</a:t>
            </a:r>
            <a:r>
              <a:rPr sz="1200" spc="4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single</a:t>
            </a:r>
            <a:r>
              <a:rPr sz="1200" spc="4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joke </a:t>
            </a:r>
            <a:r>
              <a:rPr sz="12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router.get(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'/japi/jokes/:id'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2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(req,</a:t>
            </a:r>
            <a:r>
              <a:rPr sz="12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res)</a:t>
            </a:r>
            <a:r>
              <a:rPr sz="12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80975" marR="5080">
              <a:lnSpc>
                <a:spcPct val="103299"/>
              </a:lnSpc>
              <a:spcBef>
                <a:spcPts val="120"/>
              </a:spcBef>
            </a:pP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let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sql =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`SELECT * FROM jokes WHERE id =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req.params.id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1200" spc="-6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db.query(sql, (err, result)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9250" marR="3285490">
              <a:lnSpc>
                <a:spcPct val="110000"/>
              </a:lnSpc>
              <a:spcBef>
                <a:spcPts val="20"/>
              </a:spcBef>
            </a:pP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if</a:t>
            </a:r>
            <a:r>
              <a:rPr sz="12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(err)</a:t>
            </a:r>
            <a:r>
              <a:rPr sz="1200" spc="-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throw</a:t>
            </a:r>
            <a:r>
              <a:rPr sz="12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err; </a:t>
            </a:r>
            <a:r>
              <a:rPr sz="1200" spc="-6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res.send(result);</a:t>
            </a:r>
            <a:endParaRPr sz="12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5211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</a:rPr>
              <a:t>Read</a:t>
            </a:r>
            <a:r>
              <a:rPr sz="3200" spc="-55" dirty="0">
                <a:solidFill>
                  <a:srgbClr val="FFFFFF"/>
                </a:solidFill>
              </a:rPr>
              <a:t> </a:t>
            </a:r>
            <a:r>
              <a:rPr sz="3200" spc="5" dirty="0">
                <a:solidFill>
                  <a:srgbClr val="FFFFFF"/>
                </a:solidFill>
              </a:rPr>
              <a:t>(Display)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5" dirty="0">
                <a:solidFill>
                  <a:srgbClr val="FFFFFF"/>
                </a:solidFill>
              </a:rPr>
              <a:t>Single</a:t>
            </a:r>
            <a:r>
              <a:rPr sz="3200" spc="-65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Joke</a:t>
            </a:r>
            <a:endParaRPr sz="3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C39D-92A8-EF63-E9F3-AB67B9E300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199" y="1773428"/>
            <a:ext cx="8271509" cy="446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6885">
              <a:lnSpc>
                <a:spcPct val="111700"/>
              </a:lnSpc>
              <a:spcBef>
                <a:spcPts val="100"/>
              </a:spcBef>
            </a:pP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// Function to display all jokes </a:t>
            </a:r>
            <a:r>
              <a:rPr sz="1200" spc="-65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function</a:t>
            </a:r>
            <a:r>
              <a:rPr sz="1200" spc="-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displayJokes()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fetch(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'/japi/jokes'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.then(response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response.json())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.then(data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685800" marR="3034030">
              <a:lnSpc>
                <a:spcPts val="1610"/>
              </a:lnSpc>
              <a:spcBef>
                <a:spcPts val="60"/>
              </a:spcBef>
            </a:pP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jokeList = document.getElementById(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'joke-list'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200" spc="-6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jokeList.innerHTML =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onsolas"/>
              <a:cs typeface="Consolas"/>
            </a:endParaRPr>
          </a:p>
          <a:p>
            <a:pPr marL="685800">
              <a:lnSpc>
                <a:spcPct val="100000"/>
              </a:lnSpc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data.forEach(joke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853440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20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listItem</a:t>
            </a:r>
            <a:r>
              <a:rPr sz="12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document.createElement(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'li'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853440" marR="4128135">
              <a:lnSpc>
                <a:spcPct val="110000"/>
              </a:lnSpc>
              <a:spcBef>
                <a:spcPts val="2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listItem.className =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'list-group-item'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1200" spc="-6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listItem.innerHTML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endParaRPr sz="1200">
              <a:latin typeface="Consolas"/>
              <a:cs typeface="Consolas"/>
            </a:endParaRPr>
          </a:p>
          <a:p>
            <a:pPr marL="10223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&lt;strong&gt;Question:&lt;/strong&gt;</a:t>
            </a:r>
            <a:r>
              <a:rPr sz="12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joke.question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&lt;br&gt;</a:t>
            </a:r>
            <a:endParaRPr sz="1200">
              <a:latin typeface="Consolas"/>
              <a:cs typeface="Consolas"/>
            </a:endParaRPr>
          </a:p>
          <a:p>
            <a:pPr marL="10223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&lt;strong&gt;Answer:&lt;/strong&gt;</a:t>
            </a:r>
            <a:r>
              <a:rPr sz="1200" spc="-10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joke.answer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&lt;br&gt;</a:t>
            </a:r>
            <a:endParaRPr sz="1200">
              <a:latin typeface="Consolas"/>
              <a:cs typeface="Consolas"/>
            </a:endParaRPr>
          </a:p>
          <a:p>
            <a:pPr marL="102235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&lt;strong&gt;Rating:&lt;/strong&gt;</a:t>
            </a:r>
            <a:r>
              <a:rPr sz="1200" spc="-10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joke.rating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&lt;br&gt;</a:t>
            </a:r>
            <a:endParaRPr sz="1200">
              <a:latin typeface="Consolas"/>
              <a:cs typeface="Consolas"/>
            </a:endParaRPr>
          </a:p>
          <a:p>
            <a:pPr marL="102235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&lt;button</a:t>
            </a:r>
            <a:r>
              <a:rPr sz="12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class="btn</a:t>
            </a:r>
            <a:r>
              <a:rPr sz="12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btn-sm</a:t>
            </a:r>
            <a:r>
              <a:rPr sz="12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btn-primary"</a:t>
            </a:r>
            <a:r>
              <a:rPr sz="12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onclick="editJoke(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joke.id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)"&gt;Edit&lt;/button&gt;</a:t>
            </a:r>
            <a:endParaRPr sz="1200">
              <a:latin typeface="Consolas"/>
              <a:cs typeface="Consolas"/>
            </a:endParaRPr>
          </a:p>
          <a:p>
            <a:pPr marL="102235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&lt;button</a:t>
            </a:r>
            <a:r>
              <a:rPr sz="12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class="btn</a:t>
            </a:r>
            <a:r>
              <a:rPr sz="12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btn-sm</a:t>
            </a:r>
            <a:r>
              <a:rPr sz="12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btn-danger"</a:t>
            </a:r>
            <a:r>
              <a:rPr sz="12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onclick="deleteJoke(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joke.id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)"&gt;Delete&lt;/button&gt;</a:t>
            </a:r>
            <a:endParaRPr sz="1200">
              <a:latin typeface="Consolas"/>
              <a:cs typeface="Consolas"/>
            </a:endParaRPr>
          </a:p>
          <a:p>
            <a:pPr marL="853440" marR="4800600">
              <a:lnSpc>
                <a:spcPct val="111700"/>
              </a:lnSpc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12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jokeList.appendChild(listItem);</a:t>
            </a:r>
            <a:endParaRPr sz="1200">
              <a:latin typeface="Consolas"/>
              <a:cs typeface="Consolas"/>
            </a:endParaRPr>
          </a:p>
          <a:p>
            <a:pPr marL="68580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.catch(error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console.log(error));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4702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</a:rPr>
              <a:t>Read</a:t>
            </a:r>
            <a:r>
              <a:rPr sz="3200" spc="-50" dirty="0">
                <a:solidFill>
                  <a:srgbClr val="FFFFFF"/>
                </a:solidFill>
              </a:rPr>
              <a:t> </a:t>
            </a:r>
            <a:r>
              <a:rPr sz="3200" spc="5" dirty="0">
                <a:solidFill>
                  <a:srgbClr val="FFFFFF"/>
                </a:solidFill>
              </a:rPr>
              <a:t>(Display)</a:t>
            </a:r>
            <a:r>
              <a:rPr sz="3200" spc="-55" dirty="0">
                <a:solidFill>
                  <a:srgbClr val="FFFFFF"/>
                </a:solidFill>
              </a:rPr>
              <a:t> </a:t>
            </a:r>
            <a:r>
              <a:rPr sz="3200" spc="-70" dirty="0">
                <a:solidFill>
                  <a:srgbClr val="FFFFFF"/>
                </a:solidFill>
              </a:rPr>
              <a:t>All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25" dirty="0">
                <a:solidFill>
                  <a:srgbClr val="FFFFFF"/>
                </a:solidFill>
              </a:rPr>
              <a:t>Jokes</a:t>
            </a:r>
            <a:endParaRPr sz="3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3B8B0-648F-C919-B15A-6B01551802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199" y="1276603"/>
            <a:ext cx="4905375" cy="525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marR="2696845" indent="-168275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2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Function</a:t>
            </a:r>
            <a:r>
              <a:rPr sz="12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to</a:t>
            </a:r>
            <a:r>
              <a:rPr sz="12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edit</a:t>
            </a:r>
            <a:r>
              <a:rPr sz="12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a</a:t>
            </a:r>
            <a:r>
              <a:rPr sz="1200" spc="-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/>
                <a:cs typeface="Consolas"/>
              </a:rPr>
              <a:t>joke </a:t>
            </a:r>
            <a:r>
              <a:rPr sz="1200" spc="-64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function</a:t>
            </a:r>
            <a:r>
              <a:rPr sz="1200" spc="-3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editJoke(id)</a:t>
            </a:r>
            <a:r>
              <a:rPr sz="12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9250" marR="5080">
              <a:lnSpc>
                <a:spcPct val="107500"/>
              </a:lnSpc>
              <a:spcBef>
                <a:spcPts val="60"/>
              </a:spcBef>
            </a:pP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newQuestion = prompt(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'Enter the new 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question:'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200" spc="-6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newAnswer = prompt(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'Enter the new 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answer:'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200" spc="-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newRating = prompt(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'Enter the new </a:t>
            </a:r>
            <a:r>
              <a:rPr sz="1200" spc="-5" dirty="0">
                <a:solidFill>
                  <a:srgbClr val="CE9178"/>
                </a:solidFill>
                <a:latin typeface="Consolas"/>
                <a:cs typeface="Consolas"/>
              </a:rPr>
              <a:t>rating:'</a:t>
            </a:r>
            <a:r>
              <a:rPr sz="1200" spc="-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nsolas"/>
              <a:cs typeface="Consolas"/>
            </a:endParaRPr>
          </a:p>
          <a:p>
            <a:pPr marL="517525" marR="2529205" indent="-168275">
              <a:lnSpc>
                <a:spcPct val="108900"/>
              </a:lnSpc>
            </a:pP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200" spc="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200" spc="65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200" spc="6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2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question:</a:t>
            </a:r>
            <a:r>
              <a:rPr sz="1200" spc="-9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newQuestion, </a:t>
            </a:r>
            <a:r>
              <a:rPr sz="1200" spc="-6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answer: newAnswer, </a:t>
            </a:r>
            <a:r>
              <a:rPr sz="12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rating:</a:t>
            </a:r>
            <a:r>
              <a:rPr sz="1200" spc="-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newRating</a:t>
            </a:r>
            <a:endParaRPr sz="12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517525" marR="2192655" indent="-168275">
              <a:lnSpc>
                <a:spcPct val="111700"/>
              </a:lnSpc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fetch(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`/japi/jokes/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200" spc="-8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200" spc="-64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method:</a:t>
            </a:r>
            <a:r>
              <a:rPr sz="120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'PUT'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headers:</a:t>
            </a:r>
            <a:r>
              <a:rPr sz="1200" spc="-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6858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'Content-Type'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r>
              <a:rPr sz="1200" spc="-6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/>
                <a:cs typeface="Consolas"/>
              </a:rPr>
              <a:t>'application/json'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},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body:</a:t>
            </a:r>
            <a:r>
              <a:rPr sz="1200" spc="-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JSON.stringify(joke)</a:t>
            </a:r>
            <a:endParaRPr sz="12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.then(response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response.text())</a:t>
            </a:r>
            <a:endParaRPr sz="1200">
              <a:latin typeface="Consolas"/>
              <a:cs typeface="Consolas"/>
            </a:endParaRPr>
          </a:p>
          <a:p>
            <a:pPr marL="685800" marR="2949575" indent="-168275">
              <a:lnSpc>
                <a:spcPct val="108300"/>
              </a:lnSpc>
              <a:spcBef>
                <a:spcPts val="2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.then(data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2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alert(data); </a:t>
            </a:r>
            <a:r>
              <a:rPr sz="12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displayJokes();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})</a:t>
            </a:r>
            <a:endParaRPr sz="1200">
              <a:latin typeface="Consolas"/>
              <a:cs typeface="Consolas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.catch(error</a:t>
            </a:r>
            <a:r>
              <a:rPr sz="12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console.log(error));</a:t>
            </a:r>
            <a:endParaRPr sz="12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2201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FFFFFF"/>
                </a:solidFill>
              </a:rPr>
              <a:t>Edit</a:t>
            </a:r>
            <a:r>
              <a:rPr sz="3200" spc="-90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a</a:t>
            </a:r>
            <a:r>
              <a:rPr sz="3200" spc="-90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Joke</a:t>
            </a:r>
            <a:endParaRPr sz="3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74B3-0782-6C19-A2B4-58D91AB377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050" y="2235707"/>
            <a:ext cx="612775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9625">
              <a:lnSpc>
                <a:spcPct val="107100"/>
              </a:lnSpc>
              <a:spcBef>
                <a:spcPts val="100"/>
              </a:spcBef>
            </a:pP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// Function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to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delete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joke </a:t>
            </a:r>
            <a:r>
              <a:rPr sz="1400" spc="-75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function</a:t>
            </a:r>
            <a:r>
              <a:rPr sz="1400" spc="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deleteJoke(id)</a:t>
            </a:r>
            <a:r>
              <a:rPr sz="14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6400" marR="5080" indent="-196850">
              <a:lnSpc>
                <a:spcPct val="107100"/>
              </a:lnSpc>
              <a:spcBef>
                <a:spcPts val="95"/>
              </a:spcBef>
            </a:pP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if</a:t>
            </a:r>
            <a:r>
              <a:rPr sz="1400" spc="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(confirm(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'Are</a:t>
            </a:r>
            <a:r>
              <a:rPr sz="14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you</a:t>
            </a:r>
            <a:r>
              <a:rPr sz="14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sure</a:t>
            </a:r>
            <a:r>
              <a:rPr sz="1400" spc="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you</a:t>
            </a:r>
            <a:r>
              <a:rPr sz="14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want</a:t>
            </a:r>
            <a:r>
              <a:rPr sz="14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to</a:t>
            </a:r>
            <a:r>
              <a:rPr sz="1400" spc="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delete</a:t>
            </a:r>
            <a:r>
              <a:rPr sz="14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this</a:t>
            </a:r>
            <a:r>
              <a:rPr sz="14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joke?'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))</a:t>
            </a:r>
            <a:r>
              <a:rPr sz="14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400" spc="-75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fetch(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`/japi/jokes/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id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4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method:</a:t>
            </a:r>
            <a:r>
              <a:rPr sz="1400" spc="-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CE9178"/>
                </a:solidFill>
                <a:latin typeface="Consolas"/>
                <a:cs typeface="Consolas"/>
              </a:rPr>
              <a:t>'DELETE'</a:t>
            </a:r>
            <a:endParaRPr sz="14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})</a:t>
            </a:r>
            <a:endParaRPr sz="140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219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.then(response</a:t>
            </a:r>
            <a:r>
              <a:rPr sz="14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400" spc="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response.text())</a:t>
            </a:r>
            <a:endParaRPr sz="1400">
              <a:latin typeface="Consolas"/>
              <a:cs typeface="Consolas"/>
            </a:endParaRPr>
          </a:p>
          <a:p>
            <a:pPr marL="800100" indent="-19685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.then(data</a:t>
            </a:r>
            <a:r>
              <a:rPr sz="14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400" spc="-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00100" marR="3843020">
              <a:lnSpc>
                <a:spcPct val="107100"/>
              </a:lnSpc>
              <a:spcBef>
                <a:spcPts val="95"/>
              </a:spcBef>
            </a:pP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alert(data); </a:t>
            </a:r>
            <a:r>
              <a:rPr sz="14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displayJoke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();</a:t>
            </a:r>
            <a:endParaRPr sz="140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240"/>
              </a:spcBef>
            </a:pP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})</a:t>
            </a:r>
            <a:endParaRPr sz="140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.catch(error</a:t>
            </a:r>
            <a:r>
              <a:rPr sz="1400" spc="-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400" spc="-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console.log(error));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2693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solidFill>
                  <a:srgbClr val="FFFFFF"/>
                </a:solidFill>
              </a:rPr>
              <a:t>Delete</a:t>
            </a:r>
            <a:r>
              <a:rPr sz="3200" spc="-75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a</a:t>
            </a:r>
            <a:r>
              <a:rPr sz="3200" spc="-75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Joke</a:t>
            </a:r>
            <a:endParaRPr sz="3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E1F5-710A-AC0E-8C25-8D40F3C247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2252" y="3224276"/>
            <a:ext cx="3637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FF1675"/>
                </a:solidFill>
                <a:latin typeface="Arial"/>
                <a:cs typeface="Arial"/>
              </a:rPr>
              <a:t>Demo:</a:t>
            </a:r>
            <a:r>
              <a:rPr sz="2400" b="1" spc="-7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FF1675"/>
                </a:solidFill>
                <a:latin typeface="Arial"/>
                <a:cs typeface="Arial"/>
              </a:rPr>
              <a:t>Running</a:t>
            </a:r>
            <a:r>
              <a:rPr sz="2400" b="1" spc="-5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FF1675"/>
                </a:solidFill>
                <a:latin typeface="Arial"/>
                <a:cs typeface="Arial"/>
              </a:rPr>
              <a:t>the</a:t>
            </a:r>
            <a:r>
              <a:rPr sz="2400" b="1" spc="-6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rgbClr val="FF1675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854" y="1968500"/>
            <a:ext cx="1094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000" b="1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DD77E-69A2-FD4A-C561-2F7E8DA8DC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1267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7490" y="1898396"/>
            <a:ext cx="61626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20" dirty="0">
                <a:solidFill>
                  <a:srgbClr val="FF1675"/>
                </a:solidFill>
              </a:rPr>
              <a:t>Connecting</a:t>
            </a:r>
            <a:r>
              <a:rPr sz="2400" spc="-50" dirty="0">
                <a:solidFill>
                  <a:srgbClr val="FF1675"/>
                </a:solidFill>
              </a:rPr>
              <a:t> </a:t>
            </a:r>
            <a:r>
              <a:rPr sz="2400" spc="-20" dirty="0">
                <a:solidFill>
                  <a:srgbClr val="FF1675"/>
                </a:solidFill>
              </a:rPr>
              <a:t>our</a:t>
            </a:r>
            <a:r>
              <a:rPr sz="2400" spc="-50" dirty="0">
                <a:solidFill>
                  <a:srgbClr val="FF1675"/>
                </a:solidFill>
              </a:rPr>
              <a:t> </a:t>
            </a:r>
            <a:r>
              <a:rPr sz="2400" spc="-55" dirty="0">
                <a:solidFill>
                  <a:srgbClr val="FF1675"/>
                </a:solidFill>
              </a:rPr>
              <a:t>Back</a:t>
            </a:r>
            <a:r>
              <a:rPr sz="2400" spc="-50" dirty="0">
                <a:solidFill>
                  <a:srgbClr val="FF1675"/>
                </a:solidFill>
              </a:rPr>
              <a:t> </a:t>
            </a:r>
            <a:r>
              <a:rPr sz="2400" spc="-35" dirty="0">
                <a:solidFill>
                  <a:srgbClr val="FF1675"/>
                </a:solidFill>
              </a:rPr>
              <a:t>End</a:t>
            </a:r>
            <a:r>
              <a:rPr sz="2400" spc="-45" dirty="0">
                <a:solidFill>
                  <a:srgbClr val="FF1675"/>
                </a:solidFill>
              </a:rPr>
              <a:t> </a:t>
            </a:r>
            <a:r>
              <a:rPr sz="2400" spc="-15" dirty="0">
                <a:solidFill>
                  <a:srgbClr val="FF1675"/>
                </a:solidFill>
              </a:rPr>
              <a:t>JavaScript</a:t>
            </a:r>
            <a:r>
              <a:rPr sz="2400" spc="-55" dirty="0">
                <a:solidFill>
                  <a:srgbClr val="FF1675"/>
                </a:solidFill>
              </a:rPr>
              <a:t> </a:t>
            </a:r>
            <a:r>
              <a:rPr sz="2400" spc="-125" dirty="0">
                <a:solidFill>
                  <a:srgbClr val="FF1675"/>
                </a:solidFill>
              </a:rPr>
              <a:t>REST </a:t>
            </a:r>
            <a:r>
              <a:rPr sz="2400" spc="-655" dirty="0">
                <a:solidFill>
                  <a:srgbClr val="FF1675"/>
                </a:solidFill>
              </a:rPr>
              <a:t> </a:t>
            </a:r>
            <a:r>
              <a:rPr sz="2400" spc="-75" dirty="0">
                <a:solidFill>
                  <a:srgbClr val="FF1675"/>
                </a:solidFill>
              </a:rPr>
              <a:t>API</a:t>
            </a:r>
            <a:r>
              <a:rPr sz="2400" spc="-55" dirty="0">
                <a:solidFill>
                  <a:srgbClr val="FF1675"/>
                </a:solidFill>
              </a:rPr>
              <a:t> </a:t>
            </a:r>
            <a:r>
              <a:rPr sz="2400" spc="45" dirty="0">
                <a:solidFill>
                  <a:srgbClr val="FF1675"/>
                </a:solidFill>
              </a:rPr>
              <a:t>to</a:t>
            </a:r>
            <a:r>
              <a:rPr sz="2400" spc="-50" dirty="0">
                <a:solidFill>
                  <a:srgbClr val="FF1675"/>
                </a:solidFill>
              </a:rPr>
              <a:t> </a:t>
            </a:r>
            <a:r>
              <a:rPr sz="2400" spc="-20" dirty="0">
                <a:solidFill>
                  <a:srgbClr val="FF1675"/>
                </a:solidFill>
              </a:rPr>
              <a:t>a</a:t>
            </a:r>
            <a:r>
              <a:rPr sz="2400" spc="-55" dirty="0">
                <a:solidFill>
                  <a:srgbClr val="FF1675"/>
                </a:solidFill>
              </a:rPr>
              <a:t> </a:t>
            </a:r>
            <a:r>
              <a:rPr sz="2400" spc="-15" dirty="0">
                <a:solidFill>
                  <a:srgbClr val="FF1675"/>
                </a:solidFill>
              </a:rPr>
              <a:t>Database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317490" y="2861564"/>
            <a:ext cx="6123940" cy="20828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118110" indent="4445">
              <a:lnSpc>
                <a:spcPts val="2810"/>
              </a:lnSpc>
              <a:spcBef>
                <a:spcPts val="250"/>
              </a:spcBef>
            </a:pPr>
            <a:r>
              <a:rPr sz="2400" b="1" spc="-15" dirty="0">
                <a:solidFill>
                  <a:srgbClr val="FF1675"/>
                </a:solidFill>
                <a:latin typeface="Arial"/>
                <a:cs typeface="Arial"/>
              </a:rPr>
              <a:t>Utilizing</a:t>
            </a:r>
            <a:r>
              <a:rPr sz="2400" b="1" spc="-4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15" dirty="0">
                <a:solidFill>
                  <a:srgbClr val="FF1675"/>
                </a:solidFill>
                <a:latin typeface="Arial"/>
                <a:cs typeface="Arial"/>
              </a:rPr>
              <a:t>Event</a:t>
            </a:r>
            <a:r>
              <a:rPr sz="2400" b="1" spc="-5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1675"/>
                </a:solidFill>
                <a:latin typeface="Arial"/>
                <a:cs typeface="Arial"/>
              </a:rPr>
              <a:t>Handlers</a:t>
            </a:r>
            <a:r>
              <a:rPr sz="2400" b="1" spc="-4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1675"/>
                </a:solidFill>
                <a:latin typeface="Arial"/>
                <a:cs typeface="Arial"/>
              </a:rPr>
              <a:t>In</a:t>
            </a:r>
            <a:r>
              <a:rPr sz="2400" b="1" spc="-5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1675"/>
                </a:solidFill>
                <a:latin typeface="Arial"/>
                <a:cs typeface="Arial"/>
              </a:rPr>
              <a:t>our</a:t>
            </a:r>
            <a:r>
              <a:rPr sz="2400" b="1" spc="-4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1675"/>
                </a:solidFill>
                <a:latin typeface="Arial"/>
                <a:cs typeface="Arial"/>
              </a:rPr>
              <a:t>JavaScript </a:t>
            </a:r>
            <a:r>
              <a:rPr sz="2400" b="1" spc="-65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FF1675"/>
                </a:solidFill>
                <a:latin typeface="Arial"/>
                <a:cs typeface="Arial"/>
              </a:rPr>
              <a:t>Web</a:t>
            </a:r>
            <a:r>
              <a:rPr sz="2400" b="1" spc="-4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FF1675"/>
                </a:solidFill>
                <a:latin typeface="Arial"/>
                <a:cs typeface="Arial"/>
              </a:rPr>
              <a:t>App</a:t>
            </a:r>
            <a:endParaRPr sz="2400">
              <a:latin typeface="Arial"/>
              <a:cs typeface="Arial"/>
            </a:endParaRPr>
          </a:p>
          <a:p>
            <a:pPr marL="12700" marR="5080" indent="4445">
              <a:lnSpc>
                <a:spcPct val="100800"/>
              </a:lnSpc>
              <a:spcBef>
                <a:spcPts val="1714"/>
              </a:spcBef>
            </a:pPr>
            <a:r>
              <a:rPr sz="2400" b="1" spc="-35" dirty="0">
                <a:solidFill>
                  <a:srgbClr val="FF1675"/>
                </a:solidFill>
                <a:latin typeface="Arial"/>
                <a:cs typeface="Arial"/>
              </a:rPr>
              <a:t>Building </a:t>
            </a:r>
            <a:r>
              <a:rPr sz="2400" b="1" spc="-15" dirty="0">
                <a:solidFill>
                  <a:srgbClr val="FF1675"/>
                </a:solidFill>
                <a:latin typeface="Arial"/>
                <a:cs typeface="Arial"/>
              </a:rPr>
              <a:t>JavaScript </a:t>
            </a:r>
            <a:r>
              <a:rPr sz="2400" b="1" spc="-25" dirty="0">
                <a:solidFill>
                  <a:srgbClr val="FF1675"/>
                </a:solidFill>
                <a:latin typeface="Arial"/>
                <a:cs typeface="Arial"/>
              </a:rPr>
              <a:t>Functions </a:t>
            </a:r>
            <a:r>
              <a:rPr sz="2400" b="1" spc="-5" dirty="0">
                <a:solidFill>
                  <a:srgbClr val="FF1675"/>
                </a:solidFill>
                <a:latin typeface="Arial"/>
                <a:cs typeface="Arial"/>
              </a:rPr>
              <a:t>for </a:t>
            </a:r>
            <a:r>
              <a:rPr sz="2400" b="1" spc="-55" dirty="0">
                <a:solidFill>
                  <a:srgbClr val="FF1675"/>
                </a:solidFill>
                <a:latin typeface="Arial"/>
                <a:cs typeface="Arial"/>
              </a:rPr>
              <a:t>CRUD </a:t>
            </a:r>
            <a:r>
              <a:rPr sz="2400" b="1" spc="-5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1675"/>
                </a:solidFill>
                <a:latin typeface="Arial"/>
                <a:cs typeface="Arial"/>
              </a:rPr>
              <a:t>O</a:t>
            </a:r>
            <a:r>
              <a:rPr sz="2400" b="1" spc="15" dirty="0">
                <a:solidFill>
                  <a:srgbClr val="FF1675"/>
                </a:solidFill>
                <a:latin typeface="Arial"/>
                <a:cs typeface="Arial"/>
              </a:rPr>
              <a:t>p</a:t>
            </a:r>
            <a:r>
              <a:rPr sz="2400" b="1" spc="70" dirty="0">
                <a:solidFill>
                  <a:srgbClr val="FF1675"/>
                </a:solidFill>
                <a:latin typeface="Arial"/>
                <a:cs typeface="Arial"/>
              </a:rPr>
              <a:t>e</a:t>
            </a:r>
            <a:r>
              <a:rPr sz="2400" b="1" spc="-25" dirty="0">
                <a:solidFill>
                  <a:srgbClr val="FF1675"/>
                </a:solidFill>
                <a:latin typeface="Arial"/>
                <a:cs typeface="Arial"/>
              </a:rPr>
              <a:t>r</a:t>
            </a:r>
            <a:r>
              <a:rPr sz="2400" b="1" spc="-70" dirty="0">
                <a:solidFill>
                  <a:srgbClr val="FF1675"/>
                </a:solidFill>
                <a:latin typeface="Arial"/>
                <a:cs typeface="Arial"/>
              </a:rPr>
              <a:t>a</a:t>
            </a:r>
            <a:r>
              <a:rPr sz="2400" b="1" spc="145" dirty="0">
                <a:solidFill>
                  <a:srgbClr val="FF1675"/>
                </a:solidFill>
                <a:latin typeface="Arial"/>
                <a:cs typeface="Arial"/>
              </a:rPr>
              <a:t>t</a:t>
            </a:r>
            <a:r>
              <a:rPr sz="2400" b="1" spc="-45" dirty="0">
                <a:solidFill>
                  <a:srgbClr val="FF1675"/>
                </a:solidFill>
                <a:latin typeface="Arial"/>
                <a:cs typeface="Arial"/>
              </a:rPr>
              <a:t>i</a:t>
            </a:r>
            <a:r>
              <a:rPr sz="2400" b="1" spc="-30" dirty="0">
                <a:solidFill>
                  <a:srgbClr val="FF1675"/>
                </a:solidFill>
                <a:latin typeface="Arial"/>
                <a:cs typeface="Arial"/>
              </a:rPr>
              <a:t>o</a:t>
            </a:r>
            <a:r>
              <a:rPr sz="2400" b="1" spc="-20" dirty="0">
                <a:solidFill>
                  <a:srgbClr val="FF1675"/>
                </a:solidFill>
                <a:latin typeface="Arial"/>
                <a:cs typeface="Arial"/>
              </a:rPr>
              <a:t>n</a:t>
            </a:r>
            <a:r>
              <a:rPr sz="2400" b="1" spc="-175" dirty="0">
                <a:solidFill>
                  <a:srgbClr val="FF1675"/>
                </a:solidFill>
                <a:latin typeface="Arial"/>
                <a:cs typeface="Arial"/>
              </a:rPr>
              <a:t>s</a:t>
            </a:r>
            <a:r>
              <a:rPr sz="2400" b="1" spc="-4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FF1675"/>
                </a:solidFill>
                <a:latin typeface="Arial"/>
                <a:cs typeface="Arial"/>
              </a:rPr>
              <a:t>&amp;</a:t>
            </a:r>
            <a:r>
              <a:rPr sz="2400" b="1" spc="-4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FF1675"/>
                </a:solidFill>
                <a:latin typeface="Arial"/>
                <a:cs typeface="Arial"/>
              </a:rPr>
              <a:t>C</a:t>
            </a:r>
            <a:r>
              <a:rPr sz="2400" b="1" spc="-30" dirty="0">
                <a:solidFill>
                  <a:srgbClr val="FF1675"/>
                </a:solidFill>
                <a:latin typeface="Arial"/>
                <a:cs typeface="Arial"/>
              </a:rPr>
              <a:t>o</a:t>
            </a:r>
            <a:r>
              <a:rPr sz="2400" b="1" spc="-20" dirty="0">
                <a:solidFill>
                  <a:srgbClr val="FF1675"/>
                </a:solidFill>
                <a:latin typeface="Arial"/>
                <a:cs typeface="Arial"/>
              </a:rPr>
              <a:t>nn</a:t>
            </a:r>
            <a:r>
              <a:rPr sz="2400" b="1" spc="70" dirty="0">
                <a:solidFill>
                  <a:srgbClr val="FF1675"/>
                </a:solidFill>
                <a:latin typeface="Arial"/>
                <a:cs typeface="Arial"/>
              </a:rPr>
              <a:t>e</a:t>
            </a:r>
            <a:r>
              <a:rPr sz="2400" b="1" spc="50" dirty="0">
                <a:solidFill>
                  <a:srgbClr val="FF1675"/>
                </a:solidFill>
                <a:latin typeface="Arial"/>
                <a:cs typeface="Arial"/>
              </a:rPr>
              <a:t>c</a:t>
            </a:r>
            <a:r>
              <a:rPr sz="2400" b="1" spc="145" dirty="0">
                <a:solidFill>
                  <a:srgbClr val="FF1675"/>
                </a:solidFill>
                <a:latin typeface="Arial"/>
                <a:cs typeface="Arial"/>
              </a:rPr>
              <a:t>t</a:t>
            </a:r>
            <a:r>
              <a:rPr sz="2400" b="1" spc="-45" dirty="0">
                <a:solidFill>
                  <a:srgbClr val="FF1675"/>
                </a:solidFill>
                <a:latin typeface="Arial"/>
                <a:cs typeface="Arial"/>
              </a:rPr>
              <a:t>i</a:t>
            </a:r>
            <a:r>
              <a:rPr sz="2400" b="1" spc="-20" dirty="0">
                <a:solidFill>
                  <a:srgbClr val="FF1675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1675"/>
                </a:solidFill>
                <a:latin typeface="Arial"/>
                <a:cs typeface="Arial"/>
              </a:rPr>
              <a:t>g</a:t>
            </a:r>
            <a:r>
              <a:rPr sz="2400" b="1" spc="-4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1675"/>
                </a:solidFill>
                <a:latin typeface="Arial"/>
                <a:cs typeface="Arial"/>
              </a:rPr>
              <a:t>o</a:t>
            </a:r>
            <a:r>
              <a:rPr sz="2400" b="1" spc="5" dirty="0">
                <a:solidFill>
                  <a:srgbClr val="FF1675"/>
                </a:solidFill>
                <a:latin typeface="Arial"/>
                <a:cs typeface="Arial"/>
              </a:rPr>
              <a:t>u</a:t>
            </a:r>
            <a:r>
              <a:rPr sz="2400" b="1" spc="-35" dirty="0">
                <a:solidFill>
                  <a:srgbClr val="FF1675"/>
                </a:solidFill>
                <a:latin typeface="Arial"/>
                <a:cs typeface="Arial"/>
              </a:rPr>
              <a:t>r</a:t>
            </a:r>
            <a:r>
              <a:rPr sz="2400" b="1" spc="-4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FF1675"/>
                </a:solidFill>
                <a:latin typeface="Arial"/>
                <a:cs typeface="Arial"/>
              </a:rPr>
              <a:t>F</a:t>
            </a:r>
            <a:r>
              <a:rPr sz="2400" b="1" spc="-25" dirty="0">
                <a:solidFill>
                  <a:srgbClr val="FF1675"/>
                </a:solidFill>
                <a:latin typeface="Arial"/>
                <a:cs typeface="Arial"/>
              </a:rPr>
              <a:t>r</a:t>
            </a:r>
            <a:r>
              <a:rPr sz="2400" b="1" spc="-45" dirty="0">
                <a:solidFill>
                  <a:srgbClr val="FF1675"/>
                </a:solidFill>
                <a:latin typeface="Arial"/>
                <a:cs typeface="Arial"/>
              </a:rPr>
              <a:t>o</a:t>
            </a:r>
            <a:r>
              <a:rPr sz="2400" b="1" spc="-20" dirty="0">
                <a:solidFill>
                  <a:srgbClr val="FF1675"/>
                </a:solidFill>
                <a:latin typeface="Arial"/>
                <a:cs typeface="Arial"/>
              </a:rPr>
              <a:t>n</a:t>
            </a:r>
            <a:r>
              <a:rPr sz="2400" b="1" spc="155" dirty="0">
                <a:solidFill>
                  <a:srgbClr val="FF1675"/>
                </a:solidFill>
                <a:latin typeface="Arial"/>
                <a:cs typeface="Arial"/>
              </a:rPr>
              <a:t>t</a:t>
            </a:r>
            <a:r>
              <a:rPr sz="2400" b="1" spc="-5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FF1675"/>
                </a:solidFill>
                <a:latin typeface="Arial"/>
                <a:cs typeface="Arial"/>
              </a:rPr>
              <a:t>E</a:t>
            </a:r>
            <a:r>
              <a:rPr sz="2400" b="1" spc="-20" dirty="0">
                <a:solidFill>
                  <a:srgbClr val="FF1675"/>
                </a:solidFill>
                <a:latin typeface="Arial"/>
                <a:cs typeface="Arial"/>
              </a:rPr>
              <a:t>n</a:t>
            </a:r>
            <a:r>
              <a:rPr sz="2400" b="1" spc="15" dirty="0">
                <a:solidFill>
                  <a:srgbClr val="FF1675"/>
                </a:solidFill>
                <a:latin typeface="Arial"/>
                <a:cs typeface="Arial"/>
              </a:rPr>
              <a:t>d</a:t>
            </a:r>
            <a:r>
              <a:rPr sz="2400" b="1" spc="-4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1675"/>
                </a:solidFill>
                <a:latin typeface="Arial"/>
                <a:cs typeface="Arial"/>
              </a:rPr>
              <a:t>t</a:t>
            </a:r>
            <a:r>
              <a:rPr sz="2400" b="1" spc="-15" dirty="0">
                <a:solidFill>
                  <a:srgbClr val="FF1675"/>
                </a:solidFill>
                <a:latin typeface="Arial"/>
                <a:cs typeface="Arial"/>
              </a:rPr>
              <a:t>o  </a:t>
            </a:r>
            <a:r>
              <a:rPr sz="2400" b="1" spc="60" dirty="0">
                <a:solidFill>
                  <a:srgbClr val="FF1675"/>
                </a:solidFill>
                <a:latin typeface="Arial"/>
                <a:cs typeface="Arial"/>
              </a:rPr>
              <a:t>th</a:t>
            </a:r>
            <a:r>
              <a:rPr sz="2400" b="1" spc="80" dirty="0">
                <a:solidFill>
                  <a:srgbClr val="FF1675"/>
                </a:solidFill>
                <a:latin typeface="Arial"/>
                <a:cs typeface="Arial"/>
              </a:rPr>
              <a:t>e</a:t>
            </a:r>
            <a:r>
              <a:rPr sz="2400" b="1" spc="-4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FF1675"/>
                </a:solidFill>
                <a:latin typeface="Arial"/>
                <a:cs typeface="Arial"/>
              </a:rPr>
              <a:t>R</a:t>
            </a:r>
            <a:r>
              <a:rPr sz="2400" b="1" spc="-95" dirty="0">
                <a:solidFill>
                  <a:srgbClr val="FF1675"/>
                </a:solidFill>
                <a:latin typeface="Arial"/>
                <a:cs typeface="Arial"/>
              </a:rPr>
              <a:t>E</a:t>
            </a:r>
            <a:r>
              <a:rPr sz="2400" b="1" spc="-195" dirty="0">
                <a:solidFill>
                  <a:srgbClr val="FF1675"/>
                </a:solidFill>
                <a:latin typeface="Arial"/>
                <a:cs typeface="Arial"/>
              </a:rPr>
              <a:t>S</a:t>
            </a:r>
            <a:r>
              <a:rPr sz="2400" b="1" spc="-25" dirty="0">
                <a:solidFill>
                  <a:srgbClr val="FF1675"/>
                </a:solidFill>
                <a:latin typeface="Arial"/>
                <a:cs typeface="Arial"/>
              </a:rPr>
              <a:t>T</a:t>
            </a:r>
            <a:r>
              <a:rPr sz="2400" b="1" spc="-5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1675"/>
                </a:solidFill>
                <a:latin typeface="Arial"/>
                <a:cs typeface="Arial"/>
              </a:rPr>
              <a:t>A</a:t>
            </a:r>
            <a:r>
              <a:rPr sz="2400" b="1" spc="-120" dirty="0">
                <a:solidFill>
                  <a:srgbClr val="FF1675"/>
                </a:solidFill>
                <a:latin typeface="Arial"/>
                <a:cs typeface="Arial"/>
              </a:rPr>
              <a:t>P</a:t>
            </a:r>
            <a:r>
              <a:rPr sz="2400" b="1" spc="25" dirty="0">
                <a:solidFill>
                  <a:srgbClr val="FF1675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717" y="1968500"/>
            <a:ext cx="1770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00" b="1" spc="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000" b="1" spc="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000" b="1" spc="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b="1" spc="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000" b="1" spc="9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35797-346A-CA01-0C0C-BD8B78FFBF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1267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7490" y="90931"/>
            <a:ext cx="293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1675"/>
                </a:solidFill>
              </a:rPr>
              <a:t>In</a:t>
            </a:r>
            <a:r>
              <a:rPr sz="1800" spc="-60" dirty="0">
                <a:solidFill>
                  <a:srgbClr val="FF1675"/>
                </a:solidFill>
              </a:rPr>
              <a:t> </a:t>
            </a:r>
            <a:r>
              <a:rPr sz="1800" spc="-20" dirty="0">
                <a:solidFill>
                  <a:srgbClr val="FF1675"/>
                </a:solidFill>
              </a:rPr>
              <a:t>this</a:t>
            </a:r>
            <a:r>
              <a:rPr sz="1800" spc="-50" dirty="0">
                <a:solidFill>
                  <a:srgbClr val="FF1675"/>
                </a:solidFill>
              </a:rPr>
              <a:t> </a:t>
            </a:r>
            <a:r>
              <a:rPr sz="1800" spc="-5" dirty="0">
                <a:solidFill>
                  <a:srgbClr val="FF1675"/>
                </a:solidFill>
              </a:rPr>
              <a:t>module</a:t>
            </a:r>
            <a:r>
              <a:rPr sz="1800" spc="-50" dirty="0">
                <a:solidFill>
                  <a:srgbClr val="FF1675"/>
                </a:solidFill>
              </a:rPr>
              <a:t> </a:t>
            </a:r>
            <a:r>
              <a:rPr sz="1800" spc="30" dirty="0">
                <a:solidFill>
                  <a:srgbClr val="FF1675"/>
                </a:solidFill>
              </a:rPr>
              <a:t>we</a:t>
            </a:r>
            <a:r>
              <a:rPr sz="1800" spc="-50" dirty="0">
                <a:solidFill>
                  <a:srgbClr val="FF1675"/>
                </a:solidFill>
              </a:rPr>
              <a:t> </a:t>
            </a:r>
            <a:r>
              <a:rPr sz="1800" spc="-15" dirty="0">
                <a:solidFill>
                  <a:srgbClr val="FF1675"/>
                </a:solidFill>
              </a:rPr>
              <a:t>covered: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5557520" y="375411"/>
            <a:ext cx="5560695" cy="2424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z="1600" spc="10" dirty="0">
                <a:solidFill>
                  <a:srgbClr val="FF1675"/>
                </a:solidFill>
                <a:latin typeface="Microsoft Sans Serif"/>
                <a:cs typeface="Microsoft Sans Serif"/>
              </a:rPr>
              <a:t>Learned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FF1675"/>
                </a:solidFill>
                <a:latin typeface="Microsoft Sans Serif"/>
                <a:cs typeface="Microsoft Sans Serif"/>
              </a:rPr>
              <a:t>about</a:t>
            </a:r>
            <a:r>
              <a:rPr sz="1600" spc="-4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1675"/>
                </a:solidFill>
                <a:latin typeface="Microsoft Sans Serif"/>
                <a:cs typeface="Microsoft Sans Serif"/>
              </a:rPr>
              <a:t>Database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hosting</a:t>
            </a:r>
            <a:r>
              <a:rPr sz="1600" spc="-4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options</a:t>
            </a:r>
            <a:endParaRPr sz="1600">
              <a:latin typeface="Microsoft Sans Serif"/>
              <a:cs typeface="Microsoft Sans Serif"/>
            </a:endParaRPr>
          </a:p>
          <a:p>
            <a:pPr marL="301625" marR="5080" indent="-288925">
              <a:lnSpc>
                <a:spcPts val="1900"/>
              </a:lnSpc>
              <a:spcBef>
                <a:spcPts val="655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Reviewed</a:t>
            </a:r>
            <a:r>
              <a:rPr sz="1600" spc="-2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FF1675"/>
                </a:solidFill>
                <a:latin typeface="Microsoft Sans Serif"/>
                <a:cs typeface="Microsoft Sans Serif"/>
              </a:rPr>
              <a:t>the</a:t>
            </a:r>
            <a:r>
              <a:rPr sz="1600" spc="-2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FF1675"/>
                </a:solidFill>
                <a:latin typeface="Microsoft Sans Serif"/>
                <a:cs typeface="Microsoft Sans Serif"/>
              </a:rPr>
              <a:t>code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for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FF1675"/>
                </a:solidFill>
                <a:latin typeface="Microsoft Sans Serif"/>
                <a:cs typeface="Microsoft Sans Serif"/>
              </a:rPr>
              <a:t>creating</a:t>
            </a:r>
            <a:r>
              <a:rPr sz="1600" spc="-4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FF1675"/>
                </a:solidFill>
                <a:latin typeface="Microsoft Sans Serif"/>
                <a:cs typeface="Microsoft Sans Serif"/>
              </a:rPr>
              <a:t>the</a:t>
            </a:r>
            <a:r>
              <a:rPr sz="1600" spc="-2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1675"/>
                </a:solidFill>
                <a:latin typeface="Microsoft Sans Serif"/>
                <a:cs typeface="Microsoft Sans Serif"/>
              </a:rPr>
              <a:t>database,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F1675"/>
                </a:solidFill>
                <a:latin typeface="Microsoft Sans Serif"/>
                <a:cs typeface="Microsoft Sans Serif"/>
              </a:rPr>
              <a:t>tables,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and </a:t>
            </a:r>
            <a:r>
              <a:rPr sz="1600" spc="-409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initial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data</a:t>
            </a:r>
            <a:endParaRPr sz="1600">
              <a:latin typeface="Microsoft Sans Serif"/>
              <a:cs typeface="Microsoft Sans Serif"/>
            </a:endParaRPr>
          </a:p>
          <a:p>
            <a:pPr marL="301625" indent="-288925">
              <a:lnSpc>
                <a:spcPct val="100000"/>
              </a:lnSpc>
              <a:spcBef>
                <a:spcPts val="610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C</a:t>
            </a:r>
            <a:r>
              <a:rPr sz="1600" dirty="0">
                <a:solidFill>
                  <a:srgbClr val="FF1675"/>
                </a:solidFill>
                <a:latin typeface="Microsoft Sans Serif"/>
                <a:cs typeface="Microsoft Sans Serif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/>
                <a:cs typeface="Microsoft Sans Serif"/>
              </a:rPr>
              <a:t>nn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e</a:t>
            </a:r>
            <a:r>
              <a:rPr sz="1600" spc="70" dirty="0">
                <a:solidFill>
                  <a:srgbClr val="FF1675"/>
                </a:solidFill>
                <a:latin typeface="Microsoft Sans Serif"/>
                <a:cs typeface="Microsoft Sans Serif"/>
              </a:rPr>
              <a:t>c</a:t>
            </a:r>
            <a:r>
              <a:rPr sz="1600" spc="120" dirty="0">
                <a:solidFill>
                  <a:srgbClr val="FF1675"/>
                </a:solidFill>
                <a:latin typeface="Microsoft Sans Serif"/>
                <a:cs typeface="Microsoft Sans Serif"/>
              </a:rPr>
              <a:t>t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e</a:t>
            </a:r>
            <a:r>
              <a:rPr sz="1600" spc="75" dirty="0">
                <a:solidFill>
                  <a:srgbClr val="FF1675"/>
                </a:solidFill>
                <a:latin typeface="Microsoft Sans Serif"/>
                <a:cs typeface="Microsoft Sans Serif"/>
              </a:rPr>
              <a:t>d</a:t>
            </a:r>
            <a:r>
              <a:rPr sz="1600" spc="-2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/>
                <a:cs typeface="Microsoft Sans Serif"/>
              </a:rPr>
              <a:t>u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r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FF1675"/>
                </a:solidFill>
                <a:latin typeface="Microsoft Sans Serif"/>
                <a:cs typeface="Microsoft Sans Serif"/>
              </a:rPr>
              <a:t>R</a:t>
            </a:r>
            <a:r>
              <a:rPr sz="1600" spc="-70" dirty="0">
                <a:solidFill>
                  <a:srgbClr val="FF1675"/>
                </a:solidFill>
                <a:latin typeface="Microsoft Sans Serif"/>
                <a:cs typeface="Microsoft Sans Serif"/>
              </a:rPr>
              <a:t>E</a:t>
            </a:r>
            <a:r>
              <a:rPr sz="1600" spc="-180" dirty="0">
                <a:solidFill>
                  <a:srgbClr val="FF1675"/>
                </a:solidFill>
                <a:latin typeface="Microsoft Sans Serif"/>
                <a:cs typeface="Microsoft Sans Serif"/>
              </a:rPr>
              <a:t>S</a:t>
            </a:r>
            <a:r>
              <a:rPr sz="1600" spc="-75" dirty="0">
                <a:solidFill>
                  <a:srgbClr val="FF1675"/>
                </a:solidFill>
                <a:latin typeface="Microsoft Sans Serif"/>
                <a:cs typeface="Microsoft Sans Serif"/>
              </a:rPr>
              <a:t>T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FF1675"/>
                </a:solidFill>
                <a:latin typeface="Microsoft Sans Serif"/>
                <a:cs typeface="Microsoft Sans Serif"/>
              </a:rPr>
              <a:t>A</a:t>
            </a:r>
            <a:r>
              <a:rPr sz="1600" spc="-85" dirty="0">
                <a:solidFill>
                  <a:srgbClr val="FF1675"/>
                </a:solidFill>
                <a:latin typeface="Microsoft Sans Serif"/>
                <a:cs typeface="Microsoft Sans Serif"/>
              </a:rPr>
              <a:t>P</a:t>
            </a:r>
            <a:r>
              <a:rPr sz="1600" spc="-5" dirty="0">
                <a:solidFill>
                  <a:srgbClr val="FF1675"/>
                </a:solidFill>
                <a:latin typeface="Microsoft Sans Serif"/>
                <a:cs typeface="Microsoft Sans Serif"/>
              </a:rPr>
              <a:t>I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FF1675"/>
                </a:solidFill>
                <a:latin typeface="Microsoft Sans Serif"/>
                <a:cs typeface="Microsoft Sans Serif"/>
              </a:rPr>
              <a:t>t</a:t>
            </a:r>
            <a:r>
              <a:rPr sz="1600" spc="15" dirty="0">
                <a:solidFill>
                  <a:srgbClr val="FF1675"/>
                </a:solidFill>
                <a:latin typeface="Microsoft Sans Serif"/>
                <a:cs typeface="Microsoft Sans Serif"/>
              </a:rPr>
              <a:t>o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/>
                <a:cs typeface="Microsoft Sans Serif"/>
              </a:rPr>
              <a:t>u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r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FF1675"/>
                </a:solidFill>
                <a:latin typeface="Microsoft Sans Serif"/>
                <a:cs typeface="Microsoft Sans Serif"/>
              </a:rPr>
              <a:t>M</a:t>
            </a:r>
            <a:r>
              <a:rPr sz="1600" spc="35" dirty="0">
                <a:solidFill>
                  <a:srgbClr val="FF1675"/>
                </a:solidFill>
                <a:latin typeface="Microsoft Sans Serif"/>
                <a:cs typeface="Microsoft Sans Serif"/>
              </a:rPr>
              <a:t>y</a:t>
            </a:r>
            <a:r>
              <a:rPr sz="1600" spc="-85" dirty="0">
                <a:solidFill>
                  <a:srgbClr val="FF1675"/>
                </a:solidFill>
                <a:latin typeface="Microsoft Sans Serif"/>
                <a:cs typeface="Microsoft Sans Serif"/>
              </a:rPr>
              <a:t>SQ</a:t>
            </a:r>
            <a:r>
              <a:rPr sz="1600" spc="-25" dirty="0">
                <a:solidFill>
                  <a:srgbClr val="FF1675"/>
                </a:solidFill>
                <a:latin typeface="Microsoft Sans Serif"/>
                <a:cs typeface="Microsoft Sans Serif"/>
              </a:rPr>
              <a:t>L</a:t>
            </a:r>
            <a:r>
              <a:rPr sz="1600" spc="-2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FF1675"/>
                </a:solidFill>
                <a:latin typeface="Microsoft Sans Serif"/>
                <a:cs typeface="Microsoft Sans Serif"/>
              </a:rPr>
              <a:t>D</a:t>
            </a:r>
            <a:r>
              <a:rPr sz="1600" spc="-50" dirty="0">
                <a:solidFill>
                  <a:srgbClr val="FF1675"/>
                </a:solidFill>
                <a:latin typeface="Microsoft Sans Serif"/>
                <a:cs typeface="Microsoft Sans Serif"/>
              </a:rPr>
              <a:t>a</a:t>
            </a:r>
            <a:r>
              <a:rPr sz="1600" spc="120" dirty="0">
                <a:solidFill>
                  <a:srgbClr val="FF1675"/>
                </a:solidFill>
                <a:latin typeface="Microsoft Sans Serif"/>
                <a:cs typeface="Microsoft Sans Serif"/>
              </a:rPr>
              <a:t>t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a</a:t>
            </a:r>
            <a:r>
              <a:rPr sz="1600" spc="80" dirty="0">
                <a:solidFill>
                  <a:srgbClr val="FF1675"/>
                </a:solidFill>
                <a:latin typeface="Microsoft Sans Serif"/>
                <a:cs typeface="Microsoft Sans Serif"/>
              </a:rPr>
              <a:t>b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a</a:t>
            </a:r>
            <a:r>
              <a:rPr sz="1600" spc="-85" dirty="0">
                <a:solidFill>
                  <a:srgbClr val="FF1675"/>
                </a:solidFill>
                <a:latin typeface="Microsoft Sans Serif"/>
                <a:cs typeface="Microsoft Sans Serif"/>
              </a:rPr>
              <a:t>s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e</a:t>
            </a:r>
            <a:endParaRPr sz="1600">
              <a:latin typeface="Microsoft Sans Serif"/>
              <a:cs typeface="Microsoft Sans Serif"/>
            </a:endParaRPr>
          </a:p>
          <a:p>
            <a:pPr marL="301625" indent="-288925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C</a:t>
            </a:r>
            <a:r>
              <a:rPr sz="1600" dirty="0">
                <a:solidFill>
                  <a:srgbClr val="FF1675"/>
                </a:solidFill>
                <a:latin typeface="Microsoft Sans Serif"/>
                <a:cs typeface="Microsoft Sans Serif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/>
                <a:cs typeface="Microsoft Sans Serif"/>
              </a:rPr>
              <a:t>nn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e</a:t>
            </a:r>
            <a:r>
              <a:rPr sz="1600" spc="70" dirty="0">
                <a:solidFill>
                  <a:srgbClr val="FF1675"/>
                </a:solidFill>
                <a:latin typeface="Microsoft Sans Serif"/>
                <a:cs typeface="Microsoft Sans Serif"/>
              </a:rPr>
              <a:t>c</a:t>
            </a:r>
            <a:r>
              <a:rPr sz="1600" spc="120" dirty="0">
                <a:solidFill>
                  <a:srgbClr val="FF1675"/>
                </a:solidFill>
                <a:latin typeface="Microsoft Sans Serif"/>
                <a:cs typeface="Microsoft Sans Serif"/>
              </a:rPr>
              <a:t>t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e</a:t>
            </a:r>
            <a:r>
              <a:rPr sz="1600" spc="75" dirty="0">
                <a:solidFill>
                  <a:srgbClr val="FF1675"/>
                </a:solidFill>
                <a:latin typeface="Microsoft Sans Serif"/>
                <a:cs typeface="Microsoft Sans Serif"/>
              </a:rPr>
              <a:t>d</a:t>
            </a:r>
            <a:r>
              <a:rPr sz="1600" spc="-2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/>
                <a:cs typeface="Microsoft Sans Serif"/>
              </a:rPr>
              <a:t>u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r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FF1675"/>
                </a:solidFill>
                <a:latin typeface="Microsoft Sans Serif"/>
                <a:cs typeface="Microsoft Sans Serif"/>
              </a:rPr>
              <a:t>F</a:t>
            </a:r>
            <a:r>
              <a:rPr sz="1600" spc="15" dirty="0">
                <a:solidFill>
                  <a:srgbClr val="FF1675"/>
                </a:solidFill>
                <a:latin typeface="Microsoft Sans Serif"/>
                <a:cs typeface="Microsoft Sans Serif"/>
              </a:rPr>
              <a:t>r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/>
                <a:cs typeface="Microsoft Sans Serif"/>
              </a:rPr>
              <a:t>n</a:t>
            </a:r>
            <a:r>
              <a:rPr sz="1600" spc="120" dirty="0">
                <a:solidFill>
                  <a:srgbClr val="FF1675"/>
                </a:solidFill>
                <a:latin typeface="Microsoft Sans Serif"/>
                <a:cs typeface="Microsoft Sans Serif"/>
              </a:rPr>
              <a:t>t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e</a:t>
            </a:r>
            <a:r>
              <a:rPr sz="1600" spc="40" dirty="0">
                <a:solidFill>
                  <a:srgbClr val="FF1675"/>
                </a:solidFill>
                <a:latin typeface="Microsoft Sans Serif"/>
                <a:cs typeface="Microsoft Sans Serif"/>
              </a:rPr>
              <a:t>n</a:t>
            </a:r>
            <a:r>
              <a:rPr sz="1600" spc="75" dirty="0">
                <a:solidFill>
                  <a:srgbClr val="FF1675"/>
                </a:solidFill>
                <a:latin typeface="Microsoft Sans Serif"/>
                <a:cs typeface="Microsoft Sans Serif"/>
              </a:rPr>
              <a:t>d</a:t>
            </a:r>
            <a:r>
              <a:rPr sz="1600" spc="-2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120" dirty="0">
                <a:solidFill>
                  <a:srgbClr val="FF1675"/>
                </a:solidFill>
                <a:latin typeface="Microsoft Sans Serif"/>
                <a:cs typeface="Microsoft Sans Serif"/>
              </a:rPr>
              <a:t>t</a:t>
            </a:r>
            <a:r>
              <a:rPr sz="1600" spc="15" dirty="0">
                <a:solidFill>
                  <a:srgbClr val="FF1675"/>
                </a:solidFill>
                <a:latin typeface="Microsoft Sans Serif"/>
                <a:cs typeface="Microsoft Sans Serif"/>
              </a:rPr>
              <a:t>o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/>
                <a:cs typeface="Microsoft Sans Serif"/>
              </a:rPr>
              <a:t>u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r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FF1675"/>
                </a:solidFill>
                <a:latin typeface="Microsoft Sans Serif"/>
                <a:cs typeface="Microsoft Sans Serif"/>
              </a:rPr>
              <a:t>R</a:t>
            </a:r>
            <a:r>
              <a:rPr sz="1600" spc="-70" dirty="0">
                <a:solidFill>
                  <a:srgbClr val="FF1675"/>
                </a:solidFill>
                <a:latin typeface="Microsoft Sans Serif"/>
                <a:cs typeface="Microsoft Sans Serif"/>
              </a:rPr>
              <a:t>E</a:t>
            </a:r>
            <a:r>
              <a:rPr sz="1600" spc="-180" dirty="0">
                <a:solidFill>
                  <a:srgbClr val="FF1675"/>
                </a:solidFill>
                <a:latin typeface="Microsoft Sans Serif"/>
                <a:cs typeface="Microsoft Sans Serif"/>
              </a:rPr>
              <a:t>S</a:t>
            </a:r>
            <a:r>
              <a:rPr sz="1600" spc="-75" dirty="0">
                <a:solidFill>
                  <a:srgbClr val="FF1675"/>
                </a:solidFill>
                <a:latin typeface="Microsoft Sans Serif"/>
                <a:cs typeface="Microsoft Sans Serif"/>
              </a:rPr>
              <a:t>T</a:t>
            </a:r>
            <a:r>
              <a:rPr sz="1600" spc="-3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FF1675"/>
                </a:solidFill>
                <a:latin typeface="Microsoft Sans Serif"/>
                <a:cs typeface="Microsoft Sans Serif"/>
              </a:rPr>
              <a:t>A</a:t>
            </a:r>
            <a:r>
              <a:rPr sz="1600" spc="-85" dirty="0">
                <a:solidFill>
                  <a:srgbClr val="FF1675"/>
                </a:solidFill>
                <a:latin typeface="Microsoft Sans Serif"/>
                <a:cs typeface="Microsoft Sans Serif"/>
              </a:rPr>
              <a:t>P</a:t>
            </a:r>
            <a:r>
              <a:rPr sz="1600" spc="-5" dirty="0">
                <a:solidFill>
                  <a:srgbClr val="FF1675"/>
                </a:solidFill>
                <a:latin typeface="Microsoft Sans Serif"/>
                <a:cs typeface="Microsoft Sans Serif"/>
              </a:rPr>
              <a:t>I</a:t>
            </a:r>
            <a:endParaRPr sz="1600">
              <a:latin typeface="Microsoft Sans Serif"/>
              <a:cs typeface="Microsoft Sans Serif"/>
            </a:endParaRP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z="1600" spc="10" dirty="0">
                <a:solidFill>
                  <a:srgbClr val="FF1675"/>
                </a:solidFill>
                <a:latin typeface="Microsoft Sans Serif"/>
                <a:cs typeface="Microsoft Sans Serif"/>
              </a:rPr>
              <a:t>Explored</a:t>
            </a:r>
            <a:r>
              <a:rPr sz="1600" spc="-2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FF1675"/>
                </a:solidFill>
                <a:latin typeface="Microsoft Sans Serif"/>
                <a:cs typeface="Microsoft Sans Serif"/>
              </a:rPr>
              <a:t>utilizing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Event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F1675"/>
                </a:solidFill>
                <a:latin typeface="Microsoft Sans Serif"/>
                <a:cs typeface="Microsoft Sans Serif"/>
              </a:rPr>
              <a:t>Handlers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/>
                <a:cs typeface="Microsoft Sans Serif"/>
              </a:rPr>
              <a:t>In</a:t>
            </a:r>
            <a:r>
              <a:rPr sz="1600" spc="-2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our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/>
                <a:cs typeface="Microsoft Sans Serif"/>
              </a:rPr>
              <a:t>JavaScript</a:t>
            </a:r>
            <a:endParaRPr sz="1600">
              <a:latin typeface="Microsoft Sans Serif"/>
              <a:cs typeface="Microsoft Sans Serif"/>
            </a:endParaRPr>
          </a:p>
          <a:p>
            <a:pPr marL="301625" marR="174625" indent="-288925">
              <a:lnSpc>
                <a:spcPts val="1900"/>
              </a:lnSpc>
              <a:spcBef>
                <a:spcPts val="655"/>
              </a:spcBef>
              <a:buSzPct val="75000"/>
              <a:buFont typeface="Wingdings"/>
              <a:buChar char=""/>
              <a:tabLst>
                <a:tab pos="300990" algn="l"/>
                <a:tab pos="301625" algn="l"/>
              </a:tabLst>
            </a:pPr>
            <a:r>
              <a:rPr sz="1600" spc="35" dirty="0">
                <a:solidFill>
                  <a:srgbClr val="FF1675"/>
                </a:solidFill>
                <a:latin typeface="Microsoft Sans Serif"/>
                <a:cs typeface="Microsoft Sans Serif"/>
              </a:rPr>
              <a:t>Updated</a:t>
            </a:r>
            <a:r>
              <a:rPr sz="1600" spc="-2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/>
                <a:cs typeface="Microsoft Sans Serif"/>
              </a:rPr>
              <a:t>our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FF1675"/>
                </a:solidFill>
                <a:latin typeface="Microsoft Sans Serif"/>
                <a:cs typeface="Microsoft Sans Serif"/>
              </a:rPr>
              <a:t>HTML</a:t>
            </a:r>
            <a:r>
              <a:rPr sz="1600" spc="-2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FF1675"/>
                </a:solidFill>
                <a:latin typeface="Microsoft Sans Serif"/>
                <a:cs typeface="Microsoft Sans Serif"/>
              </a:rPr>
              <a:t>code</a:t>
            </a:r>
            <a:r>
              <a:rPr sz="1600" spc="-2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and</a:t>
            </a:r>
            <a:r>
              <a:rPr sz="1600" spc="-2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FF1675"/>
                </a:solidFill>
                <a:latin typeface="Microsoft Sans Serif"/>
                <a:cs typeface="Microsoft Sans Serif"/>
              </a:rPr>
              <a:t>built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/>
                <a:cs typeface="Microsoft Sans Serif"/>
              </a:rPr>
              <a:t>JavaScript</a:t>
            </a:r>
            <a:r>
              <a:rPr sz="1600" spc="-25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/>
                <a:cs typeface="Microsoft Sans Serif"/>
              </a:rPr>
              <a:t>for</a:t>
            </a:r>
            <a:r>
              <a:rPr sz="1600" spc="-30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FF1675"/>
                </a:solidFill>
                <a:latin typeface="Microsoft Sans Serif"/>
                <a:cs typeface="Microsoft Sans Serif"/>
              </a:rPr>
              <a:t>CRUD </a:t>
            </a:r>
            <a:r>
              <a:rPr sz="1600" spc="-409" dirty="0">
                <a:solidFill>
                  <a:srgbClr val="FF1675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/>
                <a:cs typeface="Microsoft Sans Serif"/>
              </a:rPr>
              <a:t>operations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18990">
              <a:lnSpc>
                <a:spcPct val="100000"/>
              </a:lnSpc>
              <a:spcBef>
                <a:spcPts val="745"/>
              </a:spcBef>
            </a:pPr>
            <a:r>
              <a:rPr spc="20" dirty="0"/>
              <a:t>W</a:t>
            </a:r>
            <a:r>
              <a:rPr spc="-15" dirty="0"/>
              <a:t>h</a:t>
            </a:r>
            <a:r>
              <a:rPr spc="-25" dirty="0"/>
              <a:t>y</a:t>
            </a:r>
            <a:r>
              <a:rPr spc="-40" dirty="0"/>
              <a:t> </a:t>
            </a:r>
            <a:r>
              <a:rPr spc="110" dirty="0"/>
              <a:t>t</a:t>
            </a:r>
            <a:r>
              <a:rPr spc="-15" dirty="0"/>
              <a:t>h</a:t>
            </a:r>
            <a:r>
              <a:rPr spc="-45" dirty="0"/>
              <a:t>i</a:t>
            </a:r>
            <a:r>
              <a:rPr spc="-130" dirty="0"/>
              <a:t>s</a:t>
            </a:r>
            <a:r>
              <a:rPr spc="-40" dirty="0"/>
              <a:t> </a:t>
            </a:r>
            <a:r>
              <a:rPr spc="-45" dirty="0"/>
              <a:t>i</a:t>
            </a:r>
            <a:r>
              <a:rPr spc="-130" dirty="0"/>
              <a:t>s</a:t>
            </a:r>
            <a:r>
              <a:rPr spc="-40" dirty="0"/>
              <a:t> </a:t>
            </a:r>
            <a:r>
              <a:rPr spc="-45" dirty="0"/>
              <a:t>im</a:t>
            </a:r>
            <a:r>
              <a:rPr spc="10" dirty="0"/>
              <a:t>p</a:t>
            </a:r>
            <a:r>
              <a:rPr spc="-15" dirty="0"/>
              <a:t>o</a:t>
            </a:r>
            <a:r>
              <a:rPr spc="45" dirty="0"/>
              <a:t>r</a:t>
            </a:r>
            <a:r>
              <a:rPr spc="10" dirty="0"/>
              <a:t>t</a:t>
            </a:r>
            <a:r>
              <a:rPr spc="-20" dirty="0"/>
              <a:t>a</a:t>
            </a:r>
            <a:r>
              <a:rPr spc="-15" dirty="0"/>
              <a:t>n</a:t>
            </a:r>
            <a:r>
              <a:rPr spc="110" dirty="0"/>
              <a:t>t</a:t>
            </a:r>
            <a:r>
              <a:rPr spc="-190" dirty="0"/>
              <a:t>:</a:t>
            </a:r>
            <a:r>
              <a:rPr spc="-165" dirty="0"/>
              <a:t>?</a:t>
            </a:r>
          </a:p>
          <a:p>
            <a:pPr marL="4859020" marR="48895">
              <a:lnSpc>
                <a:spcPct val="100400"/>
              </a:lnSpc>
              <a:spcBef>
                <a:spcPts val="640"/>
              </a:spcBef>
            </a:pPr>
            <a:r>
              <a:rPr b="0" spc="45" dirty="0">
                <a:latin typeface="Microsoft Sans Serif"/>
                <a:cs typeface="Microsoft Sans Serif"/>
              </a:rPr>
              <a:t>Most </a:t>
            </a:r>
            <a:r>
              <a:rPr b="0" spc="40" dirty="0">
                <a:latin typeface="Microsoft Sans Serif"/>
                <a:cs typeface="Microsoft Sans Serif"/>
              </a:rPr>
              <a:t>web </a:t>
            </a:r>
            <a:r>
              <a:rPr b="0" spc="10" dirty="0">
                <a:latin typeface="Microsoft Sans Serif"/>
                <a:cs typeface="Microsoft Sans Serif"/>
              </a:rPr>
              <a:t>apps </a:t>
            </a:r>
            <a:r>
              <a:rPr b="0" spc="5" dirty="0">
                <a:latin typeface="Microsoft Sans Serif"/>
                <a:cs typeface="Microsoft Sans Serif"/>
              </a:rPr>
              <a:t>have </a:t>
            </a:r>
            <a:r>
              <a:rPr b="0" spc="30" dirty="0">
                <a:latin typeface="Microsoft Sans Serif"/>
                <a:cs typeface="Microsoft Sans Serif"/>
              </a:rPr>
              <a:t>data and </a:t>
            </a:r>
            <a:r>
              <a:rPr b="0" spc="40" dirty="0">
                <a:latin typeface="Microsoft Sans Serif"/>
                <a:cs typeface="Microsoft Sans Serif"/>
              </a:rPr>
              <a:t>therefore </a:t>
            </a:r>
            <a:r>
              <a:rPr b="0" spc="25" dirty="0">
                <a:latin typeface="Microsoft Sans Serif"/>
                <a:cs typeface="Microsoft Sans Serif"/>
              </a:rPr>
              <a:t>will </a:t>
            </a:r>
            <a:r>
              <a:rPr b="0" spc="40" dirty="0">
                <a:latin typeface="Microsoft Sans Serif"/>
                <a:cs typeface="Microsoft Sans Serif"/>
              </a:rPr>
              <a:t>need </a:t>
            </a:r>
            <a:r>
              <a:rPr b="0" spc="-35" dirty="0">
                <a:latin typeface="Microsoft Sans Serif"/>
                <a:cs typeface="Microsoft Sans Serif"/>
              </a:rPr>
              <a:t>a 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10" dirty="0">
                <a:latin typeface="Microsoft Sans Serif"/>
                <a:cs typeface="Microsoft Sans Serif"/>
              </a:rPr>
              <a:t>database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75" dirty="0">
                <a:latin typeface="Microsoft Sans Serif"/>
                <a:cs typeface="Microsoft Sans Serif"/>
              </a:rPr>
              <a:t>to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20" dirty="0">
                <a:latin typeface="Microsoft Sans Serif"/>
                <a:cs typeface="Microsoft Sans Serif"/>
              </a:rPr>
              <a:t>store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80" dirty="0">
                <a:latin typeface="Microsoft Sans Serif"/>
                <a:cs typeface="Microsoft Sans Serif"/>
              </a:rPr>
              <a:t>that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data.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20" dirty="0">
                <a:latin typeface="Microsoft Sans Serif"/>
                <a:cs typeface="Microsoft Sans Serif"/>
              </a:rPr>
              <a:t>Its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50" dirty="0">
                <a:latin typeface="Microsoft Sans Serif"/>
                <a:cs typeface="Microsoft Sans Serif"/>
              </a:rPr>
              <a:t>important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75" dirty="0">
                <a:latin typeface="Microsoft Sans Serif"/>
                <a:cs typeface="Microsoft Sans Serif"/>
              </a:rPr>
              <a:t>to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15" dirty="0">
                <a:latin typeface="Microsoft Sans Serif"/>
                <a:cs typeface="Microsoft Sans Serif"/>
              </a:rPr>
              <a:t>know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35" dirty="0">
                <a:latin typeface="Microsoft Sans Serif"/>
                <a:cs typeface="Microsoft Sans Serif"/>
              </a:rPr>
              <a:t>how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75" dirty="0">
                <a:latin typeface="Microsoft Sans Serif"/>
                <a:cs typeface="Microsoft Sans Serif"/>
              </a:rPr>
              <a:t>to </a:t>
            </a:r>
            <a:r>
              <a:rPr b="0" spc="-459" dirty="0">
                <a:latin typeface="Microsoft Sans Serif"/>
                <a:cs typeface="Microsoft Sans Serif"/>
              </a:rPr>
              <a:t> </a:t>
            </a:r>
            <a:r>
              <a:rPr b="0" spc="5" dirty="0">
                <a:latin typeface="Microsoft Sans Serif"/>
                <a:cs typeface="Microsoft Sans Serif"/>
              </a:rPr>
              <a:t>work </a:t>
            </a:r>
            <a:r>
              <a:rPr b="0" spc="60" dirty="0">
                <a:latin typeface="Microsoft Sans Serif"/>
                <a:cs typeface="Microsoft Sans Serif"/>
              </a:rPr>
              <a:t>with </a:t>
            </a:r>
            <a:r>
              <a:rPr b="0" dirty="0">
                <a:latin typeface="Microsoft Sans Serif"/>
                <a:cs typeface="Microsoft Sans Serif"/>
              </a:rPr>
              <a:t>databases </a:t>
            </a:r>
            <a:r>
              <a:rPr b="0" spc="-100" dirty="0">
                <a:latin typeface="Microsoft Sans Serif"/>
                <a:cs typeface="Microsoft Sans Serif"/>
              </a:rPr>
              <a:t>&amp; </a:t>
            </a:r>
            <a:r>
              <a:rPr b="0" spc="45" dirty="0">
                <a:latin typeface="Microsoft Sans Serif"/>
                <a:cs typeface="Microsoft Sans Serif"/>
              </a:rPr>
              <a:t>be </a:t>
            </a:r>
            <a:r>
              <a:rPr b="0" spc="20" dirty="0">
                <a:latin typeface="Microsoft Sans Serif"/>
                <a:cs typeface="Microsoft Sans Serif"/>
              </a:rPr>
              <a:t>able </a:t>
            </a:r>
            <a:r>
              <a:rPr b="0" spc="75" dirty="0">
                <a:latin typeface="Microsoft Sans Serif"/>
                <a:cs typeface="Microsoft Sans Serif"/>
              </a:rPr>
              <a:t>to </a:t>
            </a:r>
            <a:r>
              <a:rPr b="0" spc="60" dirty="0">
                <a:latin typeface="Microsoft Sans Serif"/>
                <a:cs typeface="Microsoft Sans Serif"/>
              </a:rPr>
              <a:t>connect </a:t>
            </a:r>
            <a:r>
              <a:rPr b="0" spc="75" dirty="0">
                <a:latin typeface="Microsoft Sans Serif"/>
                <a:cs typeface="Microsoft Sans Serif"/>
              </a:rPr>
              <a:t>to </a:t>
            </a:r>
            <a:r>
              <a:rPr b="0" spc="55" dirty="0">
                <a:latin typeface="Microsoft Sans Serif"/>
                <a:cs typeface="Microsoft Sans Serif"/>
              </a:rPr>
              <a:t>them </a:t>
            </a:r>
            <a:r>
              <a:rPr b="0" spc="25" dirty="0">
                <a:latin typeface="Microsoft Sans Serif"/>
                <a:cs typeface="Microsoft Sans Serif"/>
              </a:rPr>
              <a:t>from 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spc="15" dirty="0">
                <a:latin typeface="Microsoft Sans Serif"/>
                <a:cs typeface="Microsoft Sans Serif"/>
              </a:rPr>
              <a:t>JavaScript</a:t>
            </a:r>
            <a:r>
              <a:rPr b="0" spc="-40" dirty="0">
                <a:latin typeface="Microsoft Sans Serif"/>
                <a:cs typeface="Microsoft Sans Serif"/>
              </a:rPr>
              <a:t> </a:t>
            </a:r>
            <a:r>
              <a:rPr b="0" spc="5" dirty="0">
                <a:latin typeface="Microsoft Sans Serif"/>
                <a:cs typeface="Microsoft Sans Serif"/>
              </a:rPr>
              <a:t>code.</a:t>
            </a:r>
          </a:p>
          <a:p>
            <a:pPr marL="4859020" marR="5080">
              <a:lnSpc>
                <a:spcPct val="102200"/>
              </a:lnSpc>
              <a:spcBef>
                <a:spcPts val="480"/>
              </a:spcBef>
            </a:pPr>
            <a:r>
              <a:rPr b="0" spc="-50" dirty="0">
                <a:latin typeface="Microsoft Sans Serif"/>
                <a:cs typeface="Microsoft Sans Serif"/>
              </a:rPr>
              <a:t>Also, </a:t>
            </a:r>
            <a:r>
              <a:rPr b="0" spc="60" dirty="0">
                <a:latin typeface="Microsoft Sans Serif"/>
                <a:cs typeface="Microsoft Sans Serif"/>
              </a:rPr>
              <a:t>with </a:t>
            </a:r>
            <a:r>
              <a:rPr b="0" spc="25" dirty="0">
                <a:latin typeface="Microsoft Sans Serif"/>
                <a:cs typeface="Microsoft Sans Serif"/>
              </a:rPr>
              <a:t>most </a:t>
            </a:r>
            <a:r>
              <a:rPr b="0" spc="40" dirty="0">
                <a:latin typeface="Microsoft Sans Serif"/>
                <a:cs typeface="Microsoft Sans Serif"/>
              </a:rPr>
              <a:t>web </a:t>
            </a:r>
            <a:r>
              <a:rPr b="0" spc="10" dirty="0">
                <a:latin typeface="Microsoft Sans Serif"/>
                <a:cs typeface="Microsoft Sans Serif"/>
              </a:rPr>
              <a:t>apps </a:t>
            </a:r>
            <a:r>
              <a:rPr b="0" spc="65" dirty="0">
                <a:latin typeface="Microsoft Sans Serif"/>
                <a:cs typeface="Microsoft Sans Serif"/>
              </a:rPr>
              <a:t>they </a:t>
            </a:r>
            <a:r>
              <a:rPr b="0" spc="25" dirty="0">
                <a:latin typeface="Microsoft Sans Serif"/>
                <a:cs typeface="Microsoft Sans Serif"/>
              </a:rPr>
              <a:t>will </a:t>
            </a:r>
            <a:r>
              <a:rPr b="0" spc="45" dirty="0">
                <a:latin typeface="Microsoft Sans Serif"/>
                <a:cs typeface="Microsoft Sans Serif"/>
              </a:rPr>
              <a:t>be </a:t>
            </a:r>
            <a:r>
              <a:rPr b="0" spc="40" dirty="0">
                <a:latin typeface="Microsoft Sans Serif"/>
                <a:cs typeface="Microsoft Sans Serif"/>
              </a:rPr>
              <a:t>split </a:t>
            </a:r>
            <a:r>
              <a:rPr b="0" spc="50" dirty="0">
                <a:latin typeface="Microsoft Sans Serif"/>
                <a:cs typeface="Microsoft Sans Serif"/>
              </a:rPr>
              <a:t>into </a:t>
            </a:r>
            <a:r>
              <a:rPr b="0" spc="45" dirty="0">
                <a:latin typeface="Microsoft Sans Serif"/>
                <a:cs typeface="Microsoft Sans Serif"/>
              </a:rPr>
              <a:t>multiple </a:t>
            </a:r>
            <a:r>
              <a:rPr b="0" spc="50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services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via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-130" dirty="0">
                <a:latin typeface="Microsoft Sans Serif"/>
                <a:cs typeface="Microsoft Sans Serif"/>
              </a:rPr>
              <a:t>REST</a:t>
            </a:r>
            <a:r>
              <a:rPr b="0" spc="-20" dirty="0">
                <a:latin typeface="Microsoft Sans Serif"/>
                <a:cs typeface="Microsoft Sans Serif"/>
              </a:rPr>
              <a:t> </a:t>
            </a:r>
            <a:r>
              <a:rPr b="0" spc="-60" dirty="0">
                <a:latin typeface="Microsoft Sans Serif"/>
                <a:cs typeface="Microsoft Sans Serif"/>
              </a:rPr>
              <a:t>API’s</a:t>
            </a:r>
            <a:r>
              <a:rPr b="0" spc="-20" dirty="0">
                <a:latin typeface="Microsoft Sans Serif"/>
                <a:cs typeface="Microsoft Sans Serif"/>
              </a:rPr>
              <a:t> </a:t>
            </a:r>
            <a:r>
              <a:rPr b="0" spc="20" dirty="0">
                <a:latin typeface="Microsoft Sans Serif"/>
                <a:cs typeface="Microsoft Sans Serif"/>
              </a:rPr>
              <a:t>its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50" dirty="0">
                <a:latin typeface="Microsoft Sans Serif"/>
                <a:cs typeface="Microsoft Sans Serif"/>
              </a:rPr>
              <a:t>important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75" dirty="0">
                <a:latin typeface="Microsoft Sans Serif"/>
                <a:cs typeface="Microsoft Sans Serif"/>
              </a:rPr>
              <a:t>to</a:t>
            </a:r>
            <a:r>
              <a:rPr b="0" spc="-20" dirty="0">
                <a:latin typeface="Microsoft Sans Serif"/>
                <a:cs typeface="Microsoft Sans Serif"/>
              </a:rPr>
              <a:t> </a:t>
            </a:r>
            <a:r>
              <a:rPr b="0" spc="15" dirty="0">
                <a:latin typeface="Microsoft Sans Serif"/>
                <a:cs typeface="Microsoft Sans Serif"/>
              </a:rPr>
              <a:t>know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35" dirty="0">
                <a:latin typeface="Microsoft Sans Serif"/>
                <a:cs typeface="Microsoft Sans Serif"/>
              </a:rPr>
              <a:t>how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75" dirty="0">
                <a:latin typeface="Microsoft Sans Serif"/>
                <a:cs typeface="Microsoft Sans Serif"/>
              </a:rPr>
              <a:t>to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10" dirty="0">
                <a:latin typeface="Microsoft Sans Serif"/>
                <a:cs typeface="Microsoft Sans Serif"/>
              </a:rPr>
              <a:t>work </a:t>
            </a:r>
            <a:r>
              <a:rPr b="0" spc="-459" dirty="0">
                <a:latin typeface="Microsoft Sans Serif"/>
                <a:cs typeface="Microsoft Sans Serif"/>
              </a:rPr>
              <a:t> </a:t>
            </a:r>
            <a:r>
              <a:rPr b="0" spc="25" dirty="0">
                <a:latin typeface="Microsoft Sans Serif"/>
                <a:cs typeface="Microsoft Sans Serif"/>
              </a:rPr>
              <a:t>w</a:t>
            </a:r>
            <a:r>
              <a:rPr b="0" spc="5" dirty="0">
                <a:latin typeface="Microsoft Sans Serif"/>
                <a:cs typeface="Microsoft Sans Serif"/>
              </a:rPr>
              <a:t>i</a:t>
            </a:r>
            <a:r>
              <a:rPr b="0" spc="160" dirty="0">
                <a:latin typeface="Microsoft Sans Serif"/>
                <a:cs typeface="Microsoft Sans Serif"/>
              </a:rPr>
              <a:t>t</a:t>
            </a:r>
            <a:r>
              <a:rPr b="0" spc="55" dirty="0">
                <a:latin typeface="Microsoft Sans Serif"/>
                <a:cs typeface="Microsoft Sans Serif"/>
              </a:rPr>
              <a:t>h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-155" dirty="0">
                <a:latin typeface="Microsoft Sans Serif"/>
                <a:cs typeface="Microsoft Sans Serif"/>
              </a:rPr>
              <a:t>R</a:t>
            </a:r>
            <a:r>
              <a:rPr b="0" spc="-80" dirty="0">
                <a:latin typeface="Microsoft Sans Serif"/>
                <a:cs typeface="Microsoft Sans Serif"/>
              </a:rPr>
              <a:t>E</a:t>
            </a:r>
            <a:r>
              <a:rPr b="0" spc="-204" dirty="0">
                <a:latin typeface="Microsoft Sans Serif"/>
                <a:cs typeface="Microsoft Sans Serif"/>
              </a:rPr>
              <a:t>S</a:t>
            </a:r>
            <a:r>
              <a:rPr b="0" spc="-85" dirty="0">
                <a:latin typeface="Microsoft Sans Serif"/>
                <a:cs typeface="Microsoft Sans Serif"/>
              </a:rPr>
              <a:t>T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-85" dirty="0">
                <a:latin typeface="Microsoft Sans Serif"/>
                <a:cs typeface="Microsoft Sans Serif"/>
              </a:rPr>
              <a:t>A</a:t>
            </a:r>
            <a:r>
              <a:rPr b="0" spc="-75" dirty="0">
                <a:latin typeface="Microsoft Sans Serif"/>
                <a:cs typeface="Microsoft Sans Serif"/>
              </a:rPr>
              <a:t>P</a:t>
            </a:r>
            <a:r>
              <a:rPr b="0" spc="-5" dirty="0">
                <a:latin typeface="Microsoft Sans Serif"/>
                <a:cs typeface="Microsoft Sans Serif"/>
              </a:rPr>
              <a:t>I</a:t>
            </a:r>
            <a:r>
              <a:rPr b="0" spc="-80" dirty="0">
                <a:latin typeface="Microsoft Sans Serif"/>
                <a:cs typeface="Microsoft Sans Serif"/>
              </a:rPr>
              <a:t>s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25" dirty="0">
                <a:latin typeface="Microsoft Sans Serif"/>
                <a:cs typeface="Microsoft Sans Serif"/>
              </a:rPr>
              <a:t>w</a:t>
            </a:r>
            <a:r>
              <a:rPr b="0" spc="5" dirty="0">
                <a:latin typeface="Microsoft Sans Serif"/>
                <a:cs typeface="Microsoft Sans Serif"/>
              </a:rPr>
              <a:t>i</a:t>
            </a:r>
            <a:r>
              <a:rPr b="0" spc="160" dirty="0">
                <a:latin typeface="Microsoft Sans Serif"/>
                <a:cs typeface="Microsoft Sans Serif"/>
              </a:rPr>
              <a:t>t</a:t>
            </a:r>
            <a:r>
              <a:rPr b="0" spc="55" dirty="0">
                <a:latin typeface="Microsoft Sans Serif"/>
                <a:cs typeface="Microsoft Sans Serif"/>
              </a:rPr>
              <a:t>h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J</a:t>
            </a:r>
            <a:r>
              <a:rPr b="0" spc="-15" dirty="0">
                <a:latin typeface="Microsoft Sans Serif"/>
                <a:cs typeface="Microsoft Sans Serif"/>
              </a:rPr>
              <a:t>a</a:t>
            </a:r>
            <a:r>
              <a:rPr b="0" spc="35" dirty="0">
                <a:latin typeface="Microsoft Sans Serif"/>
                <a:cs typeface="Microsoft Sans Serif"/>
              </a:rPr>
              <a:t>v</a:t>
            </a:r>
            <a:r>
              <a:rPr b="0" spc="-40" dirty="0">
                <a:latin typeface="Microsoft Sans Serif"/>
                <a:cs typeface="Microsoft Sans Serif"/>
              </a:rPr>
              <a:t>a</a:t>
            </a:r>
            <a:r>
              <a:rPr b="0" spc="-65" dirty="0">
                <a:latin typeface="Microsoft Sans Serif"/>
                <a:cs typeface="Microsoft Sans Serif"/>
              </a:rPr>
              <a:t>S</a:t>
            </a:r>
            <a:r>
              <a:rPr b="0" spc="-50" dirty="0">
                <a:latin typeface="Microsoft Sans Serif"/>
                <a:cs typeface="Microsoft Sans Serif"/>
              </a:rPr>
              <a:t>c</a:t>
            </a:r>
            <a:r>
              <a:rPr b="0" spc="20" dirty="0">
                <a:latin typeface="Microsoft Sans Serif"/>
                <a:cs typeface="Microsoft Sans Serif"/>
              </a:rPr>
              <a:t>r</a:t>
            </a:r>
            <a:r>
              <a:rPr b="0" spc="10" dirty="0">
                <a:latin typeface="Microsoft Sans Serif"/>
                <a:cs typeface="Microsoft Sans Serif"/>
              </a:rPr>
              <a:t>i</a:t>
            </a:r>
            <a:r>
              <a:rPr b="0" spc="85" dirty="0">
                <a:latin typeface="Microsoft Sans Serif"/>
                <a:cs typeface="Microsoft Sans Serif"/>
              </a:rPr>
              <a:t>p</a:t>
            </a:r>
            <a:r>
              <a:rPr b="0" spc="165" dirty="0">
                <a:latin typeface="Microsoft Sans Serif"/>
                <a:cs typeface="Microsoft Sans Serif"/>
              </a:rPr>
              <a:t>t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80" dirty="0">
                <a:latin typeface="Microsoft Sans Serif"/>
                <a:cs typeface="Microsoft Sans Serif"/>
              </a:rPr>
              <a:t>b</a:t>
            </a:r>
            <a:r>
              <a:rPr b="0" spc="-40" dirty="0">
                <a:latin typeface="Microsoft Sans Serif"/>
                <a:cs typeface="Microsoft Sans Serif"/>
              </a:rPr>
              <a:t>a</a:t>
            </a:r>
            <a:r>
              <a:rPr b="0" spc="-80" dirty="0">
                <a:latin typeface="Microsoft Sans Serif"/>
                <a:cs typeface="Microsoft Sans Serif"/>
              </a:rPr>
              <a:t>s</a:t>
            </a:r>
            <a:r>
              <a:rPr b="0" spc="5" dirty="0">
                <a:latin typeface="Microsoft Sans Serif"/>
                <a:cs typeface="Microsoft Sans Serif"/>
              </a:rPr>
              <a:t>e</a:t>
            </a:r>
            <a:r>
              <a:rPr b="0" spc="85" dirty="0">
                <a:latin typeface="Microsoft Sans Serif"/>
                <a:cs typeface="Microsoft Sans Serif"/>
              </a:rPr>
              <a:t>d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10" dirty="0">
                <a:latin typeface="Microsoft Sans Serif"/>
                <a:cs typeface="Microsoft Sans Serif"/>
              </a:rPr>
              <a:t>w</a:t>
            </a:r>
            <a:r>
              <a:rPr b="0" spc="15" dirty="0">
                <a:latin typeface="Microsoft Sans Serif"/>
                <a:cs typeface="Microsoft Sans Serif"/>
              </a:rPr>
              <a:t>e</a:t>
            </a:r>
            <a:r>
              <a:rPr b="0" spc="85" dirty="0">
                <a:latin typeface="Microsoft Sans Serif"/>
                <a:cs typeface="Microsoft Sans Serif"/>
              </a:rPr>
              <a:t>b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15" dirty="0">
                <a:latin typeface="Microsoft Sans Serif"/>
                <a:cs typeface="Microsoft Sans Serif"/>
              </a:rPr>
              <a:t>a</a:t>
            </a:r>
            <a:r>
              <a:rPr b="0" spc="25" dirty="0">
                <a:latin typeface="Microsoft Sans Serif"/>
                <a:cs typeface="Microsoft Sans Serif"/>
              </a:rPr>
              <a:t>p</a:t>
            </a:r>
            <a:r>
              <a:rPr b="0" spc="85" dirty="0">
                <a:latin typeface="Microsoft Sans Serif"/>
                <a:cs typeface="Microsoft Sans Serif"/>
              </a:rPr>
              <a:t>p</a:t>
            </a:r>
            <a:r>
              <a:rPr b="0" spc="-80" dirty="0">
                <a:latin typeface="Microsoft Sans Serif"/>
                <a:cs typeface="Microsoft Sans Serif"/>
              </a:rPr>
              <a:t>s</a:t>
            </a:r>
            <a:r>
              <a:rPr b="0" spc="-150" dirty="0">
                <a:latin typeface="Microsoft Sans Serif"/>
                <a:cs typeface="Microsoft Sans Serif"/>
              </a:rPr>
              <a:t>.</a:t>
            </a:r>
          </a:p>
          <a:p>
            <a:pPr marL="4859020" marR="197485">
              <a:lnSpc>
                <a:spcPct val="99400"/>
              </a:lnSpc>
              <a:spcBef>
                <a:spcPts val="540"/>
              </a:spcBef>
            </a:pPr>
            <a:r>
              <a:rPr b="0" spc="20" dirty="0">
                <a:latin typeface="Microsoft Sans Serif"/>
                <a:cs typeface="Microsoft Sans Serif"/>
              </a:rPr>
              <a:t>Once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35" dirty="0">
                <a:latin typeface="Microsoft Sans Serif"/>
                <a:cs typeface="Microsoft Sans Serif"/>
              </a:rPr>
              <a:t>you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5" dirty="0">
                <a:latin typeface="Microsoft Sans Serif"/>
                <a:cs typeface="Microsoft Sans Serif"/>
              </a:rPr>
              <a:t>have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-35" dirty="0">
                <a:latin typeface="Microsoft Sans Serif"/>
                <a:cs typeface="Microsoft Sans Serif"/>
              </a:rPr>
              <a:t>a </a:t>
            </a:r>
            <a:r>
              <a:rPr b="0" spc="10" dirty="0">
                <a:latin typeface="Microsoft Sans Serif"/>
                <a:cs typeface="Microsoft Sans Serif"/>
              </a:rPr>
              <a:t>database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30" dirty="0">
                <a:latin typeface="Microsoft Sans Serif"/>
                <a:cs typeface="Microsoft Sans Serif"/>
              </a:rPr>
              <a:t>and</a:t>
            </a:r>
            <a:r>
              <a:rPr b="0" spc="-35" dirty="0">
                <a:latin typeface="Microsoft Sans Serif"/>
                <a:cs typeface="Microsoft Sans Serif"/>
              </a:rPr>
              <a:t> a </a:t>
            </a:r>
            <a:r>
              <a:rPr b="0" spc="-130" dirty="0">
                <a:latin typeface="Microsoft Sans Serif"/>
                <a:cs typeface="Microsoft Sans Serif"/>
              </a:rPr>
              <a:t>REST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-55" dirty="0">
                <a:latin typeface="Microsoft Sans Serif"/>
                <a:cs typeface="Microsoft Sans Serif"/>
              </a:rPr>
              <a:t>API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25" dirty="0">
                <a:latin typeface="Microsoft Sans Serif"/>
                <a:cs typeface="Microsoft Sans Serif"/>
              </a:rPr>
              <a:t>in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30" dirty="0">
                <a:latin typeface="Microsoft Sans Serif"/>
                <a:cs typeface="Microsoft Sans Serif"/>
              </a:rPr>
              <a:t>place</a:t>
            </a:r>
            <a:r>
              <a:rPr b="0" spc="-20" dirty="0">
                <a:latin typeface="Microsoft Sans Serif"/>
                <a:cs typeface="Microsoft Sans Serif"/>
              </a:rPr>
              <a:t> </a:t>
            </a:r>
            <a:r>
              <a:rPr b="0" spc="35" dirty="0">
                <a:latin typeface="Microsoft Sans Serif"/>
                <a:cs typeface="Microsoft Sans Serif"/>
              </a:rPr>
              <a:t>you </a:t>
            </a:r>
            <a:r>
              <a:rPr b="0" spc="-465" dirty="0">
                <a:latin typeface="Microsoft Sans Serif"/>
                <a:cs typeface="Microsoft Sans Serif"/>
              </a:rPr>
              <a:t> </a:t>
            </a:r>
            <a:r>
              <a:rPr b="0" spc="35" dirty="0">
                <a:latin typeface="Microsoft Sans Serif"/>
                <a:cs typeface="Microsoft Sans Serif"/>
              </a:rPr>
              <a:t>need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75" dirty="0">
                <a:latin typeface="Microsoft Sans Serif"/>
                <a:cs typeface="Microsoft Sans Serif"/>
              </a:rPr>
              <a:t>to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5" dirty="0">
                <a:latin typeface="Microsoft Sans Serif"/>
                <a:cs typeface="Microsoft Sans Serif"/>
              </a:rPr>
              <a:t>have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5" dirty="0">
                <a:latin typeface="Microsoft Sans Serif"/>
                <a:cs typeface="Microsoft Sans Serif"/>
              </a:rPr>
              <a:t>forms</a:t>
            </a:r>
            <a:r>
              <a:rPr b="0" spc="-20" dirty="0">
                <a:latin typeface="Microsoft Sans Serif"/>
                <a:cs typeface="Microsoft Sans Serif"/>
              </a:rPr>
              <a:t> </a:t>
            </a:r>
            <a:r>
              <a:rPr b="0" spc="30" dirty="0">
                <a:latin typeface="Microsoft Sans Serif"/>
                <a:cs typeface="Microsoft Sans Serif"/>
              </a:rPr>
              <a:t>and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45" dirty="0">
                <a:latin typeface="Microsoft Sans Serif"/>
                <a:cs typeface="Microsoft Sans Serif"/>
              </a:rPr>
              <a:t>functions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35" dirty="0">
                <a:latin typeface="Microsoft Sans Serif"/>
                <a:cs typeface="Microsoft Sans Serif"/>
              </a:rPr>
              <a:t>for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70" dirty="0">
                <a:latin typeface="Microsoft Sans Serif"/>
                <a:cs typeface="Microsoft Sans Serif"/>
              </a:rPr>
              <a:t>input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80" dirty="0">
                <a:latin typeface="Microsoft Sans Serif"/>
                <a:cs typeface="Microsoft Sans Serif"/>
              </a:rPr>
              <a:t>that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15" dirty="0">
                <a:latin typeface="Microsoft Sans Serif"/>
                <a:cs typeface="Microsoft Sans Serif"/>
              </a:rPr>
              <a:t>take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25" dirty="0">
                <a:latin typeface="Microsoft Sans Serif"/>
                <a:cs typeface="Microsoft Sans Serif"/>
              </a:rPr>
              <a:t>in 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spc="75" dirty="0">
                <a:latin typeface="Microsoft Sans Serif"/>
                <a:cs typeface="Microsoft Sans Serif"/>
              </a:rPr>
              <a:t>the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data,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5" dirty="0">
                <a:latin typeface="Microsoft Sans Serif"/>
                <a:cs typeface="Microsoft Sans Serif"/>
              </a:rPr>
              <a:t>work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60" dirty="0">
                <a:latin typeface="Microsoft Sans Serif"/>
                <a:cs typeface="Microsoft Sans Serif"/>
              </a:rPr>
              <a:t>with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85" dirty="0">
                <a:latin typeface="Microsoft Sans Serif"/>
                <a:cs typeface="Microsoft Sans Serif"/>
              </a:rPr>
              <a:t>it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30" dirty="0">
                <a:latin typeface="Microsoft Sans Serif"/>
                <a:cs typeface="Microsoft Sans Serif"/>
              </a:rPr>
              <a:t>and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45" dirty="0">
                <a:latin typeface="Microsoft Sans Serif"/>
                <a:cs typeface="Microsoft Sans Serif"/>
              </a:rPr>
              <a:t>read/write</a:t>
            </a:r>
            <a:r>
              <a:rPr b="0" spc="-20" dirty="0">
                <a:latin typeface="Microsoft Sans Serif"/>
                <a:cs typeface="Microsoft Sans Serif"/>
              </a:rPr>
              <a:t> </a:t>
            </a:r>
            <a:r>
              <a:rPr b="0" spc="75" dirty="0">
                <a:latin typeface="Microsoft Sans Serif"/>
                <a:cs typeface="Microsoft Sans Serif"/>
              </a:rPr>
              <a:t>to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75" dirty="0">
                <a:latin typeface="Microsoft Sans Serif"/>
                <a:cs typeface="Microsoft Sans Serif"/>
              </a:rPr>
              <a:t>the</a:t>
            </a:r>
            <a:r>
              <a:rPr b="0" spc="-25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database.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592" y="1968500"/>
            <a:ext cx="1738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000" b="1" spc="-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000" b="1" spc="-35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3000" b="1" spc="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9108D0-13B6-6CE7-F86D-D2CE4CBDB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85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85" dirty="0"/>
              <a:t>Connecting</a:t>
            </a:r>
            <a:r>
              <a:rPr sz="4000" spc="-65" dirty="0"/>
              <a:t> </a:t>
            </a:r>
            <a:r>
              <a:rPr sz="4000" spc="15" dirty="0"/>
              <a:t>our</a:t>
            </a:r>
            <a:r>
              <a:rPr sz="4000" spc="-65" dirty="0"/>
              <a:t> </a:t>
            </a:r>
            <a:r>
              <a:rPr sz="4000" spc="-35" dirty="0"/>
              <a:t>Back</a:t>
            </a:r>
            <a:r>
              <a:rPr sz="4000" spc="-65" dirty="0"/>
              <a:t> </a:t>
            </a:r>
            <a:r>
              <a:rPr sz="4000" spc="5" dirty="0"/>
              <a:t>End</a:t>
            </a:r>
            <a:r>
              <a:rPr sz="4000" spc="-70" dirty="0"/>
              <a:t> </a:t>
            </a:r>
            <a:r>
              <a:rPr sz="4000" spc="30" dirty="0"/>
              <a:t>JavaScript </a:t>
            </a:r>
            <a:r>
              <a:rPr sz="4000" spc="-1100" dirty="0"/>
              <a:t> </a:t>
            </a:r>
            <a:r>
              <a:rPr sz="4000" spc="-165" dirty="0"/>
              <a:t>REST</a:t>
            </a:r>
            <a:r>
              <a:rPr sz="4000" spc="-55" dirty="0"/>
              <a:t> </a:t>
            </a:r>
            <a:r>
              <a:rPr sz="4000" spc="-50" dirty="0"/>
              <a:t>API </a:t>
            </a:r>
            <a:r>
              <a:rPr sz="4000" spc="150" dirty="0"/>
              <a:t>to</a:t>
            </a:r>
            <a:r>
              <a:rPr sz="4000" spc="-55" dirty="0"/>
              <a:t> </a:t>
            </a:r>
            <a:r>
              <a:rPr sz="4000" spc="15" dirty="0"/>
              <a:t>a</a:t>
            </a:r>
            <a:r>
              <a:rPr sz="4000" spc="-55" dirty="0"/>
              <a:t> </a:t>
            </a:r>
            <a:r>
              <a:rPr sz="4000" spc="35" dirty="0"/>
              <a:t>Database</a:t>
            </a:r>
            <a:endParaRPr sz="4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64D57-B7C2-7DC1-EBF6-89EC578AD9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666533" y="3154679"/>
            <a:ext cx="95504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2300" b="1" spc="-50" dirty="0">
                <a:solidFill>
                  <a:srgbClr val="FF1675"/>
                </a:solidFill>
                <a:latin typeface="Arial"/>
                <a:cs typeface="Arial"/>
              </a:rPr>
              <a:t>Azure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ts val="1415"/>
              </a:lnSpc>
              <a:spcBef>
                <a:spcPts val="45"/>
              </a:spcBef>
            </a:pPr>
            <a:r>
              <a:rPr sz="1200" b="1" spc="-20" dirty="0">
                <a:solidFill>
                  <a:srgbClr val="130F24"/>
                </a:solidFill>
                <a:latin typeface="Arial"/>
                <a:cs typeface="Arial"/>
              </a:rPr>
              <a:t>MySQL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5"/>
              </a:lnSpc>
            </a:pPr>
            <a:r>
              <a:rPr sz="1200" b="1" spc="-30" dirty="0">
                <a:solidFill>
                  <a:srgbClr val="130F24"/>
                </a:solidFill>
                <a:latin typeface="Arial"/>
                <a:cs typeface="Arial"/>
              </a:rPr>
              <a:t>PostgresSQL</a:t>
            </a:r>
            <a:endParaRPr sz="12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180"/>
              </a:spcBef>
            </a:pPr>
            <a:r>
              <a:rPr sz="2300" b="1" spc="-145" dirty="0">
                <a:solidFill>
                  <a:srgbClr val="FF1675"/>
                </a:solidFill>
                <a:latin typeface="Arial"/>
                <a:cs typeface="Arial"/>
              </a:rPr>
              <a:t>AWS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200" b="1" spc="-20" dirty="0">
                <a:solidFill>
                  <a:srgbClr val="130F24"/>
                </a:solidFill>
                <a:latin typeface="Arial"/>
                <a:cs typeface="Arial"/>
              </a:rPr>
              <a:t>MySQL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200" b="1" spc="-30" dirty="0">
                <a:solidFill>
                  <a:srgbClr val="130F24"/>
                </a:solidFill>
                <a:latin typeface="Arial"/>
                <a:cs typeface="Arial"/>
              </a:rPr>
              <a:t>PostgresSQL</a:t>
            </a:r>
            <a:endParaRPr sz="12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1250"/>
              </a:spcBef>
            </a:pPr>
            <a:r>
              <a:rPr sz="2300" b="1" spc="-30" dirty="0">
                <a:solidFill>
                  <a:srgbClr val="FF1675"/>
                </a:solidFill>
                <a:latin typeface="Arial"/>
                <a:cs typeface="Arial"/>
              </a:rPr>
              <a:t>GCP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ts val="1415"/>
              </a:lnSpc>
              <a:spcBef>
                <a:spcPts val="45"/>
              </a:spcBef>
            </a:pPr>
            <a:r>
              <a:rPr sz="1200" b="1" spc="-20" dirty="0">
                <a:solidFill>
                  <a:srgbClr val="130F24"/>
                </a:solidFill>
                <a:latin typeface="Arial"/>
                <a:cs typeface="Arial"/>
              </a:rPr>
              <a:t>MySQL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5"/>
              </a:lnSpc>
            </a:pPr>
            <a:r>
              <a:rPr sz="1200" b="1" spc="-30" dirty="0">
                <a:solidFill>
                  <a:srgbClr val="130F24"/>
                </a:solidFill>
                <a:latin typeface="Arial"/>
                <a:cs typeface="Arial"/>
              </a:rPr>
              <a:t>PostgresSQL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5194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/>
              <a:t>Database</a:t>
            </a:r>
            <a:r>
              <a:rPr sz="3200" spc="-75" dirty="0"/>
              <a:t> </a:t>
            </a:r>
            <a:r>
              <a:rPr sz="3200" spc="35" dirty="0"/>
              <a:t>Hosting</a:t>
            </a:r>
            <a:r>
              <a:rPr sz="3200" spc="-65" dirty="0"/>
              <a:t> </a:t>
            </a:r>
            <a:r>
              <a:rPr sz="3200" spc="30" dirty="0"/>
              <a:t>Options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759" y="1514855"/>
            <a:ext cx="2581655" cy="13502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01987" y="3154171"/>
            <a:ext cx="2583815" cy="48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02E088"/>
                </a:solidFill>
                <a:latin typeface="Arial"/>
                <a:cs typeface="Arial"/>
              </a:rPr>
              <a:t>PostgresSQL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b="1" u="sng" spc="5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/>
                <a:cs typeface="Arial"/>
              </a:rPr>
              <a:t>https://render.com/docs/databases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6133" y="3980179"/>
            <a:ext cx="3296920" cy="518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02E088"/>
                </a:solidFill>
                <a:latin typeface="Arial"/>
                <a:cs typeface="Arial"/>
              </a:rPr>
              <a:t>MySQL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400" b="1" u="sng" spc="5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/>
                <a:cs typeface="Arial"/>
              </a:rPr>
              <a:t>https://render.com/docs/deploy-mysql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5B751-2F79-13D0-559A-B63691FE20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27" y="227972"/>
            <a:ext cx="7454900" cy="51727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600" spc="-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Code</a:t>
            </a:r>
            <a:r>
              <a:rPr sz="16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for</a:t>
            </a:r>
            <a:r>
              <a:rPr sz="16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creating</a:t>
            </a:r>
            <a:r>
              <a:rPr sz="16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the</a:t>
            </a:r>
            <a:r>
              <a:rPr sz="16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MySQL</a:t>
            </a:r>
            <a:r>
              <a:rPr sz="16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Database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10" dirty="0">
                <a:solidFill>
                  <a:srgbClr val="569CD6"/>
                </a:solidFill>
                <a:latin typeface="Consolas"/>
                <a:cs typeface="Consolas"/>
              </a:rPr>
              <a:t>CREATE</a:t>
            </a:r>
            <a:r>
              <a:rPr sz="1700" spc="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569CD6"/>
                </a:solidFill>
                <a:latin typeface="Consolas"/>
                <a:cs typeface="Consolas"/>
              </a:rPr>
              <a:t>DATABASE</a:t>
            </a:r>
            <a:r>
              <a:rPr sz="1700" spc="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jokesdb;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600" spc="-3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Selecting</a:t>
            </a:r>
            <a:r>
              <a:rPr sz="1600" spc="-3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the</a:t>
            </a:r>
            <a:r>
              <a:rPr sz="1600" spc="-3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Database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700" spc="10" dirty="0">
                <a:solidFill>
                  <a:srgbClr val="569CD6"/>
                </a:solidFill>
                <a:latin typeface="Consolas"/>
                <a:cs typeface="Consolas"/>
              </a:rPr>
              <a:t>USE</a:t>
            </a:r>
            <a:r>
              <a:rPr sz="1700" spc="-3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jokesdb;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600" spc="-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Creating</a:t>
            </a:r>
            <a:r>
              <a:rPr sz="16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A9955"/>
                </a:solidFill>
                <a:latin typeface="Consolas"/>
                <a:cs typeface="Consolas"/>
              </a:rPr>
              <a:t>a</a:t>
            </a:r>
            <a:r>
              <a:rPr sz="16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table</a:t>
            </a:r>
            <a:r>
              <a:rPr sz="1600" spc="-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in</a:t>
            </a:r>
            <a:r>
              <a:rPr sz="16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your</a:t>
            </a:r>
            <a:r>
              <a:rPr sz="1600" spc="-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/>
                <a:cs typeface="Consolas"/>
              </a:rPr>
              <a:t>Database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700" spc="10" dirty="0">
                <a:solidFill>
                  <a:srgbClr val="569CD6"/>
                </a:solidFill>
                <a:latin typeface="Consolas"/>
                <a:cs typeface="Consolas"/>
              </a:rPr>
              <a:t>CREATE TABLE 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endParaRPr sz="1700">
              <a:latin typeface="Consolas"/>
              <a:cs typeface="Consolas"/>
            </a:endParaRPr>
          </a:p>
          <a:p>
            <a:pPr marL="254000">
              <a:lnSpc>
                <a:spcPct val="100000"/>
              </a:lnSpc>
              <a:spcBef>
                <a:spcPts val="265"/>
              </a:spcBef>
            </a:pPr>
            <a:r>
              <a:rPr sz="1700" spc="5" dirty="0">
                <a:solidFill>
                  <a:srgbClr val="D4D4D4"/>
                </a:solidFill>
                <a:latin typeface="Consolas"/>
                <a:cs typeface="Consolas"/>
              </a:rPr>
              <a:t>id</a:t>
            </a:r>
            <a:r>
              <a:rPr sz="1700" spc="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sz="1700" spc="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AUTO_INCREMENT</a:t>
            </a:r>
            <a:r>
              <a:rPr sz="17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569CD6"/>
                </a:solidFill>
                <a:latin typeface="Consolas"/>
                <a:cs typeface="Consolas"/>
              </a:rPr>
              <a:t>PRIMARY</a:t>
            </a:r>
            <a:r>
              <a:rPr sz="1700" spc="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569CD6"/>
                </a:solidFill>
                <a:latin typeface="Consolas"/>
                <a:cs typeface="Consolas"/>
              </a:rPr>
              <a:t>KEY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marL="254000" marR="4538345">
              <a:lnSpc>
                <a:spcPct val="112900"/>
              </a:lnSpc>
            </a:pP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question</a:t>
            </a:r>
            <a:r>
              <a:rPr sz="1700" spc="-5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5" dirty="0">
                <a:solidFill>
                  <a:srgbClr val="569CD6"/>
                </a:solidFill>
                <a:latin typeface="Consolas"/>
                <a:cs typeface="Consolas"/>
              </a:rPr>
              <a:t>VARCHAR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700" spc="15" dirty="0">
                <a:solidFill>
                  <a:srgbClr val="B5CEA8"/>
                </a:solidFill>
                <a:latin typeface="Consolas"/>
                <a:cs typeface="Consolas"/>
              </a:rPr>
              <a:t>255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), </a:t>
            </a:r>
            <a:r>
              <a:rPr sz="1700" spc="-919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answer </a:t>
            </a:r>
            <a:r>
              <a:rPr sz="1700" spc="15" dirty="0">
                <a:solidFill>
                  <a:srgbClr val="569CD6"/>
                </a:solidFill>
                <a:latin typeface="Consolas"/>
                <a:cs typeface="Consolas"/>
              </a:rPr>
              <a:t>VARCHAR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700" spc="15" dirty="0">
                <a:solidFill>
                  <a:srgbClr val="B5CEA8"/>
                </a:solidFill>
                <a:latin typeface="Consolas"/>
                <a:cs typeface="Consolas"/>
              </a:rPr>
              <a:t>255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), </a:t>
            </a:r>
            <a:r>
              <a:rPr sz="17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rating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5" dirty="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500" b="1" spc="-40" dirty="0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sz="25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Tahoma"/>
                <a:cs typeface="Tahoma"/>
              </a:rPr>
              <a:t>MySQL</a:t>
            </a:r>
            <a:r>
              <a:rPr sz="2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database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2E640-822A-7510-5C9F-68722F132E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27" y="4488688"/>
            <a:ext cx="6104255" cy="213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0" dirty="0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sz="25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Tahoma"/>
                <a:cs typeface="Tahoma"/>
              </a:rPr>
              <a:t>MySQL</a:t>
            </a:r>
            <a:r>
              <a:rPr sz="2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Jokes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started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Includes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joke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question,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answer,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7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000" b="1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automatically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generated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928" y="1603247"/>
            <a:ext cx="100393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09160">
              <a:lnSpc>
                <a:spcPct val="112900"/>
              </a:lnSpc>
              <a:spcBef>
                <a:spcPts val="100"/>
              </a:spcBef>
            </a:pPr>
            <a:r>
              <a:rPr sz="1700" spc="10" dirty="0">
                <a:solidFill>
                  <a:srgbClr val="569CD6"/>
                </a:solidFill>
                <a:latin typeface="Consolas"/>
                <a:cs typeface="Consolas"/>
              </a:rPr>
              <a:t>INSERT</a:t>
            </a:r>
            <a:r>
              <a:rPr sz="1700" spc="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569CD6"/>
                </a:solidFill>
                <a:latin typeface="Consolas"/>
                <a:cs typeface="Consolas"/>
              </a:rPr>
              <a:t>INTO</a:t>
            </a:r>
            <a:r>
              <a:rPr sz="1700" spc="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jokes</a:t>
            </a:r>
            <a:r>
              <a:rPr sz="1700" spc="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(question,</a:t>
            </a:r>
            <a:r>
              <a:rPr sz="1700" spc="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answer,</a:t>
            </a:r>
            <a:r>
              <a:rPr sz="1700" spc="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rating) </a:t>
            </a:r>
            <a:r>
              <a:rPr sz="1700" spc="-919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5" dirty="0">
                <a:solidFill>
                  <a:srgbClr val="569CD6"/>
                </a:solidFill>
                <a:latin typeface="Consolas"/>
                <a:cs typeface="Consolas"/>
              </a:rPr>
              <a:t>VALUES</a:t>
            </a:r>
            <a:endParaRPr sz="1700">
              <a:latin typeface="Consolas"/>
              <a:cs typeface="Consolas"/>
            </a:endParaRPr>
          </a:p>
          <a:p>
            <a:pPr marL="253365" marR="5080">
              <a:lnSpc>
                <a:spcPct val="112900"/>
              </a:lnSpc>
            </a:pP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"Why</a:t>
            </a:r>
            <a:r>
              <a:rPr sz="1700" spc="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couldn't</a:t>
            </a:r>
            <a:r>
              <a:rPr sz="1700" spc="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the</a:t>
            </a:r>
            <a:r>
              <a:rPr sz="1700" spc="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bicycle</a:t>
            </a:r>
            <a:r>
              <a:rPr sz="1700" spc="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stand</a:t>
            </a:r>
            <a:r>
              <a:rPr sz="1700" spc="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5" dirty="0">
                <a:solidFill>
                  <a:srgbClr val="CE9178"/>
                </a:solidFill>
                <a:latin typeface="Consolas"/>
                <a:cs typeface="Consolas"/>
              </a:rPr>
              <a:t>up</a:t>
            </a:r>
            <a:r>
              <a:rPr sz="1700" spc="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5" dirty="0">
                <a:solidFill>
                  <a:srgbClr val="CE9178"/>
                </a:solidFill>
                <a:latin typeface="Consolas"/>
                <a:cs typeface="Consolas"/>
              </a:rPr>
              <a:t>by</a:t>
            </a:r>
            <a:r>
              <a:rPr sz="1700" spc="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itself?"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700" spc="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"Because</a:t>
            </a:r>
            <a:r>
              <a:rPr sz="1700" spc="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5" dirty="0">
                <a:solidFill>
                  <a:srgbClr val="CE9178"/>
                </a:solidFill>
                <a:latin typeface="Consolas"/>
                <a:cs typeface="Consolas"/>
              </a:rPr>
              <a:t>it</a:t>
            </a:r>
            <a:r>
              <a:rPr sz="1700" spc="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was</a:t>
            </a:r>
            <a:r>
              <a:rPr sz="1700" spc="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two-tired."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700" spc="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5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), </a:t>
            </a:r>
            <a:r>
              <a:rPr sz="1700" spc="-9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"I'm</a:t>
            </a:r>
            <a:r>
              <a:rPr sz="1700" spc="1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reading</a:t>
            </a:r>
            <a:r>
              <a:rPr sz="1700" spc="1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CE9178"/>
                </a:solidFill>
                <a:latin typeface="Consolas"/>
                <a:cs typeface="Consolas"/>
              </a:rPr>
              <a:t>a</a:t>
            </a:r>
            <a:r>
              <a:rPr sz="1700" spc="1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book</a:t>
            </a:r>
            <a:r>
              <a:rPr sz="1700" spc="1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5" dirty="0">
                <a:solidFill>
                  <a:srgbClr val="CE9178"/>
                </a:solidFill>
                <a:latin typeface="Consolas"/>
                <a:cs typeface="Consolas"/>
              </a:rPr>
              <a:t>on</a:t>
            </a:r>
            <a:r>
              <a:rPr sz="1700" spc="1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anti-gravity."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700" spc="1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"It's</a:t>
            </a:r>
            <a:r>
              <a:rPr sz="1700" spc="1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impossible</a:t>
            </a:r>
            <a:r>
              <a:rPr sz="1700" spc="1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5" dirty="0">
                <a:solidFill>
                  <a:srgbClr val="CE9178"/>
                </a:solidFill>
                <a:latin typeface="Consolas"/>
                <a:cs typeface="Consolas"/>
              </a:rPr>
              <a:t>to</a:t>
            </a:r>
            <a:r>
              <a:rPr sz="1700" spc="1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put</a:t>
            </a:r>
            <a:r>
              <a:rPr sz="1700" spc="1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down."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700" spc="14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5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), </a:t>
            </a:r>
            <a:r>
              <a:rPr sz="17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"Did</a:t>
            </a:r>
            <a:r>
              <a:rPr sz="17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you</a:t>
            </a:r>
            <a:r>
              <a:rPr sz="17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hear</a:t>
            </a:r>
            <a:r>
              <a:rPr sz="17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about</a:t>
            </a:r>
            <a:r>
              <a:rPr sz="17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the</a:t>
            </a:r>
            <a:r>
              <a:rPr sz="17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guy</a:t>
            </a:r>
            <a:r>
              <a:rPr sz="17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who</a:t>
            </a:r>
            <a:r>
              <a:rPr sz="17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invented</a:t>
            </a:r>
            <a:r>
              <a:rPr sz="1700" spc="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Lifesavers?"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700" spc="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"He</a:t>
            </a:r>
            <a:r>
              <a:rPr sz="17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made</a:t>
            </a:r>
            <a:r>
              <a:rPr sz="17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CE9178"/>
                </a:solidFill>
                <a:latin typeface="Consolas"/>
                <a:cs typeface="Consolas"/>
              </a:rPr>
              <a:t>a</a:t>
            </a:r>
            <a:r>
              <a:rPr sz="17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/>
                <a:cs typeface="Consolas"/>
              </a:rPr>
              <a:t>mint."</a:t>
            </a:r>
            <a:r>
              <a:rPr sz="1700" spc="1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700" spc="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700" spc="15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700" spc="15" dirty="0">
                <a:solidFill>
                  <a:srgbClr val="D4D4D4"/>
                </a:solidFill>
                <a:latin typeface="Consolas"/>
                <a:cs typeface="Consolas"/>
              </a:rPr>
              <a:t>),</a:t>
            </a:r>
            <a:endParaRPr sz="17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9178" y="3165024"/>
          <a:ext cx="9353550" cy="788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158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"I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used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be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baker,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but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couldn't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make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enough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dough."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130F2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05"/>
                        </a:lnSpc>
                      </a:pP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700" spc="-3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5" dirty="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700" spc="1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),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130F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30F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6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"What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do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you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call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pile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cats?"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700" spc="3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"A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meowntain."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700" spc="3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5" dirty="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700" spc="1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),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035"/>
                        </a:lnSpc>
                        <a:spcBef>
                          <a:spcPts val="260"/>
                        </a:spcBef>
                      </a:pP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"What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do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you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get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when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you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cross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snowman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vampire?"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130F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ts val="2035"/>
                        </a:lnSpc>
                      </a:pP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"Frostbite."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6350" marB="0">
                    <a:solidFill>
                      <a:srgbClr val="130F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ts val="2035"/>
                        </a:lnSpc>
                      </a:pPr>
                      <a:r>
                        <a:rPr sz="1700" spc="15" dirty="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700" spc="1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6350" marB="0">
                    <a:solidFill>
                      <a:srgbClr val="130F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C9134-7B55-72B8-06D2-081D26340A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0" y="685800"/>
            <a:ext cx="6425565" cy="565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07100"/>
              </a:lnSpc>
              <a:spcBef>
                <a:spcPts val="100"/>
              </a:spcBef>
            </a:pP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400" spc="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Telling</a:t>
            </a:r>
            <a:r>
              <a:rPr sz="1400" spc="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JavaScript</a:t>
            </a:r>
            <a:r>
              <a:rPr sz="1400" spc="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to</a:t>
            </a:r>
            <a:r>
              <a:rPr sz="1400" spc="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require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mySQL</a:t>
            </a:r>
            <a:r>
              <a:rPr sz="1400" spc="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in</a:t>
            </a:r>
            <a:r>
              <a:rPr sz="1400" spc="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the</a:t>
            </a:r>
            <a:r>
              <a:rPr sz="1400" spc="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script </a:t>
            </a:r>
            <a:r>
              <a:rPr sz="1400" spc="-75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400" spc="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mysql</a:t>
            </a:r>
            <a:r>
              <a:rPr sz="14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4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require(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'mysql'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onsolas"/>
              <a:cs typeface="Consolas"/>
            </a:endParaRPr>
          </a:p>
          <a:p>
            <a:pPr marL="12700" marR="2564765">
              <a:lnSpc>
                <a:spcPct val="112900"/>
              </a:lnSpc>
            </a:pP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The</a:t>
            </a:r>
            <a:r>
              <a:rPr sz="1400" spc="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connection</a:t>
            </a:r>
            <a:r>
              <a:rPr sz="1400" spc="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info</a:t>
            </a:r>
            <a:r>
              <a:rPr sz="1400" spc="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for</a:t>
            </a:r>
            <a:r>
              <a:rPr sz="1400" spc="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the</a:t>
            </a:r>
            <a:r>
              <a:rPr sz="1400" spc="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database </a:t>
            </a:r>
            <a:r>
              <a:rPr sz="1400" spc="-75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1400" spc="-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db = </a:t>
            </a: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mysql.createConnection({</a:t>
            </a:r>
            <a:endParaRPr sz="1400" dirty="0">
              <a:latin typeface="Consolas"/>
              <a:cs typeface="Consolas"/>
            </a:endParaRPr>
          </a:p>
          <a:p>
            <a:pPr marL="209550" marR="2074545">
              <a:lnSpc>
                <a:spcPts val="1900"/>
              </a:lnSpc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host:</a:t>
            </a:r>
            <a:r>
              <a:rPr sz="1400" spc="9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'mysqldb1.mysql.database.azure.com'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sz="1400" spc="-75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user: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‘mydbadmin'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password: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‘#1000joke$'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database:</a:t>
            </a:r>
            <a:r>
              <a:rPr sz="1400" spc="-3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CE9178"/>
                </a:solidFill>
                <a:latin typeface="Consolas"/>
                <a:cs typeface="Consolas"/>
              </a:rPr>
              <a:t>'jokesdb'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Consolas"/>
              <a:cs typeface="Consolas"/>
            </a:endParaRPr>
          </a:p>
          <a:p>
            <a:pPr marL="12700" marR="5080">
              <a:lnSpc>
                <a:spcPct val="112900"/>
              </a:lnSpc>
              <a:spcBef>
                <a:spcPts val="5"/>
              </a:spcBef>
            </a:pP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Function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for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connecting</a:t>
            </a:r>
            <a:r>
              <a:rPr sz="1400" spc="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to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the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database</a:t>
            </a:r>
            <a:r>
              <a:rPr sz="1400" spc="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with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error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handling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if </a:t>
            </a:r>
            <a:r>
              <a:rPr sz="1400" spc="-75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connection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fails</a:t>
            </a:r>
            <a:endParaRPr sz="1400" dirty="0">
              <a:latin typeface="Consolas"/>
              <a:cs typeface="Consolas"/>
            </a:endParaRPr>
          </a:p>
          <a:p>
            <a:pPr marL="209550" marR="4141470" indent="-196850">
              <a:lnSpc>
                <a:spcPts val="1900"/>
              </a:lnSpc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db.connect((error)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400" spc="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sz="1400" spc="-75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if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(error)</a:t>
            </a: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console.error(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'Database</a:t>
            </a:r>
            <a:r>
              <a:rPr sz="14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connection</a:t>
            </a:r>
            <a:r>
              <a:rPr sz="14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error:'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400" spc="3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error);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r>
              <a:rPr sz="14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/>
                <a:cs typeface="Consolas"/>
              </a:rPr>
              <a:t>else</a:t>
            </a:r>
            <a:r>
              <a:rPr sz="1400" spc="-2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console.log(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'Connected</a:t>
            </a:r>
            <a:r>
              <a:rPr sz="1400" spc="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to</a:t>
            </a:r>
            <a:r>
              <a:rPr sz="1400" spc="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the</a:t>
            </a:r>
            <a:r>
              <a:rPr sz="1400" spc="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/>
                <a:cs typeface="Consolas"/>
              </a:rPr>
              <a:t>database'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R="6109970" algn="r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R="6109335" algn="r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onsolas"/>
              <a:cs typeface="Consolas"/>
            </a:endParaRPr>
          </a:p>
          <a:p>
            <a:pPr marL="12700" marR="497205">
              <a:lnSpc>
                <a:spcPct val="107100"/>
              </a:lnSpc>
            </a:pP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1400" spc="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Making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the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database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connection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available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for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use</a:t>
            </a:r>
            <a:r>
              <a:rPr sz="1400" spc="2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in</a:t>
            </a:r>
            <a:r>
              <a:rPr sz="1400" spc="1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other </a:t>
            </a:r>
            <a:r>
              <a:rPr sz="1400" spc="-75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/>
                <a:cs typeface="Consolas"/>
              </a:rPr>
              <a:t>JavaScript</a:t>
            </a:r>
            <a:r>
              <a:rPr sz="1400" spc="5" dirty="0">
                <a:solidFill>
                  <a:srgbClr val="6A9955"/>
                </a:solidFill>
                <a:latin typeface="Consolas"/>
                <a:cs typeface="Consolas"/>
              </a:rPr>
              <a:t> files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module.exports</a:t>
            </a:r>
            <a:r>
              <a:rPr sz="14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D4D4D4"/>
                </a:solidFill>
                <a:latin typeface="Consolas"/>
                <a:cs typeface="Consolas"/>
              </a:rPr>
              <a:t>db;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98551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solidFill>
                  <a:srgbClr val="FFFFFF"/>
                </a:solidFill>
              </a:rPr>
              <a:t>dbinfo.js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517590" y="2692908"/>
            <a:ext cx="3373754" cy="13912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0"/>
              </a:spcBef>
            </a:pP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Connect </a:t>
            </a:r>
            <a:r>
              <a:rPr sz="3200" b="1" spc="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35" dirty="0">
                <a:solidFill>
                  <a:srgbClr val="FFFFFF"/>
                </a:solidFill>
                <a:latin typeface="Arial"/>
                <a:cs typeface="Arial"/>
              </a:rPr>
              <a:t>REST 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3200" b="1" spc="1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MySQL</a:t>
            </a:r>
            <a:r>
              <a:rPr sz="3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983E8-0D55-5E0D-1A7A-7E9E9A5EB9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8966" y="0"/>
            <a:ext cx="7783195" cy="6858000"/>
          </a:xfrm>
          <a:custGeom>
            <a:avLst/>
            <a:gdLst/>
            <a:ahLst/>
            <a:cxnLst/>
            <a:rect l="l" t="t" r="r" b="b"/>
            <a:pathLst>
              <a:path w="7783195" h="6858000">
                <a:moveTo>
                  <a:pt x="0" y="6857999"/>
                </a:moveTo>
                <a:lnTo>
                  <a:pt x="7783033" y="6857999"/>
                </a:lnTo>
                <a:lnTo>
                  <a:pt x="778303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409440" cy="6858000"/>
          </a:xfrm>
          <a:custGeom>
            <a:avLst/>
            <a:gdLst/>
            <a:ahLst/>
            <a:cxnLst/>
            <a:rect l="l" t="t" r="r" b="b"/>
            <a:pathLst>
              <a:path w="4409440" h="6858000">
                <a:moveTo>
                  <a:pt x="4408966" y="0"/>
                </a:moveTo>
                <a:lnTo>
                  <a:pt x="0" y="0"/>
                </a:lnTo>
                <a:lnTo>
                  <a:pt x="0" y="6857999"/>
                </a:lnTo>
                <a:lnTo>
                  <a:pt x="4408966" y="6857999"/>
                </a:lnTo>
                <a:lnTo>
                  <a:pt x="4408966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0067" y="830071"/>
            <a:ext cx="2248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900" spc="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express</a:t>
            </a:r>
            <a:r>
              <a:rPr sz="9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require(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'express'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8685" y="985676"/>
            <a:ext cx="3187065" cy="146050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9525" rIns="0" bIns="0" rtlCol="0">
            <a:spAutoFit/>
          </a:bodyPr>
          <a:lstStyle/>
          <a:p>
            <a:pPr marL="43815">
              <a:lnSpc>
                <a:spcPts val="1070"/>
              </a:lnSpc>
              <a:spcBef>
                <a:spcPts val="75"/>
              </a:spcBef>
            </a:pP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900" spc="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db</a:t>
            </a:r>
            <a:r>
              <a:rPr sz="900" spc="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spc="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require(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'./config/dbinfo'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0067" y="1134871"/>
            <a:ext cx="4850765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const</a:t>
            </a:r>
            <a:r>
              <a:rPr sz="900" spc="-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router</a:t>
            </a:r>
            <a:r>
              <a:rPr sz="9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spc="-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/>
                <a:cs typeface="Consolas"/>
              </a:rPr>
              <a:t>express.Router();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nsolas"/>
              <a:cs typeface="Consolas"/>
            </a:endParaRPr>
          </a:p>
          <a:p>
            <a:pPr marL="12700" marR="2481580">
              <a:lnSpc>
                <a:spcPct val="111100"/>
              </a:lnSpc>
            </a:pP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//</a:t>
            </a:r>
            <a:r>
              <a:rPr sz="900" spc="5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Create</a:t>
            </a:r>
            <a:r>
              <a:rPr sz="900" spc="6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/>
                <a:cs typeface="Consolas"/>
              </a:rPr>
              <a:t>a</a:t>
            </a:r>
            <a:r>
              <a:rPr sz="900" spc="6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spc="5" dirty="0">
                <a:solidFill>
                  <a:srgbClr val="6A9955"/>
                </a:solidFill>
                <a:latin typeface="Consolas"/>
                <a:cs typeface="Consolas"/>
              </a:rPr>
              <a:t>joke </a:t>
            </a:r>
            <a:r>
              <a:rPr sz="900" spc="10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router.post(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'/jokes'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9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(req,</a:t>
            </a:r>
            <a:r>
              <a:rPr sz="9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res)</a:t>
            </a:r>
            <a:r>
              <a:rPr sz="9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900" spc="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139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let</a:t>
            </a:r>
            <a:r>
              <a:rPr sz="900" spc="-1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90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/>
                <a:cs typeface="Consolas"/>
              </a:rPr>
              <a:t>req.body;</a:t>
            </a:r>
            <a:endParaRPr sz="900">
              <a:latin typeface="Consolas"/>
              <a:cs typeface="Consolas"/>
            </a:endParaRPr>
          </a:p>
          <a:p>
            <a:pPr marL="139700" marR="5080">
              <a:lnSpc>
                <a:spcPct val="111100"/>
              </a:lnSpc>
            </a:pP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let</a:t>
            </a:r>
            <a:r>
              <a:rPr sz="900" spc="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sql</a:t>
            </a:r>
            <a:r>
              <a:rPr sz="9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'INSERT</a:t>
            </a:r>
            <a:r>
              <a:rPr sz="9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INTO</a:t>
            </a:r>
            <a:r>
              <a:rPr sz="9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jokes</a:t>
            </a:r>
            <a:r>
              <a:rPr sz="9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(question,</a:t>
            </a:r>
            <a:r>
              <a:rPr sz="900" spc="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answer,</a:t>
            </a:r>
            <a:r>
              <a:rPr sz="9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rating)</a:t>
            </a:r>
            <a:r>
              <a:rPr sz="9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VALUES</a:t>
            </a:r>
            <a:r>
              <a:rPr sz="9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(?,</a:t>
            </a:r>
            <a:r>
              <a:rPr sz="9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?,</a:t>
            </a:r>
            <a:r>
              <a:rPr sz="9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?)'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sz="900" spc="-48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let</a:t>
            </a:r>
            <a:r>
              <a:rPr sz="900" spc="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values</a:t>
            </a:r>
            <a:r>
              <a:rPr sz="9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9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[joke.question,</a:t>
            </a:r>
            <a:r>
              <a:rPr sz="9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joke.answer,</a:t>
            </a:r>
            <a:r>
              <a:rPr sz="9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/>
                <a:cs typeface="Consolas"/>
              </a:rPr>
              <a:t>joke.rating];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4985" y="2190621"/>
            <a:ext cx="3187065" cy="146050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11430" rIns="0" bIns="0" rtlCol="0">
            <a:spAutoFit/>
          </a:bodyPr>
          <a:lstStyle/>
          <a:p>
            <a:pPr marL="54610">
              <a:lnSpc>
                <a:spcPts val="1055"/>
              </a:lnSpc>
              <a:spcBef>
                <a:spcPts val="90"/>
              </a:spcBef>
            </a:pP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db.query(sql,</a:t>
            </a:r>
            <a:r>
              <a:rPr sz="9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values,</a:t>
            </a:r>
            <a:r>
              <a:rPr sz="900" spc="2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(err,</a:t>
            </a:r>
            <a:r>
              <a:rPr sz="900" spc="1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result)</a:t>
            </a:r>
            <a:r>
              <a:rPr sz="900" spc="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900" spc="2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0067" y="2326639"/>
            <a:ext cx="2502535" cy="6229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if</a:t>
            </a:r>
            <a:r>
              <a:rPr sz="900" spc="-1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(err)</a:t>
            </a:r>
            <a:r>
              <a:rPr sz="900" spc="-1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569CD6"/>
                </a:solidFill>
                <a:latin typeface="Consolas"/>
                <a:cs typeface="Consolas"/>
              </a:rPr>
              <a:t>throw</a:t>
            </a:r>
            <a:r>
              <a:rPr sz="900" spc="-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/>
                <a:cs typeface="Consolas"/>
              </a:rPr>
              <a:t>err;</a:t>
            </a:r>
            <a:endParaRPr sz="90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res.send(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'Joke</a:t>
            </a:r>
            <a:r>
              <a:rPr sz="9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has</a:t>
            </a:r>
            <a:r>
              <a:rPr sz="9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been</a:t>
            </a:r>
            <a:r>
              <a:rPr sz="9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/>
                <a:cs typeface="Consolas"/>
              </a:rPr>
              <a:t>added...'</a:t>
            </a:r>
            <a:r>
              <a:rPr sz="900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900">
              <a:latin typeface="Consolas"/>
              <a:cs typeface="Consolas"/>
            </a:endParaRPr>
          </a:p>
          <a:p>
            <a:pPr marL="139700">
              <a:lnSpc>
                <a:spcPct val="100000"/>
              </a:lnSpc>
              <a:spcBef>
                <a:spcPts val="25"/>
              </a:spcBef>
            </a:pPr>
            <a:r>
              <a:rPr sz="900" spc="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0067" y="3090671"/>
            <a:ext cx="6087110" cy="8915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141345">
              <a:lnSpc>
                <a:spcPts val="1300"/>
              </a:lnSpc>
              <a:spcBef>
                <a:spcPts val="160"/>
              </a:spcBef>
            </a:pPr>
            <a:r>
              <a:rPr sz="1100" spc="-15" dirty="0">
                <a:solidFill>
                  <a:srgbClr val="6A9955"/>
                </a:solidFill>
                <a:latin typeface="Consolas"/>
                <a:cs typeface="Consolas"/>
              </a:rPr>
              <a:t>// </a:t>
            </a:r>
            <a:r>
              <a:rPr sz="1100" spc="-25" dirty="0">
                <a:solidFill>
                  <a:srgbClr val="6A9955"/>
                </a:solidFill>
                <a:latin typeface="Consolas"/>
                <a:cs typeface="Consolas"/>
              </a:rPr>
              <a:t>Update </a:t>
            </a:r>
            <a:r>
              <a:rPr sz="1100" dirty="0">
                <a:solidFill>
                  <a:srgbClr val="6A9955"/>
                </a:solidFill>
                <a:latin typeface="Consolas"/>
                <a:cs typeface="Consolas"/>
              </a:rPr>
              <a:t>a </a:t>
            </a:r>
            <a:r>
              <a:rPr sz="1100" spc="-30" dirty="0">
                <a:solidFill>
                  <a:srgbClr val="6A9955"/>
                </a:solidFill>
                <a:latin typeface="Consolas"/>
                <a:cs typeface="Consolas"/>
              </a:rPr>
              <a:t>joke </a:t>
            </a:r>
            <a:r>
              <a:rPr sz="1100" spc="-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router.put(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'/jokes/:id'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(req,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res)</a:t>
            </a:r>
            <a:r>
              <a:rPr sz="1100" spc="-8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100" spc="-7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50"/>
              </a:spcBef>
            </a:pP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let</a:t>
            </a:r>
            <a:r>
              <a:rPr sz="1100" spc="-8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joke</a:t>
            </a:r>
            <a:r>
              <a:rPr sz="1100" spc="-8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8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req.body;</a:t>
            </a:r>
            <a:endParaRPr sz="1100">
              <a:latin typeface="Consolas"/>
              <a:cs typeface="Consolas"/>
            </a:endParaRPr>
          </a:p>
          <a:p>
            <a:pPr marL="12700" marR="5080" indent="146050">
              <a:lnSpc>
                <a:spcPct val="105500"/>
              </a:lnSpc>
            </a:pP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let</a:t>
            </a:r>
            <a:r>
              <a:rPr sz="1100" spc="-7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sql</a:t>
            </a:r>
            <a:r>
              <a:rPr sz="1100" spc="-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7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`UPDATE</a:t>
            </a:r>
            <a:r>
              <a:rPr sz="11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CE9178"/>
                </a:solidFill>
                <a:latin typeface="Consolas"/>
                <a:cs typeface="Consolas"/>
              </a:rPr>
              <a:t>jokes</a:t>
            </a:r>
            <a:r>
              <a:rPr sz="11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CE9178"/>
                </a:solidFill>
                <a:latin typeface="Consolas"/>
                <a:cs typeface="Consolas"/>
              </a:rPr>
              <a:t>SET</a:t>
            </a:r>
            <a:r>
              <a:rPr sz="11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question='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joke.question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',</a:t>
            </a:r>
            <a:r>
              <a:rPr sz="11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answer='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joke.answer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', </a:t>
            </a:r>
            <a:r>
              <a:rPr sz="1100" spc="-59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rating=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joke.rating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1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CE9178"/>
                </a:solidFill>
                <a:latin typeface="Consolas"/>
                <a:cs typeface="Consolas"/>
              </a:rPr>
              <a:t>WHERE</a:t>
            </a:r>
            <a:r>
              <a:rPr sz="11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id=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req.params.id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4985" y="4006265"/>
            <a:ext cx="3187065" cy="146050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125"/>
              </a:lnSpc>
            </a:pP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db.query(sql,</a:t>
            </a:r>
            <a:r>
              <a:rPr sz="1100" spc="-7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(err,</a:t>
            </a:r>
            <a:r>
              <a:rPr sz="1100" spc="-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result)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1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0067" y="4136135"/>
            <a:ext cx="426466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1906905">
              <a:lnSpc>
                <a:spcPct val="105500"/>
              </a:lnSpc>
              <a:spcBef>
                <a:spcPts val="100"/>
              </a:spcBef>
            </a:pP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if 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(err) </a:t>
            </a:r>
            <a:r>
              <a:rPr sz="1100" spc="-25" dirty="0">
                <a:solidFill>
                  <a:srgbClr val="569CD6"/>
                </a:solidFill>
                <a:latin typeface="Consolas"/>
                <a:cs typeface="Consolas"/>
              </a:rPr>
              <a:t>throw 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err; 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res.send(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'Joke</a:t>
            </a:r>
            <a:r>
              <a:rPr sz="11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35" dirty="0">
                <a:solidFill>
                  <a:srgbClr val="CE9178"/>
                </a:solidFill>
                <a:latin typeface="Consolas"/>
                <a:cs typeface="Consolas"/>
              </a:rPr>
              <a:t>updated...'</a:t>
            </a:r>
            <a:r>
              <a:rPr sz="1100" spc="-3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58750">
              <a:lnSpc>
                <a:spcPts val="1295"/>
              </a:lnSpc>
            </a:pP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 marR="1100455">
              <a:lnSpc>
                <a:spcPct val="107300"/>
              </a:lnSpc>
            </a:pPr>
            <a:r>
              <a:rPr sz="1100" spc="-15" dirty="0">
                <a:solidFill>
                  <a:srgbClr val="6A9955"/>
                </a:solidFill>
                <a:latin typeface="Consolas"/>
                <a:cs typeface="Consolas"/>
              </a:rPr>
              <a:t>// </a:t>
            </a:r>
            <a:r>
              <a:rPr sz="1100" spc="-25" dirty="0">
                <a:solidFill>
                  <a:srgbClr val="6A9955"/>
                </a:solidFill>
                <a:latin typeface="Consolas"/>
                <a:cs typeface="Consolas"/>
              </a:rPr>
              <a:t>Delete </a:t>
            </a:r>
            <a:r>
              <a:rPr sz="1100" dirty="0">
                <a:solidFill>
                  <a:srgbClr val="6A9955"/>
                </a:solidFill>
                <a:latin typeface="Consolas"/>
                <a:cs typeface="Consolas"/>
              </a:rPr>
              <a:t>a </a:t>
            </a:r>
            <a:r>
              <a:rPr sz="1100" spc="-30" dirty="0">
                <a:solidFill>
                  <a:srgbClr val="6A9955"/>
                </a:solidFill>
                <a:latin typeface="Consolas"/>
                <a:cs typeface="Consolas"/>
              </a:rPr>
              <a:t>joke </a:t>
            </a:r>
            <a:r>
              <a:rPr sz="1100" spc="-25" dirty="0">
                <a:solidFill>
                  <a:srgbClr val="6A9955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router.delete(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'/jokes/:id'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(req,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res)</a:t>
            </a:r>
            <a:r>
              <a:rPr sz="1100" spc="-8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100" spc="-70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569CD6"/>
                </a:solidFill>
                <a:latin typeface="Consolas"/>
                <a:cs typeface="Consolas"/>
              </a:rPr>
              <a:t>let</a:t>
            </a:r>
            <a:r>
              <a:rPr sz="11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/>
                <a:cs typeface="Consolas"/>
              </a:rPr>
              <a:t>sql</a:t>
            </a:r>
            <a:r>
              <a:rPr sz="1100" spc="-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7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`DELETE</a:t>
            </a:r>
            <a:r>
              <a:rPr sz="11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CE9178"/>
                </a:solidFill>
                <a:latin typeface="Consolas"/>
                <a:cs typeface="Consolas"/>
              </a:rPr>
              <a:t>FROM</a:t>
            </a:r>
            <a:r>
              <a:rPr sz="11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CE9178"/>
                </a:solidFill>
                <a:latin typeface="Consolas"/>
                <a:cs typeface="Consolas"/>
              </a:rPr>
              <a:t>jokes</a:t>
            </a:r>
            <a:r>
              <a:rPr sz="11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CE9178"/>
                </a:solidFill>
                <a:latin typeface="Consolas"/>
                <a:cs typeface="Consolas"/>
              </a:rPr>
              <a:t>WHERE</a:t>
            </a:r>
            <a:r>
              <a:rPr sz="11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id=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${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req.params.id</a:t>
            </a:r>
            <a:r>
              <a:rPr sz="1100" spc="-30" dirty="0">
                <a:solidFill>
                  <a:srgbClr val="569CD6"/>
                </a:solidFill>
                <a:latin typeface="Consolas"/>
                <a:cs typeface="Consolas"/>
              </a:rPr>
              <a:t>}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4985" y="5578506"/>
            <a:ext cx="3187065" cy="146050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145"/>
              </a:lnSpc>
            </a:pP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db.query(sql,</a:t>
            </a:r>
            <a:r>
              <a:rPr sz="1100" spc="-7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(err,</a:t>
            </a:r>
            <a:r>
              <a:rPr sz="1100" spc="-6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result)</a:t>
            </a:r>
            <a:r>
              <a:rPr sz="1100" spc="-7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=&gt;</a:t>
            </a:r>
            <a:r>
              <a:rPr sz="1100" spc="-65" dirty="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0067" y="5711952"/>
            <a:ext cx="2362200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>
              <a:lnSpc>
                <a:spcPct val="105500"/>
              </a:lnSpc>
              <a:spcBef>
                <a:spcPts val="100"/>
              </a:spcBef>
            </a:pPr>
            <a:r>
              <a:rPr sz="1100" spc="-15" dirty="0">
                <a:solidFill>
                  <a:srgbClr val="569CD6"/>
                </a:solidFill>
                <a:latin typeface="Consolas"/>
                <a:cs typeface="Consolas"/>
              </a:rPr>
              <a:t>if 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(err) </a:t>
            </a:r>
            <a:r>
              <a:rPr sz="1100" spc="-25" dirty="0">
                <a:solidFill>
                  <a:srgbClr val="569CD6"/>
                </a:solidFill>
                <a:latin typeface="Consolas"/>
                <a:cs typeface="Consolas"/>
              </a:rPr>
              <a:t>throw 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err; </a:t>
            </a:r>
            <a:r>
              <a:rPr sz="1100" spc="-2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res.send(</a:t>
            </a:r>
            <a:r>
              <a:rPr sz="1100" spc="-30" dirty="0">
                <a:solidFill>
                  <a:srgbClr val="CE9178"/>
                </a:solidFill>
                <a:latin typeface="Consolas"/>
                <a:cs typeface="Consolas"/>
              </a:rPr>
              <a:t>'Joke</a:t>
            </a:r>
            <a:r>
              <a:rPr sz="11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100" spc="-35" dirty="0">
                <a:solidFill>
                  <a:srgbClr val="CE9178"/>
                </a:solidFill>
                <a:latin typeface="Consolas"/>
                <a:cs typeface="Consolas"/>
              </a:rPr>
              <a:t>deleted...'</a:t>
            </a:r>
            <a:r>
              <a:rPr sz="1100" spc="-35" dirty="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70"/>
              </a:spcBef>
            </a:pP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});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module.exports</a:t>
            </a:r>
            <a:r>
              <a:rPr sz="1100" spc="-90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sz="1100" spc="-85" dirty="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/>
                <a:cs typeface="Consolas"/>
              </a:rPr>
              <a:t>router;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2871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solidFill>
                  <a:srgbClr val="FFFFFF"/>
                </a:solidFill>
              </a:rPr>
              <a:t>a</a:t>
            </a:r>
            <a:r>
              <a:rPr sz="1900" spc="-25" dirty="0">
                <a:solidFill>
                  <a:srgbClr val="FFFFFF"/>
                </a:solidFill>
              </a:rPr>
              <a:t>p</a:t>
            </a:r>
            <a:r>
              <a:rPr sz="1900" spc="-45" dirty="0">
                <a:solidFill>
                  <a:srgbClr val="FFFFFF"/>
                </a:solidFill>
              </a:rPr>
              <a:t>i</a:t>
            </a:r>
            <a:r>
              <a:rPr sz="1900" spc="-165" dirty="0">
                <a:solidFill>
                  <a:srgbClr val="FFFFFF"/>
                </a:solidFill>
              </a:rPr>
              <a:t>s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45" dirty="0">
                <a:solidFill>
                  <a:srgbClr val="FFFFFF"/>
                </a:solidFill>
              </a:rPr>
              <a:t>rv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130" dirty="0">
                <a:solidFill>
                  <a:srgbClr val="FFFFFF"/>
                </a:solidFill>
              </a:rPr>
              <a:t>r</a:t>
            </a:r>
            <a:r>
              <a:rPr sz="1900" spc="-95" dirty="0">
                <a:solidFill>
                  <a:srgbClr val="FFFFFF"/>
                </a:solidFill>
              </a:rPr>
              <a:t>.</a:t>
            </a:r>
            <a:r>
              <a:rPr sz="1900" spc="-45" dirty="0">
                <a:solidFill>
                  <a:srgbClr val="FFFFFF"/>
                </a:solidFill>
              </a:rPr>
              <a:t>j</a:t>
            </a:r>
            <a:r>
              <a:rPr sz="1900" spc="-140" dirty="0">
                <a:solidFill>
                  <a:srgbClr val="FFFFFF"/>
                </a:solidFill>
              </a:rPr>
              <a:t>s</a:t>
            </a:r>
            <a:endParaRPr sz="1900"/>
          </a:p>
        </p:txBody>
      </p:sp>
      <p:sp>
        <p:nvSpPr>
          <p:cNvPr id="16" name="object 16"/>
          <p:cNvSpPr txBox="1"/>
          <p:nvPr/>
        </p:nvSpPr>
        <p:spPr>
          <a:xfrm>
            <a:off x="517590" y="3131820"/>
            <a:ext cx="2973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5" dirty="0">
                <a:solidFill>
                  <a:srgbClr val="FFFFFF"/>
                </a:solidFill>
                <a:latin typeface="Arial"/>
                <a:cs typeface="Arial"/>
              </a:rPr>
              <a:t>REST</a:t>
            </a:r>
            <a:r>
              <a:rPr sz="3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B56E3D-C0EE-BFD3-E7E5-CCA0A6D387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85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30" dirty="0"/>
              <a:t>Utilizing</a:t>
            </a:r>
            <a:r>
              <a:rPr sz="4000" spc="-65" dirty="0"/>
              <a:t> </a:t>
            </a:r>
            <a:r>
              <a:rPr sz="4000" spc="95" dirty="0"/>
              <a:t>Event</a:t>
            </a:r>
            <a:r>
              <a:rPr sz="4000" spc="-65" dirty="0"/>
              <a:t> </a:t>
            </a:r>
            <a:r>
              <a:rPr sz="4000" spc="20" dirty="0"/>
              <a:t>Handlers</a:t>
            </a:r>
            <a:r>
              <a:rPr sz="4000" spc="-65" dirty="0"/>
              <a:t> </a:t>
            </a:r>
            <a:r>
              <a:rPr sz="4000" spc="70" dirty="0"/>
              <a:t>In</a:t>
            </a:r>
            <a:r>
              <a:rPr sz="4000" spc="-60" dirty="0"/>
              <a:t> </a:t>
            </a:r>
            <a:r>
              <a:rPr sz="4000" spc="15" dirty="0"/>
              <a:t>our </a:t>
            </a:r>
            <a:r>
              <a:rPr sz="4000" spc="-1095" dirty="0"/>
              <a:t> </a:t>
            </a:r>
            <a:r>
              <a:rPr sz="4000" spc="30" dirty="0"/>
              <a:t>JavaScript</a:t>
            </a:r>
            <a:r>
              <a:rPr sz="4000" spc="-55" dirty="0"/>
              <a:t> </a:t>
            </a:r>
            <a:r>
              <a:rPr sz="4000" spc="90" dirty="0"/>
              <a:t>Web</a:t>
            </a:r>
            <a:r>
              <a:rPr sz="4000" spc="-60" dirty="0"/>
              <a:t> </a:t>
            </a:r>
            <a:r>
              <a:rPr sz="4000" spc="-10" dirty="0"/>
              <a:t>App</a:t>
            </a:r>
            <a:endParaRPr sz="4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D9723C-3267-A2CB-937F-6C395E9DF2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0F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2019</Words>
  <Application>Microsoft Office PowerPoint</Application>
  <PresentationFormat>Widescreen</PresentationFormat>
  <Paragraphs>263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Microsoft Sans Serif</vt:lpstr>
      <vt:lpstr>Tahoma</vt:lpstr>
      <vt:lpstr>Times New Roman</vt:lpstr>
      <vt:lpstr>Wingdings</vt:lpstr>
      <vt:lpstr>Office Theme</vt:lpstr>
      <vt:lpstr>Coding Your Apps  Functionality in JavaScript</vt:lpstr>
      <vt:lpstr>Connecting our Back End JavaScript REST  API to a Database</vt:lpstr>
      <vt:lpstr>Connecting our Back End JavaScript  REST API to a Database</vt:lpstr>
      <vt:lpstr>Database Hosting Options</vt:lpstr>
      <vt:lpstr>PowerPoint Presentation</vt:lpstr>
      <vt:lpstr>PowerPoint Presentation</vt:lpstr>
      <vt:lpstr>dbinfo.js</vt:lpstr>
      <vt:lpstr>apiserver.js</vt:lpstr>
      <vt:lpstr>Utilizing Event Handlers In our  JavaScript Web App</vt:lpstr>
      <vt:lpstr>Event Handlers In JavaScript</vt:lpstr>
      <vt:lpstr>index.html</vt:lpstr>
      <vt:lpstr>Building JavaScript Functions for CRUD  Operations &amp; Connecting our Front End to  the REST API</vt:lpstr>
      <vt:lpstr>index.js</vt:lpstr>
      <vt:lpstr>Create a Joke</vt:lpstr>
      <vt:lpstr>Read (Display) Single Joke</vt:lpstr>
      <vt:lpstr>Read (Display) All Jokes</vt:lpstr>
      <vt:lpstr>Edit a Joke</vt:lpstr>
      <vt:lpstr>Delete a Joke</vt:lpstr>
      <vt:lpstr>PowerPoint Presentation</vt:lpstr>
      <vt:lpstr>In this module we covered: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Your Apps  Functionality in JavaScript</dc:title>
  <cp:lastModifiedBy>Steve</cp:lastModifiedBy>
  <cp:revision>2</cp:revision>
  <dcterms:created xsi:type="dcterms:W3CDTF">2024-07-04T17:29:46Z</dcterms:created>
  <dcterms:modified xsi:type="dcterms:W3CDTF">2024-07-05T12:51:06Z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2023-07-25T00:00:00Z</vt:filetime>
  </property>
  <property fmtid="{D5CDD505-2E9C-101B-9397-08002B2CF9AE}" pid="3" name="LastSaved">
    <vt:filetime>2024-07-04T00:00:00Z</vt:filetime>
  </property>
</Properties>
</file>