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11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A1E33-8A35-4C11-8075-AFBC42485488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AA4DA-E94C-4C8E-9E25-9FEC95473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94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46287" y="1822195"/>
            <a:ext cx="1599542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95929" y="5437123"/>
            <a:ext cx="16296141" cy="1830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D6893-79CF-4E00-82C6-7E2ED0C80FC1}" type="datetime1">
              <a:rPr lang="en-US" smtClean="0"/>
              <a:t>7/6/2024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rgbClr val="130F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130F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5D01D-2984-4251-879F-D3A9C423317C}" type="datetime1">
              <a:rPr lang="en-US" smtClean="0"/>
              <a:t>7/6/2024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rgbClr val="130F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06E32-305A-42A9-96E1-938E51F2920C}" type="datetime1">
              <a:rPr lang="en-US" smtClean="0"/>
              <a:t>7/6/2024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rgbClr val="130F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54E15-7C01-4E57-AF49-9A6ED862282F}" type="datetime1">
              <a:rPr lang="en-US" smtClean="0"/>
              <a:t>7/6/2024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F2263-94CC-4BE5-860E-C028C4966C94}" type="datetime1">
              <a:rPr lang="en-US" smtClean="0"/>
              <a:t>7/6/2024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E2E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1036" y="2423668"/>
            <a:ext cx="16045926" cy="2646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1" i="0">
                <a:solidFill>
                  <a:srgbClr val="130F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64129" y="4276852"/>
            <a:ext cx="13159740" cy="2256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130F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2B8EF-CD28-405B-BEDF-0A29C6338DF9}" type="datetime1">
              <a:rPr lang="en-US" smtClean="0"/>
              <a:t>7/6/2024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8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8395" y="8149457"/>
              <a:ext cx="2066531" cy="10230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46169" y="7105954"/>
              <a:ext cx="2041829" cy="20665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 marR="5080">
              <a:lnSpc>
                <a:spcPts val="10080"/>
              </a:lnSpc>
              <a:spcBef>
                <a:spcPts val="680"/>
              </a:spcBef>
            </a:pPr>
            <a:r>
              <a:rPr spc="90" dirty="0"/>
              <a:t>Understanding</a:t>
            </a:r>
            <a:r>
              <a:rPr spc="-155" dirty="0"/>
              <a:t> </a:t>
            </a:r>
            <a:r>
              <a:rPr spc="25" dirty="0"/>
              <a:t>Playwright’s </a:t>
            </a:r>
            <a:r>
              <a:rPr spc="-2430" dirty="0"/>
              <a:t> </a:t>
            </a:r>
            <a:r>
              <a:rPr spc="155" dirty="0"/>
              <a:t>Core</a:t>
            </a:r>
            <a:r>
              <a:rPr spc="-114" dirty="0"/>
              <a:t> </a:t>
            </a:r>
            <a:r>
              <a:rPr spc="175" dirty="0"/>
              <a:t>Concepts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7105954"/>
            <a:ext cx="3097530" cy="2066925"/>
            <a:chOff x="0" y="7105954"/>
            <a:chExt cx="3097530" cy="206692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7105954"/>
              <a:ext cx="3097197" cy="20665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30652" y="7105954"/>
              <a:ext cx="2066925" cy="2066925"/>
            </a:xfrm>
            <a:custGeom>
              <a:avLst/>
              <a:gdLst/>
              <a:ahLst/>
              <a:cxnLst/>
              <a:rect l="l" t="t" r="r" b="b"/>
              <a:pathLst>
                <a:path w="2066925" h="2066925">
                  <a:moveTo>
                    <a:pt x="1033272" y="0"/>
                  </a:moveTo>
                  <a:lnTo>
                    <a:pt x="984631" y="1124"/>
                  </a:lnTo>
                  <a:lnTo>
                    <a:pt x="936569" y="4465"/>
                  </a:lnTo>
                  <a:lnTo>
                    <a:pt x="889135" y="9973"/>
                  </a:lnTo>
                  <a:lnTo>
                    <a:pt x="842380" y="17597"/>
                  </a:lnTo>
                  <a:lnTo>
                    <a:pt x="796352" y="27289"/>
                  </a:lnTo>
                  <a:lnTo>
                    <a:pt x="751101" y="38999"/>
                  </a:lnTo>
                  <a:lnTo>
                    <a:pt x="706678" y="52676"/>
                  </a:lnTo>
                  <a:lnTo>
                    <a:pt x="663131" y="68273"/>
                  </a:lnTo>
                  <a:lnTo>
                    <a:pt x="620510" y="85738"/>
                  </a:lnTo>
                  <a:lnTo>
                    <a:pt x="578865" y="105022"/>
                  </a:lnTo>
                  <a:lnTo>
                    <a:pt x="538245" y="126077"/>
                  </a:lnTo>
                  <a:lnTo>
                    <a:pt x="498700" y="148851"/>
                  </a:lnTo>
                  <a:lnTo>
                    <a:pt x="460280" y="173296"/>
                  </a:lnTo>
                  <a:lnTo>
                    <a:pt x="423035" y="199361"/>
                  </a:lnTo>
                  <a:lnTo>
                    <a:pt x="387013" y="226998"/>
                  </a:lnTo>
                  <a:lnTo>
                    <a:pt x="352264" y="256156"/>
                  </a:lnTo>
                  <a:lnTo>
                    <a:pt x="318839" y="286786"/>
                  </a:lnTo>
                  <a:lnTo>
                    <a:pt x="286786" y="318839"/>
                  </a:lnTo>
                  <a:lnTo>
                    <a:pt x="256156" y="352264"/>
                  </a:lnTo>
                  <a:lnTo>
                    <a:pt x="226998" y="387013"/>
                  </a:lnTo>
                  <a:lnTo>
                    <a:pt x="199361" y="423034"/>
                  </a:lnTo>
                  <a:lnTo>
                    <a:pt x="173296" y="460280"/>
                  </a:lnTo>
                  <a:lnTo>
                    <a:pt x="148851" y="498700"/>
                  </a:lnTo>
                  <a:lnTo>
                    <a:pt x="126077" y="538245"/>
                  </a:lnTo>
                  <a:lnTo>
                    <a:pt x="105022" y="578865"/>
                  </a:lnTo>
                  <a:lnTo>
                    <a:pt x="85738" y="620510"/>
                  </a:lnTo>
                  <a:lnTo>
                    <a:pt x="68273" y="663131"/>
                  </a:lnTo>
                  <a:lnTo>
                    <a:pt x="52676" y="706678"/>
                  </a:lnTo>
                  <a:lnTo>
                    <a:pt x="38999" y="751101"/>
                  </a:lnTo>
                  <a:lnTo>
                    <a:pt x="27289" y="796352"/>
                  </a:lnTo>
                  <a:lnTo>
                    <a:pt x="17597" y="842379"/>
                  </a:lnTo>
                  <a:lnTo>
                    <a:pt x="9973" y="889135"/>
                  </a:lnTo>
                  <a:lnTo>
                    <a:pt x="4465" y="936569"/>
                  </a:lnTo>
                  <a:lnTo>
                    <a:pt x="1124" y="984631"/>
                  </a:lnTo>
                  <a:lnTo>
                    <a:pt x="0" y="1033271"/>
                  </a:lnTo>
                  <a:lnTo>
                    <a:pt x="1124" y="1081912"/>
                  </a:lnTo>
                  <a:lnTo>
                    <a:pt x="4465" y="1129974"/>
                  </a:lnTo>
                  <a:lnTo>
                    <a:pt x="9973" y="1177408"/>
                  </a:lnTo>
                  <a:lnTo>
                    <a:pt x="17597" y="1224164"/>
                  </a:lnTo>
                  <a:lnTo>
                    <a:pt x="27289" y="1270191"/>
                  </a:lnTo>
                  <a:lnTo>
                    <a:pt x="38999" y="1315442"/>
                  </a:lnTo>
                  <a:lnTo>
                    <a:pt x="52676" y="1359865"/>
                  </a:lnTo>
                  <a:lnTo>
                    <a:pt x="68273" y="1403412"/>
                  </a:lnTo>
                  <a:lnTo>
                    <a:pt x="85738" y="1446033"/>
                  </a:lnTo>
                  <a:lnTo>
                    <a:pt x="105022" y="1487678"/>
                  </a:lnTo>
                  <a:lnTo>
                    <a:pt x="126077" y="1528298"/>
                  </a:lnTo>
                  <a:lnTo>
                    <a:pt x="148851" y="1567843"/>
                  </a:lnTo>
                  <a:lnTo>
                    <a:pt x="173296" y="1606263"/>
                  </a:lnTo>
                  <a:lnTo>
                    <a:pt x="199361" y="1643509"/>
                  </a:lnTo>
                  <a:lnTo>
                    <a:pt x="226998" y="1679531"/>
                  </a:lnTo>
                  <a:lnTo>
                    <a:pt x="256156" y="1714279"/>
                  </a:lnTo>
                  <a:lnTo>
                    <a:pt x="286786" y="1747704"/>
                  </a:lnTo>
                  <a:lnTo>
                    <a:pt x="318839" y="1779757"/>
                  </a:lnTo>
                  <a:lnTo>
                    <a:pt x="352264" y="1810387"/>
                  </a:lnTo>
                  <a:lnTo>
                    <a:pt x="387013" y="1839545"/>
                  </a:lnTo>
                  <a:lnTo>
                    <a:pt x="423035" y="1867182"/>
                  </a:lnTo>
                  <a:lnTo>
                    <a:pt x="460280" y="1893248"/>
                  </a:lnTo>
                  <a:lnTo>
                    <a:pt x="498700" y="1917692"/>
                  </a:lnTo>
                  <a:lnTo>
                    <a:pt x="538245" y="1940466"/>
                  </a:lnTo>
                  <a:lnTo>
                    <a:pt x="578865" y="1961521"/>
                  </a:lnTo>
                  <a:lnTo>
                    <a:pt x="620510" y="1980805"/>
                  </a:lnTo>
                  <a:lnTo>
                    <a:pt x="663131" y="1998270"/>
                  </a:lnTo>
                  <a:lnTo>
                    <a:pt x="706678" y="2013867"/>
                  </a:lnTo>
                  <a:lnTo>
                    <a:pt x="751101" y="2027545"/>
                  </a:lnTo>
                  <a:lnTo>
                    <a:pt x="796352" y="2039254"/>
                  </a:lnTo>
                  <a:lnTo>
                    <a:pt x="842380" y="2048946"/>
                  </a:lnTo>
                  <a:lnTo>
                    <a:pt x="889135" y="2056571"/>
                  </a:lnTo>
                  <a:lnTo>
                    <a:pt x="936569" y="2062078"/>
                  </a:lnTo>
                  <a:lnTo>
                    <a:pt x="984631" y="2065419"/>
                  </a:lnTo>
                  <a:lnTo>
                    <a:pt x="1033272" y="2066544"/>
                  </a:lnTo>
                  <a:lnTo>
                    <a:pt x="1081913" y="2065419"/>
                  </a:lnTo>
                  <a:lnTo>
                    <a:pt x="1129975" y="2062078"/>
                  </a:lnTo>
                  <a:lnTo>
                    <a:pt x="1177408" y="2056571"/>
                  </a:lnTo>
                  <a:lnTo>
                    <a:pt x="1224164" y="2048946"/>
                  </a:lnTo>
                  <a:lnTo>
                    <a:pt x="1270192" y="2039254"/>
                  </a:lnTo>
                  <a:lnTo>
                    <a:pt x="1315442" y="2027545"/>
                  </a:lnTo>
                  <a:lnTo>
                    <a:pt x="1359866" y="2013867"/>
                  </a:lnTo>
                  <a:lnTo>
                    <a:pt x="1403413" y="1998270"/>
                  </a:lnTo>
                  <a:lnTo>
                    <a:pt x="1446034" y="1980805"/>
                  </a:lnTo>
                  <a:lnTo>
                    <a:pt x="1487679" y="1961521"/>
                  </a:lnTo>
                  <a:lnTo>
                    <a:pt x="1528298" y="1940466"/>
                  </a:lnTo>
                  <a:lnTo>
                    <a:pt x="1567843" y="1917692"/>
                  </a:lnTo>
                  <a:lnTo>
                    <a:pt x="1606263" y="1893248"/>
                  </a:lnTo>
                  <a:lnTo>
                    <a:pt x="1643509" y="1867182"/>
                  </a:lnTo>
                  <a:lnTo>
                    <a:pt x="1679531" y="1839545"/>
                  </a:lnTo>
                  <a:lnTo>
                    <a:pt x="1714279" y="1810387"/>
                  </a:lnTo>
                  <a:lnTo>
                    <a:pt x="1747704" y="1779757"/>
                  </a:lnTo>
                  <a:lnTo>
                    <a:pt x="1779757" y="1747704"/>
                  </a:lnTo>
                  <a:lnTo>
                    <a:pt x="1810387" y="1714279"/>
                  </a:lnTo>
                  <a:lnTo>
                    <a:pt x="1839546" y="1679531"/>
                  </a:lnTo>
                  <a:lnTo>
                    <a:pt x="1867182" y="1643509"/>
                  </a:lnTo>
                  <a:lnTo>
                    <a:pt x="1893248" y="1606263"/>
                  </a:lnTo>
                  <a:lnTo>
                    <a:pt x="1917692" y="1567843"/>
                  </a:lnTo>
                  <a:lnTo>
                    <a:pt x="1940467" y="1528298"/>
                  </a:lnTo>
                  <a:lnTo>
                    <a:pt x="1961521" y="1487678"/>
                  </a:lnTo>
                  <a:lnTo>
                    <a:pt x="1980805" y="1446033"/>
                  </a:lnTo>
                  <a:lnTo>
                    <a:pt x="1998271" y="1403412"/>
                  </a:lnTo>
                  <a:lnTo>
                    <a:pt x="2013867" y="1359865"/>
                  </a:lnTo>
                  <a:lnTo>
                    <a:pt x="2027545" y="1315442"/>
                  </a:lnTo>
                  <a:lnTo>
                    <a:pt x="2039254" y="1270191"/>
                  </a:lnTo>
                  <a:lnTo>
                    <a:pt x="2048946" y="1224164"/>
                  </a:lnTo>
                  <a:lnTo>
                    <a:pt x="2056571" y="1177408"/>
                  </a:lnTo>
                  <a:lnTo>
                    <a:pt x="2062078" y="1129974"/>
                  </a:lnTo>
                  <a:lnTo>
                    <a:pt x="2065419" y="1081912"/>
                  </a:lnTo>
                  <a:lnTo>
                    <a:pt x="2066544" y="1033271"/>
                  </a:lnTo>
                  <a:lnTo>
                    <a:pt x="2065419" y="984631"/>
                  </a:lnTo>
                  <a:lnTo>
                    <a:pt x="2062078" y="936569"/>
                  </a:lnTo>
                  <a:lnTo>
                    <a:pt x="2056571" y="889135"/>
                  </a:lnTo>
                  <a:lnTo>
                    <a:pt x="2048946" y="842379"/>
                  </a:lnTo>
                  <a:lnTo>
                    <a:pt x="2039254" y="796352"/>
                  </a:lnTo>
                  <a:lnTo>
                    <a:pt x="2027545" y="751101"/>
                  </a:lnTo>
                  <a:lnTo>
                    <a:pt x="2013867" y="706678"/>
                  </a:lnTo>
                  <a:lnTo>
                    <a:pt x="1998271" y="663131"/>
                  </a:lnTo>
                  <a:lnTo>
                    <a:pt x="1980805" y="620510"/>
                  </a:lnTo>
                  <a:lnTo>
                    <a:pt x="1961521" y="578865"/>
                  </a:lnTo>
                  <a:lnTo>
                    <a:pt x="1940467" y="538245"/>
                  </a:lnTo>
                  <a:lnTo>
                    <a:pt x="1917692" y="498700"/>
                  </a:lnTo>
                  <a:lnTo>
                    <a:pt x="1893248" y="460280"/>
                  </a:lnTo>
                  <a:lnTo>
                    <a:pt x="1867182" y="423034"/>
                  </a:lnTo>
                  <a:lnTo>
                    <a:pt x="1839546" y="387013"/>
                  </a:lnTo>
                  <a:lnTo>
                    <a:pt x="1810387" y="352264"/>
                  </a:lnTo>
                  <a:lnTo>
                    <a:pt x="1779757" y="318839"/>
                  </a:lnTo>
                  <a:lnTo>
                    <a:pt x="1747704" y="286786"/>
                  </a:lnTo>
                  <a:lnTo>
                    <a:pt x="1714279" y="256156"/>
                  </a:lnTo>
                  <a:lnTo>
                    <a:pt x="1679531" y="226998"/>
                  </a:lnTo>
                  <a:lnTo>
                    <a:pt x="1643509" y="199361"/>
                  </a:lnTo>
                  <a:lnTo>
                    <a:pt x="1606263" y="173296"/>
                  </a:lnTo>
                  <a:lnTo>
                    <a:pt x="1567843" y="148851"/>
                  </a:lnTo>
                  <a:lnTo>
                    <a:pt x="1528298" y="126077"/>
                  </a:lnTo>
                  <a:lnTo>
                    <a:pt x="1487679" y="105022"/>
                  </a:lnTo>
                  <a:lnTo>
                    <a:pt x="1446034" y="85738"/>
                  </a:lnTo>
                  <a:lnTo>
                    <a:pt x="1403413" y="68273"/>
                  </a:lnTo>
                  <a:lnTo>
                    <a:pt x="1359866" y="52676"/>
                  </a:lnTo>
                  <a:lnTo>
                    <a:pt x="1315442" y="38999"/>
                  </a:lnTo>
                  <a:lnTo>
                    <a:pt x="1270192" y="27289"/>
                  </a:lnTo>
                  <a:lnTo>
                    <a:pt x="1224164" y="17597"/>
                  </a:lnTo>
                  <a:lnTo>
                    <a:pt x="1177408" y="9973"/>
                  </a:lnTo>
                  <a:lnTo>
                    <a:pt x="1129975" y="4465"/>
                  </a:lnTo>
                  <a:lnTo>
                    <a:pt x="1081913" y="1124"/>
                  </a:lnTo>
                  <a:lnTo>
                    <a:pt x="103327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29F39BF-08B3-1039-1510-B2AFF676FA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146287" y="1822195"/>
            <a:ext cx="1885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130F25"/>
                </a:solidFill>
                <a:latin typeface="Arial"/>
                <a:cs typeface="Arial"/>
              </a:rPr>
              <a:t>Up</a:t>
            </a:r>
            <a:r>
              <a:rPr sz="3600" b="1" spc="-135" dirty="0">
                <a:solidFill>
                  <a:srgbClr val="130F25"/>
                </a:solidFill>
                <a:latin typeface="Arial"/>
                <a:cs typeface="Arial"/>
              </a:rPr>
              <a:t> </a:t>
            </a:r>
            <a:r>
              <a:rPr sz="3600" b="1" spc="-25" dirty="0">
                <a:solidFill>
                  <a:srgbClr val="130F25"/>
                </a:solidFill>
                <a:latin typeface="Arial"/>
                <a:cs typeface="Arial"/>
              </a:rPr>
              <a:t>Next: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6287" y="4376420"/>
            <a:ext cx="55670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45" dirty="0">
                <a:solidFill>
                  <a:srgbClr val="130F25"/>
                </a:solidFill>
                <a:latin typeface="Arial"/>
                <a:cs typeface="Arial"/>
              </a:rPr>
              <a:t>Using</a:t>
            </a:r>
            <a:r>
              <a:rPr sz="6000" b="1" spc="-120" dirty="0">
                <a:solidFill>
                  <a:srgbClr val="130F25"/>
                </a:solidFill>
                <a:latin typeface="Arial"/>
                <a:cs typeface="Arial"/>
              </a:rPr>
              <a:t> </a:t>
            </a:r>
            <a:r>
              <a:rPr sz="6000" b="1" spc="20" dirty="0">
                <a:solidFill>
                  <a:srgbClr val="130F25"/>
                </a:solidFill>
                <a:latin typeface="Arial"/>
                <a:cs typeface="Arial"/>
              </a:rPr>
              <a:t>Locators</a:t>
            </a:r>
            <a:endParaRPr sz="6000">
              <a:latin typeface="Arial"/>
              <a:cs typeface="Arial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3E6FF8-899D-9A52-593A-C9B2D205627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B3C9DF-868F-948A-324D-D8B55A054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"/>
            <a:ext cx="18288000" cy="102839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4802" y="3510788"/>
            <a:ext cx="5098415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5" dirty="0">
                <a:solidFill>
                  <a:srgbClr val="FF1675"/>
                </a:solidFill>
                <a:latin typeface="Arial"/>
                <a:cs typeface="Arial"/>
              </a:rPr>
              <a:t>test()</a:t>
            </a:r>
            <a:r>
              <a:rPr sz="3600" b="1" spc="-85" dirty="0">
                <a:solidFill>
                  <a:srgbClr val="FF1675"/>
                </a:solidFill>
                <a:latin typeface="Arial"/>
                <a:cs typeface="Arial"/>
              </a:rPr>
              <a:t> </a:t>
            </a:r>
            <a:r>
              <a:rPr sz="3600" b="1" spc="25" dirty="0">
                <a:solidFill>
                  <a:srgbClr val="FF1675"/>
                </a:solidFill>
                <a:latin typeface="Arial"/>
                <a:cs typeface="Arial"/>
              </a:rPr>
              <a:t>function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spc="-30" dirty="0">
                <a:solidFill>
                  <a:srgbClr val="FF1675"/>
                </a:solidFill>
                <a:latin typeface="Arial"/>
                <a:cs typeface="Arial"/>
              </a:rPr>
              <a:t>Fixtures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ts val="7009"/>
              </a:lnSpc>
              <a:spcBef>
                <a:spcPts val="455"/>
              </a:spcBef>
            </a:pPr>
            <a:r>
              <a:rPr sz="3600" b="1" spc="60" dirty="0">
                <a:solidFill>
                  <a:srgbClr val="FF1675"/>
                </a:solidFill>
                <a:latin typeface="Arial"/>
                <a:cs typeface="Arial"/>
              </a:rPr>
              <a:t>expect() </a:t>
            </a:r>
            <a:r>
              <a:rPr sz="3600" b="1" spc="-10" dirty="0">
                <a:solidFill>
                  <a:srgbClr val="FF1675"/>
                </a:solidFill>
                <a:latin typeface="Arial"/>
                <a:cs typeface="Arial"/>
              </a:rPr>
              <a:t>for </a:t>
            </a:r>
            <a:r>
              <a:rPr sz="3600" b="1" spc="-65" dirty="0">
                <a:solidFill>
                  <a:srgbClr val="FF1675"/>
                </a:solidFill>
                <a:latin typeface="Arial"/>
                <a:cs typeface="Arial"/>
              </a:rPr>
              <a:t>assertions </a:t>
            </a:r>
            <a:r>
              <a:rPr sz="3600" b="1" spc="-60" dirty="0">
                <a:solidFill>
                  <a:srgbClr val="FF1675"/>
                </a:solidFill>
                <a:latin typeface="Arial"/>
                <a:cs typeface="Arial"/>
              </a:rPr>
              <a:t> </a:t>
            </a:r>
            <a:r>
              <a:rPr sz="3600" b="1" spc="10" dirty="0">
                <a:solidFill>
                  <a:srgbClr val="FF1675"/>
                </a:solidFill>
                <a:latin typeface="Arial"/>
                <a:cs typeface="Arial"/>
              </a:rPr>
              <a:t>async-await</a:t>
            </a:r>
            <a:r>
              <a:rPr sz="3600" b="1" spc="-75" dirty="0">
                <a:solidFill>
                  <a:srgbClr val="FF1675"/>
                </a:solidFill>
                <a:latin typeface="Arial"/>
                <a:cs typeface="Arial"/>
              </a:rPr>
              <a:t> </a:t>
            </a:r>
            <a:r>
              <a:rPr sz="3600" b="1" spc="-50" dirty="0">
                <a:solidFill>
                  <a:srgbClr val="FF1675"/>
                </a:solidFill>
                <a:latin typeface="Arial"/>
                <a:cs typeface="Arial"/>
              </a:rPr>
              <a:t>syntax</a:t>
            </a:r>
            <a:r>
              <a:rPr sz="3600" b="1" spc="-75" dirty="0">
                <a:solidFill>
                  <a:srgbClr val="FF1675"/>
                </a:solidFill>
                <a:latin typeface="Arial"/>
                <a:cs typeface="Arial"/>
              </a:rPr>
              <a:t> </a:t>
            </a:r>
            <a:r>
              <a:rPr sz="3600" b="1" spc="-20" dirty="0">
                <a:solidFill>
                  <a:srgbClr val="FF1675"/>
                </a:solidFill>
                <a:latin typeface="Arial"/>
                <a:cs typeface="Arial"/>
              </a:rPr>
              <a:t>tips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5029" y="2975864"/>
            <a:ext cx="26435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70" dirty="0">
                <a:solidFill>
                  <a:srgbClr val="FFFFFF"/>
                </a:solidFill>
                <a:latin typeface="Arial"/>
                <a:cs typeface="Arial"/>
              </a:rPr>
              <a:t>Overview</a:t>
            </a:r>
            <a:endParaRPr sz="4500">
              <a:latin typeface="Arial"/>
              <a:cs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68CAF-3E21-4062-575A-B29DAEAB994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5929" y="3071876"/>
            <a:ext cx="11560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1675"/>
                </a:solidFill>
                <a:latin typeface="Courier New"/>
                <a:cs typeface="Courier New"/>
              </a:rPr>
              <a:t>import</a:t>
            </a:r>
            <a:r>
              <a:rPr sz="3600" spc="-20" dirty="0">
                <a:solidFill>
                  <a:srgbClr val="FF1675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130F24"/>
                </a:solidFill>
                <a:latin typeface="Courier New"/>
                <a:cs typeface="Courier New"/>
              </a:rPr>
              <a:t>{</a:t>
            </a:r>
            <a:r>
              <a:rPr sz="3600" spc="-20" dirty="0">
                <a:solidFill>
                  <a:srgbClr val="130F24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130F24"/>
                </a:solidFill>
                <a:latin typeface="Courier New"/>
                <a:cs typeface="Courier New"/>
              </a:rPr>
              <a:t>expect</a:t>
            </a:r>
            <a:r>
              <a:rPr sz="3600" spc="-20" dirty="0">
                <a:solidFill>
                  <a:srgbClr val="130F24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130F24"/>
                </a:solidFill>
                <a:latin typeface="Courier New"/>
                <a:cs typeface="Courier New"/>
              </a:rPr>
              <a:t>}</a:t>
            </a:r>
            <a:r>
              <a:rPr sz="3600" spc="-20" dirty="0">
                <a:solidFill>
                  <a:srgbClr val="130F24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130F24"/>
                </a:solidFill>
                <a:latin typeface="Courier New"/>
                <a:cs typeface="Courier New"/>
              </a:rPr>
              <a:t>from</a:t>
            </a:r>
            <a:r>
              <a:rPr sz="3600" spc="-15" dirty="0">
                <a:solidFill>
                  <a:srgbClr val="130F24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F1675"/>
                </a:solidFill>
                <a:latin typeface="Courier New"/>
                <a:cs typeface="Courier New"/>
              </a:rPr>
              <a:t>'@playwright/test’</a:t>
            </a:r>
            <a:r>
              <a:rPr sz="3600" dirty="0">
                <a:solidFill>
                  <a:srgbClr val="130F24"/>
                </a:solidFill>
                <a:latin typeface="Courier New"/>
                <a:cs typeface="Courier New"/>
              </a:rPr>
              <a:t>;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5929" y="5437123"/>
            <a:ext cx="9912350" cy="183007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50"/>
              </a:spcBef>
            </a:pPr>
            <a:r>
              <a:rPr sz="3600" dirty="0">
                <a:solidFill>
                  <a:srgbClr val="FF1675"/>
                </a:solidFill>
                <a:latin typeface="Courier New"/>
                <a:cs typeface="Courier New"/>
              </a:rPr>
              <a:t>await </a:t>
            </a:r>
            <a:r>
              <a:rPr sz="3600" dirty="0">
                <a:solidFill>
                  <a:srgbClr val="130F24"/>
                </a:solidFill>
                <a:latin typeface="Courier New"/>
                <a:cs typeface="Courier New"/>
              </a:rPr>
              <a:t>expect(locator).</a:t>
            </a:r>
            <a:r>
              <a:rPr sz="3600" dirty="0">
                <a:solidFill>
                  <a:srgbClr val="00A3FE"/>
                </a:solidFill>
                <a:latin typeface="Courier New"/>
                <a:cs typeface="Courier New"/>
              </a:rPr>
              <a:t>toBeEnabled</a:t>
            </a:r>
            <a:r>
              <a:rPr sz="3600" dirty="0">
                <a:solidFill>
                  <a:srgbClr val="130F24"/>
                </a:solidFill>
                <a:latin typeface="Courier New"/>
                <a:cs typeface="Courier New"/>
              </a:rPr>
              <a:t>() </a:t>
            </a:r>
            <a:r>
              <a:rPr sz="3600" spc="-2150" dirty="0">
                <a:solidFill>
                  <a:srgbClr val="130F24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F1675"/>
                </a:solidFill>
                <a:latin typeface="Courier New"/>
                <a:cs typeface="Courier New"/>
              </a:rPr>
              <a:t>await</a:t>
            </a:r>
            <a:r>
              <a:rPr sz="3600" spc="-100" dirty="0">
                <a:solidFill>
                  <a:srgbClr val="FF1675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130F24"/>
                </a:solidFill>
                <a:latin typeface="Courier New"/>
                <a:cs typeface="Courier New"/>
              </a:rPr>
              <a:t>expect(locator).</a:t>
            </a:r>
            <a:r>
              <a:rPr sz="3600" dirty="0">
                <a:solidFill>
                  <a:srgbClr val="00A3FE"/>
                </a:solidFill>
                <a:latin typeface="Courier New"/>
                <a:cs typeface="Courier New"/>
              </a:rPr>
              <a:t>toBeEditable</a:t>
            </a:r>
            <a:r>
              <a:rPr sz="3600" dirty="0">
                <a:solidFill>
                  <a:srgbClr val="130F24"/>
                </a:solidFill>
                <a:latin typeface="Courier New"/>
                <a:cs typeface="Courier New"/>
              </a:rPr>
              <a:t>() </a:t>
            </a:r>
            <a:r>
              <a:rPr sz="3600" spc="-2145" dirty="0">
                <a:solidFill>
                  <a:srgbClr val="130F24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F1675"/>
                </a:solidFill>
                <a:latin typeface="Courier New"/>
                <a:cs typeface="Courier New"/>
              </a:rPr>
              <a:t>await</a:t>
            </a:r>
            <a:r>
              <a:rPr sz="3600" spc="-50" dirty="0">
                <a:solidFill>
                  <a:srgbClr val="FF1675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130F24"/>
                </a:solidFill>
                <a:latin typeface="Courier New"/>
                <a:cs typeface="Courier New"/>
              </a:rPr>
              <a:t>expect(locator).</a:t>
            </a:r>
            <a:r>
              <a:rPr sz="3600" dirty="0">
                <a:solidFill>
                  <a:srgbClr val="00A3FE"/>
                </a:solidFill>
                <a:latin typeface="Courier New"/>
                <a:cs typeface="Courier New"/>
              </a:rPr>
              <a:t>toBeVisible</a:t>
            </a:r>
            <a:r>
              <a:rPr sz="3600" dirty="0">
                <a:solidFill>
                  <a:srgbClr val="130F24"/>
                </a:solidFill>
                <a:latin typeface="Courier New"/>
                <a:cs typeface="Courier New"/>
              </a:rPr>
              <a:t>()</a:t>
            </a:r>
            <a:endParaRPr sz="36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53192" y="4577862"/>
            <a:ext cx="3628292" cy="36282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FD52D-79DB-A18C-096A-B2B4504843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896815" y="1359108"/>
            <a:ext cx="8617585" cy="7339965"/>
            <a:chOff x="896815" y="1359108"/>
            <a:chExt cx="8617585" cy="73399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6815" y="1928446"/>
              <a:ext cx="6770075" cy="67700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241774" y="3689535"/>
              <a:ext cx="3272790" cy="171450"/>
            </a:xfrm>
            <a:custGeom>
              <a:avLst/>
              <a:gdLst/>
              <a:ahLst/>
              <a:cxnLst/>
              <a:rect l="l" t="t" r="r" b="b"/>
              <a:pathLst>
                <a:path w="3272790" h="171450">
                  <a:moveTo>
                    <a:pt x="170635" y="0"/>
                  </a:moveTo>
                  <a:lnTo>
                    <a:pt x="0" y="87334"/>
                  </a:lnTo>
                  <a:lnTo>
                    <a:pt x="172248" y="171442"/>
                  </a:lnTo>
                  <a:lnTo>
                    <a:pt x="171713" y="114562"/>
                  </a:lnTo>
                  <a:lnTo>
                    <a:pt x="143134" y="114562"/>
                  </a:lnTo>
                  <a:lnTo>
                    <a:pt x="142596" y="57415"/>
                  </a:lnTo>
                  <a:lnTo>
                    <a:pt x="171173" y="57146"/>
                  </a:lnTo>
                  <a:lnTo>
                    <a:pt x="170635" y="0"/>
                  </a:lnTo>
                  <a:close/>
                </a:path>
                <a:path w="3272790" h="171450">
                  <a:moveTo>
                    <a:pt x="171173" y="57146"/>
                  </a:moveTo>
                  <a:lnTo>
                    <a:pt x="142596" y="57415"/>
                  </a:lnTo>
                  <a:lnTo>
                    <a:pt x="143134" y="114562"/>
                  </a:lnTo>
                  <a:lnTo>
                    <a:pt x="171711" y="114294"/>
                  </a:lnTo>
                  <a:lnTo>
                    <a:pt x="171173" y="57146"/>
                  </a:lnTo>
                  <a:close/>
                </a:path>
                <a:path w="3272790" h="171450">
                  <a:moveTo>
                    <a:pt x="171711" y="114294"/>
                  </a:moveTo>
                  <a:lnTo>
                    <a:pt x="143134" y="114562"/>
                  </a:lnTo>
                  <a:lnTo>
                    <a:pt x="171713" y="114562"/>
                  </a:lnTo>
                  <a:lnTo>
                    <a:pt x="171711" y="114294"/>
                  </a:lnTo>
                  <a:close/>
                </a:path>
                <a:path w="3272790" h="171450">
                  <a:moveTo>
                    <a:pt x="3271744" y="27981"/>
                  </a:moveTo>
                  <a:lnTo>
                    <a:pt x="171173" y="57146"/>
                  </a:lnTo>
                  <a:lnTo>
                    <a:pt x="171711" y="114294"/>
                  </a:lnTo>
                  <a:lnTo>
                    <a:pt x="3272281" y="85129"/>
                  </a:lnTo>
                  <a:lnTo>
                    <a:pt x="3271744" y="27981"/>
                  </a:lnTo>
                  <a:close/>
                </a:path>
              </a:pathLst>
            </a:custGeom>
            <a:solidFill>
              <a:srgbClr val="FF1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60581" y="1359108"/>
              <a:ext cx="2256177" cy="225617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286000" y="3162300"/>
              <a:ext cx="3409950" cy="1143000"/>
            </a:xfrm>
            <a:custGeom>
              <a:avLst/>
              <a:gdLst/>
              <a:ahLst/>
              <a:cxnLst/>
              <a:rect l="l" t="t" r="r" b="b"/>
              <a:pathLst>
                <a:path w="3409950" h="1143000">
                  <a:moveTo>
                    <a:pt x="3219444" y="0"/>
                  </a:moveTo>
                  <a:lnTo>
                    <a:pt x="190503" y="0"/>
                  </a:lnTo>
                  <a:lnTo>
                    <a:pt x="146823" y="5031"/>
                  </a:lnTo>
                  <a:lnTo>
                    <a:pt x="106725" y="19363"/>
                  </a:lnTo>
                  <a:lnTo>
                    <a:pt x="71353" y="41851"/>
                  </a:lnTo>
                  <a:lnTo>
                    <a:pt x="41851" y="71353"/>
                  </a:lnTo>
                  <a:lnTo>
                    <a:pt x="19363" y="106725"/>
                  </a:lnTo>
                  <a:lnTo>
                    <a:pt x="5031" y="146823"/>
                  </a:lnTo>
                  <a:lnTo>
                    <a:pt x="0" y="190505"/>
                  </a:lnTo>
                  <a:lnTo>
                    <a:pt x="0" y="952492"/>
                  </a:lnTo>
                  <a:lnTo>
                    <a:pt x="5031" y="996173"/>
                  </a:lnTo>
                  <a:lnTo>
                    <a:pt x="19363" y="1036271"/>
                  </a:lnTo>
                  <a:lnTo>
                    <a:pt x="41851" y="1071643"/>
                  </a:lnTo>
                  <a:lnTo>
                    <a:pt x="71353" y="1101145"/>
                  </a:lnTo>
                  <a:lnTo>
                    <a:pt x="106725" y="1123634"/>
                  </a:lnTo>
                  <a:lnTo>
                    <a:pt x="146823" y="1137966"/>
                  </a:lnTo>
                  <a:lnTo>
                    <a:pt x="190503" y="1142997"/>
                  </a:lnTo>
                  <a:lnTo>
                    <a:pt x="3219444" y="1142997"/>
                  </a:lnTo>
                  <a:lnTo>
                    <a:pt x="3263126" y="1137966"/>
                  </a:lnTo>
                  <a:lnTo>
                    <a:pt x="3303224" y="1123634"/>
                  </a:lnTo>
                  <a:lnTo>
                    <a:pt x="3338596" y="1101145"/>
                  </a:lnTo>
                  <a:lnTo>
                    <a:pt x="3368098" y="1071643"/>
                  </a:lnTo>
                  <a:lnTo>
                    <a:pt x="3390586" y="1036271"/>
                  </a:lnTo>
                  <a:lnTo>
                    <a:pt x="3404918" y="996173"/>
                  </a:lnTo>
                  <a:lnTo>
                    <a:pt x="3409950" y="952492"/>
                  </a:lnTo>
                  <a:lnTo>
                    <a:pt x="3409950" y="190505"/>
                  </a:lnTo>
                  <a:lnTo>
                    <a:pt x="3404918" y="146823"/>
                  </a:lnTo>
                  <a:lnTo>
                    <a:pt x="3390586" y="106725"/>
                  </a:lnTo>
                  <a:lnTo>
                    <a:pt x="3368098" y="71353"/>
                  </a:lnTo>
                  <a:lnTo>
                    <a:pt x="3338596" y="41851"/>
                  </a:lnTo>
                  <a:lnTo>
                    <a:pt x="3303224" y="19363"/>
                  </a:lnTo>
                  <a:lnTo>
                    <a:pt x="3263126" y="5031"/>
                  </a:lnTo>
                  <a:lnTo>
                    <a:pt x="3219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592528" y="3473196"/>
            <a:ext cx="44259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130F24"/>
                </a:solidFill>
                <a:latin typeface="Courier New"/>
                <a:cs typeface="Courier New"/>
              </a:rPr>
              <a:t>isVisible(</a:t>
            </a:r>
            <a:r>
              <a:rPr sz="3200" dirty="0">
                <a:solidFill>
                  <a:srgbClr val="FF1675"/>
                </a:solidFill>
                <a:latin typeface="Courier New"/>
                <a:cs typeface="Courier New"/>
              </a:rPr>
              <a:t>element</a:t>
            </a:r>
            <a:r>
              <a:rPr sz="3200" dirty="0">
                <a:solidFill>
                  <a:srgbClr val="130F24"/>
                </a:solidFill>
                <a:latin typeface="Courier New"/>
                <a:cs typeface="Courier New"/>
              </a:rPr>
              <a:t>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03602" y="6207252"/>
            <a:ext cx="85826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1675"/>
                </a:solidFill>
                <a:latin typeface="Courier New"/>
                <a:cs typeface="Courier New"/>
              </a:rPr>
              <a:t>await</a:t>
            </a:r>
            <a:r>
              <a:rPr sz="3200" spc="-85" dirty="0">
                <a:solidFill>
                  <a:srgbClr val="FF1675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130F24"/>
                </a:solidFill>
                <a:latin typeface="Courier New"/>
                <a:cs typeface="Courier New"/>
              </a:rPr>
              <a:t>expect(locator).</a:t>
            </a:r>
            <a:r>
              <a:rPr sz="3200" dirty="0">
                <a:solidFill>
                  <a:srgbClr val="00A3FE"/>
                </a:solidFill>
                <a:latin typeface="Courier New"/>
                <a:cs typeface="Courier New"/>
              </a:rPr>
              <a:t>toBeVisible</a:t>
            </a:r>
            <a:r>
              <a:rPr sz="3200" dirty="0">
                <a:solidFill>
                  <a:srgbClr val="130F24"/>
                </a:solidFill>
                <a:latin typeface="Courier New"/>
                <a:cs typeface="Courier New"/>
              </a:rPr>
              <a:t>()</a:t>
            </a:r>
            <a:endParaRPr sz="32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695951" y="3952754"/>
            <a:ext cx="2834005" cy="2557780"/>
            <a:chOff x="5695951" y="3952754"/>
            <a:chExt cx="2834005" cy="2557780"/>
          </a:xfrm>
        </p:grpSpPr>
        <p:sp>
          <p:nvSpPr>
            <p:cNvPr id="11" name="object 11"/>
            <p:cNvSpPr/>
            <p:nvPr/>
          </p:nvSpPr>
          <p:spPr>
            <a:xfrm>
              <a:off x="5695951" y="3952754"/>
              <a:ext cx="2729230" cy="2555240"/>
            </a:xfrm>
            <a:custGeom>
              <a:avLst/>
              <a:gdLst/>
              <a:ahLst/>
              <a:cxnLst/>
              <a:rect l="l" t="t" r="r" b="b"/>
              <a:pathLst>
                <a:path w="2729229" h="2555240">
                  <a:moveTo>
                    <a:pt x="1335881" y="85725"/>
                  </a:moveTo>
                  <a:lnTo>
                    <a:pt x="1335881" y="2555176"/>
                  </a:lnTo>
                  <a:lnTo>
                    <a:pt x="2728912" y="2555176"/>
                  </a:lnTo>
                  <a:lnTo>
                    <a:pt x="2728912" y="2526601"/>
                  </a:lnTo>
                  <a:lnTo>
                    <a:pt x="1393031" y="2526601"/>
                  </a:lnTo>
                  <a:lnTo>
                    <a:pt x="1364456" y="2498026"/>
                  </a:lnTo>
                  <a:lnTo>
                    <a:pt x="1393031" y="2498026"/>
                  </a:lnTo>
                  <a:lnTo>
                    <a:pt x="1393031" y="114300"/>
                  </a:lnTo>
                  <a:lnTo>
                    <a:pt x="1364456" y="114300"/>
                  </a:lnTo>
                  <a:lnTo>
                    <a:pt x="1335881" y="85725"/>
                  </a:lnTo>
                  <a:close/>
                </a:path>
                <a:path w="2729229" h="2555240">
                  <a:moveTo>
                    <a:pt x="1393031" y="2498026"/>
                  </a:moveTo>
                  <a:lnTo>
                    <a:pt x="1364456" y="2498026"/>
                  </a:lnTo>
                  <a:lnTo>
                    <a:pt x="1393031" y="2526601"/>
                  </a:lnTo>
                  <a:lnTo>
                    <a:pt x="1393031" y="2498026"/>
                  </a:lnTo>
                  <a:close/>
                </a:path>
                <a:path w="2729229" h="2555240">
                  <a:moveTo>
                    <a:pt x="2728912" y="2498026"/>
                  </a:moveTo>
                  <a:lnTo>
                    <a:pt x="1393031" y="2498026"/>
                  </a:lnTo>
                  <a:lnTo>
                    <a:pt x="1393031" y="2526601"/>
                  </a:lnTo>
                  <a:lnTo>
                    <a:pt x="2728912" y="2526601"/>
                  </a:lnTo>
                  <a:lnTo>
                    <a:pt x="2728912" y="2498026"/>
                  </a:lnTo>
                  <a:close/>
                </a:path>
                <a:path w="2729229" h="255524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71450" y="114300"/>
                  </a:lnTo>
                  <a:lnTo>
                    <a:pt x="142875" y="114300"/>
                  </a:lnTo>
                  <a:lnTo>
                    <a:pt x="142875" y="57150"/>
                  </a:lnTo>
                  <a:lnTo>
                    <a:pt x="171450" y="57150"/>
                  </a:lnTo>
                  <a:lnTo>
                    <a:pt x="171450" y="0"/>
                  </a:lnTo>
                  <a:close/>
                </a:path>
                <a:path w="2729229" h="2555240">
                  <a:moveTo>
                    <a:pt x="171450" y="57150"/>
                  </a:moveTo>
                  <a:lnTo>
                    <a:pt x="142875" y="57150"/>
                  </a:lnTo>
                  <a:lnTo>
                    <a:pt x="142875" y="114300"/>
                  </a:lnTo>
                  <a:lnTo>
                    <a:pt x="171450" y="114300"/>
                  </a:lnTo>
                  <a:lnTo>
                    <a:pt x="171450" y="57150"/>
                  </a:lnTo>
                  <a:close/>
                </a:path>
                <a:path w="2729229" h="2555240">
                  <a:moveTo>
                    <a:pt x="1393031" y="57150"/>
                  </a:moveTo>
                  <a:lnTo>
                    <a:pt x="171450" y="57150"/>
                  </a:lnTo>
                  <a:lnTo>
                    <a:pt x="171450" y="114300"/>
                  </a:lnTo>
                  <a:lnTo>
                    <a:pt x="1335881" y="114300"/>
                  </a:lnTo>
                  <a:lnTo>
                    <a:pt x="1335881" y="85725"/>
                  </a:lnTo>
                  <a:lnTo>
                    <a:pt x="1393031" y="85725"/>
                  </a:lnTo>
                  <a:lnTo>
                    <a:pt x="1393031" y="57150"/>
                  </a:lnTo>
                  <a:close/>
                </a:path>
                <a:path w="2729229" h="2555240">
                  <a:moveTo>
                    <a:pt x="1393031" y="85725"/>
                  </a:moveTo>
                  <a:lnTo>
                    <a:pt x="1335881" y="85725"/>
                  </a:lnTo>
                  <a:lnTo>
                    <a:pt x="1364456" y="114300"/>
                  </a:lnTo>
                  <a:lnTo>
                    <a:pt x="1393031" y="114300"/>
                  </a:lnTo>
                  <a:lnTo>
                    <a:pt x="1393031" y="85725"/>
                  </a:lnTo>
                  <a:close/>
                </a:path>
              </a:pathLst>
            </a:custGeom>
            <a:solidFill>
              <a:srgbClr val="00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81958" y="4962686"/>
              <a:ext cx="1547445" cy="1547445"/>
            </a:xfrm>
            <a:prstGeom prst="rect">
              <a:avLst/>
            </a:prstGeom>
          </p:spPr>
        </p:pic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BD82140-3A6B-D923-6DF2-06E4E33BBA3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5929" y="2419603"/>
            <a:ext cx="8814435" cy="36347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3600" dirty="0">
                <a:solidFill>
                  <a:srgbClr val="7F7F7F"/>
                </a:solidFill>
                <a:latin typeface="Courier New"/>
                <a:cs typeface="Courier New"/>
              </a:rPr>
              <a:t>//</a:t>
            </a:r>
            <a:r>
              <a:rPr sz="3600" spc="-3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7F7F7F"/>
                </a:solidFill>
                <a:latin typeface="Courier New"/>
                <a:cs typeface="Courier New"/>
              </a:rPr>
              <a:t>This</a:t>
            </a:r>
            <a:r>
              <a:rPr sz="3600" spc="-3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7F7F7F"/>
                </a:solidFill>
                <a:latin typeface="Courier New"/>
                <a:cs typeface="Courier New"/>
              </a:rPr>
              <a:t>takes</a:t>
            </a:r>
            <a:r>
              <a:rPr sz="3600" spc="-2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7F7F7F"/>
                </a:solidFill>
                <a:latin typeface="Courier New"/>
                <a:cs typeface="Courier New"/>
              </a:rPr>
              <a:t>time...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3600" dirty="0">
                <a:solidFill>
                  <a:srgbClr val="FF1675"/>
                </a:solidFill>
                <a:latin typeface="Courier New"/>
                <a:cs typeface="Courier New"/>
              </a:rPr>
              <a:t>async</a:t>
            </a:r>
            <a:r>
              <a:rPr sz="3600" spc="-35" dirty="0">
                <a:solidFill>
                  <a:srgbClr val="FF1675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130F25"/>
                </a:solidFill>
                <a:latin typeface="Courier New"/>
                <a:cs typeface="Courier New"/>
              </a:rPr>
              <a:t>function</a:t>
            </a:r>
            <a:r>
              <a:rPr sz="3600" spc="-30" dirty="0">
                <a:solidFill>
                  <a:srgbClr val="130F25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130F25"/>
                </a:solidFill>
                <a:latin typeface="Courier New"/>
                <a:cs typeface="Courier New"/>
              </a:rPr>
              <a:t>fetchData()</a:t>
            </a:r>
            <a:r>
              <a:rPr sz="3600" spc="-30" dirty="0">
                <a:solidFill>
                  <a:srgbClr val="130F25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130F25"/>
                </a:solidFill>
                <a:latin typeface="Courier New"/>
                <a:cs typeface="Courier New"/>
              </a:rPr>
              <a:t>{...}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7F7F7F"/>
                </a:solidFill>
                <a:latin typeface="Courier New"/>
                <a:cs typeface="Courier New"/>
              </a:rPr>
              <a:t>//</a:t>
            </a:r>
            <a:r>
              <a:rPr sz="3600" spc="-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7F7F7F"/>
                </a:solidFill>
                <a:latin typeface="Courier New"/>
                <a:cs typeface="Courier New"/>
              </a:rPr>
              <a:t>wait</a:t>
            </a:r>
            <a:r>
              <a:rPr sz="3600" spc="-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7F7F7F"/>
                </a:solidFill>
                <a:latin typeface="Courier New"/>
                <a:cs typeface="Courier New"/>
              </a:rPr>
              <a:t>before</a:t>
            </a:r>
            <a:r>
              <a:rPr sz="3600" spc="-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7F7F7F"/>
                </a:solidFill>
                <a:latin typeface="Courier New"/>
                <a:cs typeface="Courier New"/>
              </a:rPr>
              <a:t>moving</a:t>
            </a:r>
            <a:r>
              <a:rPr sz="3600" spc="-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7F7F7F"/>
                </a:solidFill>
                <a:latin typeface="Courier New"/>
                <a:cs typeface="Courier New"/>
              </a:rPr>
              <a:t>on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3600" dirty="0">
                <a:solidFill>
                  <a:srgbClr val="130F24"/>
                </a:solidFill>
                <a:latin typeface="Courier New"/>
                <a:cs typeface="Courier New"/>
              </a:rPr>
              <a:t>const</a:t>
            </a:r>
            <a:r>
              <a:rPr sz="3600" spc="-25" dirty="0">
                <a:solidFill>
                  <a:srgbClr val="130F24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130F24"/>
                </a:solidFill>
                <a:latin typeface="Courier New"/>
                <a:cs typeface="Courier New"/>
              </a:rPr>
              <a:t>data</a:t>
            </a:r>
            <a:r>
              <a:rPr sz="3600" spc="-25" dirty="0">
                <a:solidFill>
                  <a:srgbClr val="130F24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130F24"/>
                </a:solidFill>
                <a:latin typeface="Courier New"/>
                <a:cs typeface="Courier New"/>
              </a:rPr>
              <a:t>=</a:t>
            </a:r>
            <a:r>
              <a:rPr sz="3600" spc="-20" dirty="0">
                <a:solidFill>
                  <a:srgbClr val="130F24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F1675"/>
                </a:solidFill>
                <a:latin typeface="Courier New"/>
                <a:cs typeface="Courier New"/>
              </a:rPr>
              <a:t>await</a:t>
            </a:r>
            <a:r>
              <a:rPr sz="3600" spc="-25" dirty="0">
                <a:solidFill>
                  <a:srgbClr val="FF1675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130F24"/>
                </a:solidFill>
                <a:latin typeface="Courier New"/>
                <a:cs typeface="Courier New"/>
              </a:rPr>
              <a:t>fetchThing();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8179F2-CD75-9BD8-49FA-9A09B247BF0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4460"/>
            <a:chOff x="0" y="0"/>
            <a:chExt cx="18288000" cy="102844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395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12316" y="2438401"/>
              <a:ext cx="0" cy="6827520"/>
            </a:xfrm>
            <a:custGeom>
              <a:avLst/>
              <a:gdLst/>
              <a:ahLst/>
              <a:cxnLst/>
              <a:rect l="l" t="t" r="r" b="b"/>
              <a:pathLst>
                <a:path h="6827520">
                  <a:moveTo>
                    <a:pt x="0" y="0"/>
                  </a:moveTo>
                  <a:lnTo>
                    <a:pt x="1" y="6827046"/>
                  </a:lnTo>
                </a:path>
              </a:pathLst>
            </a:custGeom>
            <a:ln w="571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3461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1675"/>
                </a:solidFill>
              </a:rPr>
              <a:t>await</a:t>
            </a:r>
            <a:r>
              <a:rPr spc="-65" dirty="0">
                <a:solidFill>
                  <a:srgbClr val="FF1675"/>
                </a:solidFill>
              </a:rPr>
              <a:t> </a:t>
            </a:r>
            <a:r>
              <a:rPr spc="-30" dirty="0"/>
              <a:t>page.goto('url');</a:t>
            </a:r>
          </a:p>
          <a:p>
            <a:pPr marL="5134610" marR="5080">
              <a:lnSpc>
                <a:spcPts val="6790"/>
              </a:lnSpc>
              <a:spcBef>
                <a:spcPts val="380"/>
              </a:spcBef>
            </a:pPr>
            <a:r>
              <a:rPr spc="15" dirty="0">
                <a:solidFill>
                  <a:srgbClr val="FF1675"/>
                </a:solidFill>
              </a:rPr>
              <a:t>await </a:t>
            </a:r>
            <a:r>
              <a:rPr spc="-15" dirty="0"/>
              <a:t>page.getByRole('button').click(); </a:t>
            </a:r>
            <a:r>
              <a:rPr spc="-10" dirty="0"/>
              <a:t> </a:t>
            </a:r>
            <a:r>
              <a:rPr spc="15" dirty="0">
                <a:solidFill>
                  <a:srgbClr val="FF1675"/>
                </a:solidFill>
              </a:rPr>
              <a:t>await</a:t>
            </a:r>
            <a:r>
              <a:rPr spc="-50" dirty="0">
                <a:solidFill>
                  <a:srgbClr val="FF1675"/>
                </a:solidFill>
              </a:rPr>
              <a:t> </a:t>
            </a:r>
            <a:r>
              <a:rPr spc="-15" dirty="0"/>
              <a:t>expect(result).toContainText('...');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5929" y="788923"/>
            <a:ext cx="66173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Things</a:t>
            </a:r>
            <a:r>
              <a:rPr sz="4800" spc="-85" dirty="0"/>
              <a:t> </a:t>
            </a:r>
            <a:r>
              <a:rPr sz="4800" spc="95" dirty="0"/>
              <a:t>That</a:t>
            </a:r>
            <a:r>
              <a:rPr sz="4800" spc="-75" dirty="0"/>
              <a:t> </a:t>
            </a:r>
            <a:r>
              <a:rPr sz="4800" spc="-70" dirty="0"/>
              <a:t>Take</a:t>
            </a:r>
            <a:r>
              <a:rPr sz="4800" spc="-80" dirty="0"/>
              <a:t> </a:t>
            </a:r>
            <a:r>
              <a:rPr sz="4800" spc="15" dirty="0"/>
              <a:t>Time</a:t>
            </a:r>
            <a:endParaRPr sz="48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0437" y="3229768"/>
            <a:ext cx="5245099" cy="52451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053292-336F-B12B-3CD3-F877006F4E2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5929" y="4278884"/>
            <a:ext cx="12658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130F24"/>
                </a:solidFill>
                <a:latin typeface="Courier New"/>
                <a:cs typeface="Courier New"/>
              </a:rPr>
              <a:t>test(</a:t>
            </a:r>
            <a:r>
              <a:rPr sz="3600" dirty="0">
                <a:solidFill>
                  <a:srgbClr val="00A3FE"/>
                </a:solidFill>
                <a:latin typeface="Courier New"/>
                <a:cs typeface="Courier New"/>
              </a:rPr>
              <a:t>'Unique</a:t>
            </a:r>
            <a:r>
              <a:rPr sz="3600" spc="-15" dirty="0">
                <a:solidFill>
                  <a:srgbClr val="00A3FE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00A3FE"/>
                </a:solidFill>
                <a:latin typeface="Courier New"/>
                <a:cs typeface="Courier New"/>
              </a:rPr>
              <a:t>test</a:t>
            </a:r>
            <a:r>
              <a:rPr sz="3600" spc="-10" dirty="0">
                <a:solidFill>
                  <a:srgbClr val="00A3FE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00A3FE"/>
                </a:solidFill>
                <a:latin typeface="Courier New"/>
                <a:cs typeface="Courier New"/>
              </a:rPr>
              <a:t>name</a:t>
            </a:r>
            <a:r>
              <a:rPr sz="3600" spc="-10" dirty="0">
                <a:solidFill>
                  <a:srgbClr val="00A3FE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00A3FE"/>
                </a:solidFill>
                <a:latin typeface="Courier New"/>
                <a:cs typeface="Courier New"/>
              </a:rPr>
              <a:t>in</a:t>
            </a:r>
            <a:r>
              <a:rPr sz="3600" spc="-15" dirty="0">
                <a:solidFill>
                  <a:srgbClr val="00A3FE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00A3FE"/>
                </a:solidFill>
                <a:latin typeface="Courier New"/>
                <a:cs typeface="Courier New"/>
              </a:rPr>
              <a:t>file'</a:t>
            </a:r>
            <a:r>
              <a:rPr sz="3600" dirty="0">
                <a:solidFill>
                  <a:srgbClr val="130F24"/>
                </a:solidFill>
                <a:latin typeface="Courier New"/>
                <a:cs typeface="Courier New"/>
              </a:rPr>
              <a:t>,</a:t>
            </a:r>
            <a:r>
              <a:rPr sz="3600" spc="-10" dirty="0">
                <a:solidFill>
                  <a:srgbClr val="130F24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130F24"/>
                </a:solidFill>
                <a:latin typeface="Courier New"/>
                <a:cs typeface="Courier New"/>
              </a:rPr>
              <a:t>async</a:t>
            </a:r>
            <a:r>
              <a:rPr sz="3600" spc="-10" dirty="0">
                <a:solidFill>
                  <a:srgbClr val="130F24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130F24"/>
                </a:solidFill>
                <a:latin typeface="Courier New"/>
                <a:cs typeface="Courier New"/>
              </a:rPr>
              <a:t>()</a:t>
            </a:r>
            <a:r>
              <a:rPr sz="3600" spc="-15" dirty="0">
                <a:solidFill>
                  <a:srgbClr val="130F24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130F24"/>
                </a:solidFill>
                <a:latin typeface="Courier New"/>
                <a:cs typeface="Courier New"/>
              </a:rPr>
              <a:t>=&gt;</a:t>
            </a:r>
            <a:r>
              <a:rPr sz="3600" spc="-10" dirty="0">
                <a:solidFill>
                  <a:srgbClr val="130F24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130F24"/>
                </a:solidFill>
                <a:latin typeface="Courier New"/>
                <a:cs typeface="Courier New"/>
              </a:rPr>
              <a:t>{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5929" y="5485891"/>
            <a:ext cx="849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130F24"/>
                </a:solidFill>
                <a:latin typeface="Courier New"/>
                <a:cs typeface="Courier New"/>
              </a:rPr>
              <a:t>});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35403-1E7F-9B64-CE8A-9A0BC28562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5929" y="2166619"/>
            <a:ext cx="14855825" cy="5996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130F24"/>
                </a:solidFill>
                <a:latin typeface="Courier New"/>
                <a:cs typeface="Courier New"/>
              </a:rPr>
              <a:t>test(</a:t>
            </a:r>
            <a:r>
              <a:rPr sz="3600" dirty="0">
                <a:solidFill>
                  <a:srgbClr val="00A3FE"/>
                </a:solidFill>
                <a:latin typeface="Courier New"/>
                <a:cs typeface="Courier New"/>
              </a:rPr>
              <a:t>'Unique</a:t>
            </a:r>
            <a:r>
              <a:rPr sz="3600" spc="-10" dirty="0">
                <a:solidFill>
                  <a:srgbClr val="00A3FE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00A3FE"/>
                </a:solidFill>
                <a:latin typeface="Courier New"/>
                <a:cs typeface="Courier New"/>
              </a:rPr>
              <a:t>test</a:t>
            </a:r>
            <a:r>
              <a:rPr sz="3600" spc="-10" dirty="0">
                <a:solidFill>
                  <a:srgbClr val="00A3FE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00A3FE"/>
                </a:solidFill>
                <a:latin typeface="Courier New"/>
                <a:cs typeface="Courier New"/>
              </a:rPr>
              <a:t>name</a:t>
            </a:r>
            <a:r>
              <a:rPr sz="3600" spc="-10" dirty="0">
                <a:solidFill>
                  <a:srgbClr val="00A3FE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00A3FE"/>
                </a:solidFill>
                <a:latin typeface="Courier New"/>
                <a:cs typeface="Courier New"/>
              </a:rPr>
              <a:t>in</a:t>
            </a:r>
            <a:r>
              <a:rPr sz="3600" spc="-10" dirty="0">
                <a:solidFill>
                  <a:srgbClr val="00A3FE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00A3FE"/>
                </a:solidFill>
                <a:latin typeface="Courier New"/>
                <a:cs typeface="Courier New"/>
              </a:rPr>
              <a:t>file'</a:t>
            </a:r>
            <a:r>
              <a:rPr sz="3600" dirty="0">
                <a:solidFill>
                  <a:srgbClr val="130F24"/>
                </a:solidFill>
                <a:latin typeface="Courier New"/>
                <a:cs typeface="Courier New"/>
              </a:rPr>
              <a:t>,</a:t>
            </a:r>
            <a:r>
              <a:rPr sz="3600" spc="-10" dirty="0">
                <a:solidFill>
                  <a:srgbClr val="130F24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130F24"/>
                </a:solidFill>
                <a:latin typeface="Courier New"/>
                <a:cs typeface="Courier New"/>
              </a:rPr>
              <a:t>async</a:t>
            </a:r>
            <a:r>
              <a:rPr sz="3600" spc="-10" dirty="0">
                <a:solidFill>
                  <a:srgbClr val="130F24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130F24"/>
                </a:solidFill>
                <a:latin typeface="Courier New"/>
                <a:cs typeface="Courier New"/>
              </a:rPr>
              <a:t>({ </a:t>
            </a:r>
            <a:r>
              <a:rPr sz="3600" dirty="0">
                <a:solidFill>
                  <a:srgbClr val="FF1675"/>
                </a:solidFill>
                <a:latin typeface="Courier New"/>
                <a:cs typeface="Courier New"/>
              </a:rPr>
              <a:t>page</a:t>
            </a:r>
            <a:r>
              <a:rPr sz="3600" spc="-10" dirty="0">
                <a:solidFill>
                  <a:srgbClr val="FF1675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130F24"/>
                </a:solidFill>
                <a:latin typeface="Courier New"/>
                <a:cs typeface="Courier New"/>
              </a:rPr>
              <a:t>})</a:t>
            </a:r>
            <a:r>
              <a:rPr sz="3600" spc="-10" dirty="0">
                <a:solidFill>
                  <a:srgbClr val="130F24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130F24"/>
                </a:solidFill>
                <a:latin typeface="Courier New"/>
                <a:cs typeface="Courier New"/>
              </a:rPr>
              <a:t>=&gt;</a:t>
            </a:r>
            <a:r>
              <a:rPr sz="3600" spc="-10" dirty="0">
                <a:solidFill>
                  <a:srgbClr val="130F24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130F24"/>
                </a:solidFill>
                <a:latin typeface="Courier New"/>
                <a:cs typeface="Courier New"/>
              </a:rPr>
              <a:t>{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50">
              <a:latin typeface="Courier New"/>
              <a:cs typeface="Courier New"/>
            </a:endParaRPr>
          </a:p>
          <a:p>
            <a:pPr marL="890905">
              <a:lnSpc>
                <a:spcPct val="100000"/>
              </a:lnSpc>
              <a:spcBef>
                <a:spcPts val="5"/>
              </a:spcBef>
            </a:pPr>
            <a:r>
              <a:rPr sz="3600" dirty="0">
                <a:solidFill>
                  <a:srgbClr val="130F24"/>
                </a:solidFill>
                <a:latin typeface="Courier New"/>
                <a:cs typeface="Courier New"/>
              </a:rPr>
              <a:t>await</a:t>
            </a:r>
            <a:r>
              <a:rPr sz="3600" spc="-60" dirty="0">
                <a:solidFill>
                  <a:srgbClr val="130F24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F1675"/>
                </a:solidFill>
                <a:latin typeface="Courier New"/>
                <a:cs typeface="Courier New"/>
              </a:rPr>
              <a:t>page</a:t>
            </a:r>
            <a:r>
              <a:rPr sz="3600" dirty="0">
                <a:solidFill>
                  <a:srgbClr val="130F24"/>
                </a:solidFill>
                <a:latin typeface="Courier New"/>
                <a:cs typeface="Courier New"/>
              </a:rPr>
              <a:t>.goto('url');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50">
              <a:latin typeface="Courier New"/>
              <a:cs typeface="Courier New"/>
            </a:endParaRPr>
          </a:p>
          <a:p>
            <a:pPr marL="890905">
              <a:lnSpc>
                <a:spcPct val="100000"/>
              </a:lnSpc>
              <a:spcBef>
                <a:spcPts val="5"/>
              </a:spcBef>
            </a:pPr>
            <a:r>
              <a:rPr sz="3600" dirty="0">
                <a:solidFill>
                  <a:srgbClr val="7F7F7F"/>
                </a:solidFill>
                <a:latin typeface="Courier New"/>
                <a:cs typeface="Courier New"/>
              </a:rPr>
              <a:t>//</a:t>
            </a:r>
            <a:r>
              <a:rPr sz="3600" spc="-4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7F7F7F"/>
                </a:solidFill>
                <a:latin typeface="Courier New"/>
                <a:cs typeface="Courier New"/>
              </a:rPr>
              <a:t>with</a:t>
            </a:r>
            <a:r>
              <a:rPr sz="3600" spc="-4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7F7F7F"/>
                </a:solidFill>
                <a:latin typeface="Courier New"/>
                <a:cs typeface="Courier New"/>
              </a:rPr>
              <a:t>retries</a:t>
            </a:r>
            <a:endParaRPr sz="3600">
              <a:latin typeface="Courier New"/>
              <a:cs typeface="Courier New"/>
            </a:endParaRPr>
          </a:p>
          <a:p>
            <a:pPr marL="890905">
              <a:lnSpc>
                <a:spcPct val="100000"/>
              </a:lnSpc>
              <a:spcBef>
                <a:spcPts val="380"/>
              </a:spcBef>
            </a:pPr>
            <a:r>
              <a:rPr sz="3600" dirty="0">
                <a:solidFill>
                  <a:srgbClr val="130F24"/>
                </a:solidFill>
                <a:latin typeface="Courier New"/>
                <a:cs typeface="Courier New"/>
              </a:rPr>
              <a:t>await</a:t>
            </a:r>
            <a:r>
              <a:rPr sz="3600" spc="-65" dirty="0">
                <a:solidFill>
                  <a:srgbClr val="130F24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130F24"/>
                </a:solidFill>
                <a:latin typeface="Courier New"/>
                <a:cs typeface="Courier New"/>
              </a:rPr>
              <a:t>expect(page).toHaveTitle(</a:t>
            </a:r>
            <a:r>
              <a:rPr sz="3600" dirty="0">
                <a:solidFill>
                  <a:srgbClr val="00A3FE"/>
                </a:solidFill>
                <a:latin typeface="Courier New"/>
                <a:cs typeface="Courier New"/>
              </a:rPr>
              <a:t>'Welcome'</a:t>
            </a:r>
            <a:r>
              <a:rPr sz="3600" dirty="0">
                <a:solidFill>
                  <a:srgbClr val="130F24"/>
                </a:solidFill>
                <a:latin typeface="Courier New"/>
                <a:cs typeface="Courier New"/>
              </a:rPr>
              <a:t>);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30F24"/>
                </a:solidFill>
                <a:latin typeface="Courier New"/>
                <a:cs typeface="Courier New"/>
              </a:rPr>
              <a:t>});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770EF7"/>
                </a:solidFill>
                <a:latin typeface="Courier New"/>
                <a:cs typeface="Courier New"/>
              </a:rPr>
              <a:t>title():</a:t>
            </a:r>
            <a:r>
              <a:rPr sz="3600" spc="-65" dirty="0">
                <a:solidFill>
                  <a:srgbClr val="770EF7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770EF7"/>
                </a:solidFill>
                <a:latin typeface="Courier New"/>
                <a:cs typeface="Courier New"/>
              </a:rPr>
              <a:t>Promise&lt;string&gt;;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44237" y="3412751"/>
            <a:ext cx="1550670" cy="543560"/>
          </a:xfrm>
          <a:custGeom>
            <a:avLst/>
            <a:gdLst/>
            <a:ahLst/>
            <a:cxnLst/>
            <a:rect l="l" t="t" r="r" b="b"/>
            <a:pathLst>
              <a:path w="1550670" h="543560">
                <a:moveTo>
                  <a:pt x="1459946" y="0"/>
                </a:moveTo>
                <a:lnTo>
                  <a:pt x="90557" y="0"/>
                </a:lnTo>
                <a:lnTo>
                  <a:pt x="55308" y="7116"/>
                </a:lnTo>
                <a:lnTo>
                  <a:pt x="26523" y="26524"/>
                </a:lnTo>
                <a:lnTo>
                  <a:pt x="7116" y="55309"/>
                </a:lnTo>
                <a:lnTo>
                  <a:pt x="0" y="90558"/>
                </a:lnTo>
                <a:lnTo>
                  <a:pt x="0" y="452781"/>
                </a:lnTo>
                <a:lnTo>
                  <a:pt x="7116" y="488030"/>
                </a:lnTo>
                <a:lnTo>
                  <a:pt x="26523" y="516815"/>
                </a:lnTo>
                <a:lnTo>
                  <a:pt x="55308" y="536222"/>
                </a:lnTo>
                <a:lnTo>
                  <a:pt x="90557" y="543339"/>
                </a:lnTo>
                <a:lnTo>
                  <a:pt x="1459946" y="543339"/>
                </a:lnTo>
                <a:lnTo>
                  <a:pt x="1495195" y="536222"/>
                </a:lnTo>
                <a:lnTo>
                  <a:pt x="1523980" y="516815"/>
                </a:lnTo>
                <a:lnTo>
                  <a:pt x="1543387" y="488030"/>
                </a:lnTo>
                <a:lnTo>
                  <a:pt x="1550503" y="452781"/>
                </a:lnTo>
                <a:lnTo>
                  <a:pt x="1550503" y="90558"/>
                </a:lnTo>
                <a:lnTo>
                  <a:pt x="1543387" y="55309"/>
                </a:lnTo>
                <a:lnTo>
                  <a:pt x="1523980" y="26524"/>
                </a:lnTo>
                <a:lnTo>
                  <a:pt x="1495195" y="7116"/>
                </a:lnTo>
                <a:lnTo>
                  <a:pt x="1459946" y="0"/>
                </a:lnTo>
                <a:close/>
              </a:path>
            </a:pathLst>
          </a:custGeom>
          <a:solidFill>
            <a:srgbClr val="FF167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44237" y="5248177"/>
            <a:ext cx="1550670" cy="543560"/>
          </a:xfrm>
          <a:custGeom>
            <a:avLst/>
            <a:gdLst/>
            <a:ahLst/>
            <a:cxnLst/>
            <a:rect l="l" t="t" r="r" b="b"/>
            <a:pathLst>
              <a:path w="1550670" h="543560">
                <a:moveTo>
                  <a:pt x="1459946" y="0"/>
                </a:moveTo>
                <a:lnTo>
                  <a:pt x="90557" y="0"/>
                </a:lnTo>
                <a:lnTo>
                  <a:pt x="55308" y="7116"/>
                </a:lnTo>
                <a:lnTo>
                  <a:pt x="26523" y="26524"/>
                </a:lnTo>
                <a:lnTo>
                  <a:pt x="7116" y="55309"/>
                </a:lnTo>
                <a:lnTo>
                  <a:pt x="0" y="90558"/>
                </a:lnTo>
                <a:lnTo>
                  <a:pt x="0" y="452781"/>
                </a:lnTo>
                <a:lnTo>
                  <a:pt x="7116" y="488030"/>
                </a:lnTo>
                <a:lnTo>
                  <a:pt x="26523" y="516815"/>
                </a:lnTo>
                <a:lnTo>
                  <a:pt x="55308" y="536222"/>
                </a:lnTo>
                <a:lnTo>
                  <a:pt x="90557" y="543339"/>
                </a:lnTo>
                <a:lnTo>
                  <a:pt x="1459946" y="543339"/>
                </a:lnTo>
                <a:lnTo>
                  <a:pt x="1495195" y="536222"/>
                </a:lnTo>
                <a:lnTo>
                  <a:pt x="1523980" y="516815"/>
                </a:lnTo>
                <a:lnTo>
                  <a:pt x="1543387" y="488030"/>
                </a:lnTo>
                <a:lnTo>
                  <a:pt x="1550503" y="452781"/>
                </a:lnTo>
                <a:lnTo>
                  <a:pt x="1550503" y="90558"/>
                </a:lnTo>
                <a:lnTo>
                  <a:pt x="1543387" y="55309"/>
                </a:lnTo>
                <a:lnTo>
                  <a:pt x="1523980" y="26524"/>
                </a:lnTo>
                <a:lnTo>
                  <a:pt x="1495195" y="7116"/>
                </a:lnTo>
                <a:lnTo>
                  <a:pt x="1459946" y="0"/>
                </a:lnTo>
                <a:close/>
              </a:path>
            </a:pathLst>
          </a:custGeom>
          <a:solidFill>
            <a:srgbClr val="FF167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24289-538C-5C12-233A-C4C52FCD24C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76879" y="1157698"/>
          <a:ext cx="11873230" cy="30169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3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0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3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5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499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600" dirty="0">
                          <a:solidFill>
                            <a:srgbClr val="FF1675"/>
                          </a:solidFill>
                          <a:latin typeface="Courier New"/>
                          <a:cs typeface="Courier New"/>
                        </a:rPr>
                        <a:t>npx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solidFill>
                      <a:srgbClr val="E2E8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600" dirty="0">
                          <a:solidFill>
                            <a:srgbClr val="130F24"/>
                          </a:solidFill>
                          <a:latin typeface="Courier New"/>
                          <a:cs typeface="Courier New"/>
                        </a:rPr>
                        <a:t>playwright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solidFill>
                      <a:srgbClr val="E2E8F0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600" dirty="0">
                          <a:solidFill>
                            <a:srgbClr val="FF1675"/>
                          </a:solidFill>
                          <a:latin typeface="Courier New"/>
                          <a:cs typeface="Courier New"/>
                        </a:rPr>
                        <a:t>test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solidFill>
                      <a:srgbClr val="E2E8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2E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700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50"/>
                        </a:spcBef>
                      </a:pPr>
                      <a:r>
                        <a:rPr sz="3600" dirty="0">
                          <a:solidFill>
                            <a:srgbClr val="FF1675"/>
                          </a:solidFill>
                          <a:latin typeface="Courier New"/>
                          <a:cs typeface="Courier New"/>
                        </a:rPr>
                        <a:t>npx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323850" marB="0">
                    <a:solidFill>
                      <a:srgbClr val="E2E8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0"/>
                        </a:spcBef>
                      </a:pPr>
                      <a:r>
                        <a:rPr sz="3600" dirty="0">
                          <a:solidFill>
                            <a:srgbClr val="130F24"/>
                          </a:solidFill>
                          <a:latin typeface="Courier New"/>
                          <a:cs typeface="Courier New"/>
                        </a:rPr>
                        <a:t>playwright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323850" marB="0">
                    <a:solidFill>
                      <a:srgbClr val="E2E8F0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2550"/>
                        </a:spcBef>
                      </a:pPr>
                      <a:r>
                        <a:rPr sz="3600" dirty="0">
                          <a:solidFill>
                            <a:srgbClr val="FF1675"/>
                          </a:solidFill>
                          <a:latin typeface="Courier New"/>
                          <a:cs typeface="Courier New"/>
                        </a:rPr>
                        <a:t>test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323850" marB="0">
                    <a:solidFill>
                      <a:srgbClr val="E2E8F0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2550"/>
                        </a:spcBef>
                      </a:pPr>
                      <a:r>
                        <a:rPr sz="3600" dirty="0">
                          <a:solidFill>
                            <a:srgbClr val="130F24"/>
                          </a:solidFill>
                          <a:latin typeface="Courier New"/>
                          <a:cs typeface="Courier New"/>
                        </a:rPr>
                        <a:t>tests/your-file.spec.ts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323850" marB="0">
                    <a:solidFill>
                      <a:srgbClr val="E2E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499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50"/>
                        </a:spcBef>
                      </a:pPr>
                      <a:r>
                        <a:rPr sz="3600" dirty="0">
                          <a:solidFill>
                            <a:srgbClr val="FF1675"/>
                          </a:solidFill>
                          <a:latin typeface="Courier New"/>
                          <a:cs typeface="Courier New"/>
                        </a:rPr>
                        <a:t>npx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323850" marB="0">
                    <a:solidFill>
                      <a:srgbClr val="E2E8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0"/>
                        </a:spcBef>
                      </a:pPr>
                      <a:r>
                        <a:rPr sz="3600" dirty="0">
                          <a:solidFill>
                            <a:srgbClr val="130F24"/>
                          </a:solidFill>
                          <a:latin typeface="Courier New"/>
                          <a:cs typeface="Courier New"/>
                        </a:rPr>
                        <a:t>playwright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323850" marB="0">
                    <a:solidFill>
                      <a:srgbClr val="E2E8F0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2550"/>
                        </a:spcBef>
                      </a:pPr>
                      <a:r>
                        <a:rPr sz="3600" dirty="0">
                          <a:solidFill>
                            <a:srgbClr val="FF1675"/>
                          </a:solidFill>
                          <a:latin typeface="Courier New"/>
                          <a:cs typeface="Courier New"/>
                        </a:rPr>
                        <a:t>test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323850" marB="0">
                    <a:solidFill>
                      <a:srgbClr val="E2E8F0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2550"/>
                        </a:spcBef>
                      </a:pPr>
                      <a:r>
                        <a:rPr sz="3600" dirty="0">
                          <a:solidFill>
                            <a:srgbClr val="130F24"/>
                          </a:solidFill>
                          <a:latin typeface="Courier New"/>
                          <a:cs typeface="Courier New"/>
                        </a:rPr>
                        <a:t>tests/your-dir/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323850" marB="0">
                    <a:solidFill>
                      <a:srgbClr val="E2E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7007" y="5625939"/>
            <a:ext cx="10168284" cy="30390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EAE83-9F3A-7B3C-9CF8-58D2850B4B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194</Words>
  <Application>Microsoft Office PowerPoint</Application>
  <PresentationFormat>Custom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Times New Roman</vt:lpstr>
      <vt:lpstr>Office Theme</vt:lpstr>
      <vt:lpstr>Understanding Playwright’s  Core Concepts</vt:lpstr>
      <vt:lpstr>PowerPoint Presentation</vt:lpstr>
      <vt:lpstr>PowerPoint Presentation</vt:lpstr>
      <vt:lpstr>PowerPoint Presentation</vt:lpstr>
      <vt:lpstr>PowerPoint Presentation</vt:lpstr>
      <vt:lpstr>Things That Take Time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Playwright’s  Core Concepts</dc:title>
  <cp:lastModifiedBy>Steve</cp:lastModifiedBy>
  <cp:revision>3</cp:revision>
  <dcterms:created xsi:type="dcterms:W3CDTF">2024-07-04T15:51:13Z</dcterms:created>
  <dcterms:modified xsi:type="dcterms:W3CDTF">2024-07-06T12:14:30Z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2024-01-18T00:00:00Z</vt:filetime>
  </property>
  <property fmtid="{D5CDD505-2E9C-101B-9397-08002B2CF9AE}" pid="3" name="LastSaved">
    <vt:filetime>2024-07-04T00:00:00Z</vt:filetime>
  </property>
</Properties>
</file>