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2:16:2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24575,'0'1'0,"0"0"0,1 0 0,-1 0 0,0 0 0,1 0 0,-1 0 0,1-1 0,-1 1 0,1 0 0,0 0 0,-1-1 0,1 1 0,0 0 0,0 0 0,-1-1 0,1 1 0,0-1 0,0 1 0,0-1 0,0 1 0,0-1 0,-1 0 0,1 1 0,0-1 0,0 0 0,0 0 0,2 1 0,32 3 0,-29-3 0,366 4 0,-202-8 0,1601 3 0,-1738-1-682,47-8-1,-46 4-6143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2:16:30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24575,'2716'0'-1365,"-2677"0"-5461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2:16:33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82 24575,'0'-2'0,"0"-1"0,1 0 0,0 1 0,-1 0 0,1-1 0,0 1 0,0-1 0,1 1 0,-1 0 0,0 0 0,1 0 0,0 0 0,-1 0 0,1 0 0,0 0 0,0 0 0,0 1 0,0-1 0,0 1 0,0-1 0,0 1 0,1 0 0,-1 0 0,0 0 0,1 0 0,-1 0 0,4 0 0,11-4 0,0 1 0,34-4 0,-36 6 0,85-7 0,178 7 0,-132 4 0,1513-2-1365,-1632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2:16:36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24575,'1'3'0,"-1"-1"0,0 0 0,1 0 0,0 1 0,-1-1 0,1 0 0,0 0 0,0 0 0,0 0 0,1 0 0,-1 0 0,0 0 0,1 0 0,-1-1 0,1 1 0,-1 0 0,1-1 0,0 1 0,0-1 0,0 0 0,0 0 0,0 0 0,0 0 0,0 0 0,0 0 0,0 0 0,1 0 0,-1-1 0,0 1 0,4-1 0,11 3 0,-1-1 0,0-1 0,21-1 0,-24 0 0,895 0 0,-375-2 0,-330-11 0,7 0 0,-86 16-44,-43 0-617,141-13 1,-186 5-6166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2:16:37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6:35:15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82,'0'-3,"0"-1,1 1,-1 0,1 0,0-1,0 1,0 0,1 0,-1 0,1 0,-1 0,1 1,0-1,0 0,0 1,1-1,-1 1,0 0,1 0,0 0,-1 0,1 0,0 1,0-1,0 1,0 0,0 0,0 0,1 0,4-1,12-1,-1 0,1 1,36 1,-44 1,3939 3,-3916-1,57 10,-54-6,43 2,82 5,-71-4,-63-7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6:35:19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82,'4'-5,"0"-1,0 1,0 0,0 0,1 1,0 0,0-1,0 2,0-1,1 1,-1-1,1 1,0 1,0-1,0 1,0 0,13-2,7-1,0 2,52-2,644 6,-289 1,2402-2,-2689 13,-27-1,-81-11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6:35:25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80,'0'-1,"0"0,1 1,-1-1,1 0,-1 0,1 0,-1 0,1 1,0-1,-1 0,1 1,0-1,0 0,-1 1,1-1,0 1,0 0,0-1,0 1,0-1,0 1,0 0,0 0,0 0,1-1,31-4,-28 4,106-7,160 7,-120 4,166-16,2 0,-143 0,-5 0,1406 12,-717 3,-831-2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6:35:29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1,'4640'0,"-4612"0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0B65-C3D1-4A5F-B309-23BC02E2E15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20058-2E76-4E50-89D2-9A3633E64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20058-2E76-4E50-89D2-9A3633E649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0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20058-2E76-4E50-89D2-9A3633E649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5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1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09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6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2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D6E53-60F6-4E1E-8652-20F779CFE885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2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23" Type="http://schemas.openxmlformats.org/officeDocument/2006/relationships/image" Target="../media/image2.png"/><Relationship Id="rId10" Type="http://schemas.openxmlformats.org/officeDocument/2006/relationships/image" Target="../media/image9.png"/><Relationship Id="rId19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0.png"/><Relationship Id="rId12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customXml" Target="../ink/ink8.xml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DB8-5363-10C5-9857-79668C1A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15" y="1336749"/>
            <a:ext cx="5509540" cy="300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highlight>
                  <a:srgbClr val="FFFFFF"/>
                </a:highlight>
              </a:rPr>
              <a:t>The </a:t>
            </a:r>
            <a:r>
              <a:rPr lang="en-US" sz="4400" dirty="0" err="1">
                <a:highlight>
                  <a:srgbClr val="FFFFFF"/>
                </a:highlight>
              </a:rPr>
              <a:t>AlgoInvest</a:t>
            </a:r>
            <a:r>
              <a:rPr lang="en-US" sz="4400" dirty="0">
                <a:highlight>
                  <a:srgbClr val="FFFFFF"/>
                </a:highlight>
              </a:rPr>
              <a:t> &amp; Trade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D0A51-0D31-2BE0-8BCB-2E10C372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79" y="1654178"/>
            <a:ext cx="3303736" cy="3395507"/>
          </a:xfrm>
          <a:prstGeom prst="rect">
            <a:avLst/>
          </a:prstGeom>
          <a:solidFill>
            <a:srgbClr val="004782"/>
          </a:solidFill>
        </p:spPr>
      </p:pic>
    </p:spTree>
    <p:extLst>
      <p:ext uri="{BB962C8B-B14F-4D97-AF65-F5344CB8AC3E}">
        <p14:creationId xmlns:p14="http://schemas.microsoft.com/office/powerpoint/2010/main" val="107658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F47B-904A-29E9-8E4A-0EBBBA17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1366" cy="6857999"/>
          </a:xfrm>
          <a:solidFill>
            <a:srgbClr val="00478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fr-F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078260E-A110-F6B8-ABC6-93228EC7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554" y="655976"/>
            <a:ext cx="7623695" cy="5546047"/>
          </a:xfrm>
        </p:spPr>
        <p:txBody>
          <a:bodyPr anchor="ctr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Analysis of Brute-Force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Proposed Optimized Approach: Knapsack by Dynamic Programming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Flowchart of Optimized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Limitations of the Optimized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Performance Analysis of Two Algorithms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Outputs Comparison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486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FAC3-E505-74F6-3F76-884F8AFF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961534"/>
            <a:ext cx="7586957" cy="5636775"/>
          </a:xfrm>
        </p:spPr>
        <p:txBody>
          <a:bodyPr>
            <a:normAutofit/>
          </a:bodyPr>
          <a:lstStyle/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Brute force algorithm explores all possible combinations of items and selecting the one that maximizes the profit while staying within the budget constraint. </a:t>
            </a:r>
          </a:p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given dataset of 20 shares, the algorithm would explore all possible combinations of shares (2 ^ 20 = 1048576) to find the optimal combination gaining the maximum profit of 96 euros within the budget of 500 euros.</a:t>
            </a:r>
          </a:p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However, as the number of items increases for example given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Dataset1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Dataset2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containing 1k+ items, exploring all possible combinations (2^1K), would become impractical.</a:t>
            </a:r>
          </a:p>
          <a:p>
            <a:pPr fontAlgn="auto">
              <a:buClr>
                <a:srgbClr val="525592"/>
              </a:buClr>
            </a:pPr>
            <a:endParaRPr lang="en-US" sz="1400" i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Advantages of Brute Force</a:t>
            </a:r>
            <a:r>
              <a:rPr lang="en-US" sz="1400" b="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Guarantees finding the optimal solution.</a:t>
            </a: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and direct implementation.</a:t>
            </a:r>
          </a:p>
          <a:p>
            <a:pPr lvl="1">
              <a:buClr>
                <a:srgbClr val="525592"/>
              </a:buClr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Disadvantages of Brute Force:</a:t>
            </a:r>
            <a:endParaRPr lang="en-US" sz="1400" b="1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time complexity.</a:t>
            </a: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Inefficiency for scenarios involving numerous items.</a:t>
            </a:r>
          </a:p>
          <a:p>
            <a:pPr marL="457200" lvl="1" indent="0">
              <a:buClr>
                <a:srgbClr val="525592"/>
              </a:buClr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Asymptotic Complexity Analysis: </a:t>
            </a:r>
            <a:r>
              <a:rPr lang="en-US" sz="1400" b="1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O(2^n)</a:t>
            </a:r>
          </a:p>
          <a:p>
            <a:pPr fontAlgn="auto">
              <a:buClr>
                <a:srgbClr val="525592"/>
              </a:buCl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var(--artdeco-reset-typography-font-family-sans)"/>
            </a:endParaRPr>
          </a:p>
          <a:p>
            <a:pPr>
              <a:buClr>
                <a:srgbClr val="525592"/>
              </a:buClr>
            </a:pPr>
            <a:endParaRPr lang="fr-FR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E482B-1073-9D4F-76D0-EC550D37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141"/>
            <a:ext cx="12191999" cy="604073"/>
          </a:xfrm>
          <a:solidFill>
            <a:srgbClr val="00478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Brute-Force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E63F8-4B42-94C1-F2F5-EAF9B49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493" y="1451538"/>
            <a:ext cx="1432874" cy="50510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EA2FE-FDA4-C8FE-CC3E-285A7CA1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67" y="1998292"/>
            <a:ext cx="29836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9E63-481C-3D12-A36D-F044F82F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2" y="722303"/>
            <a:ext cx="11893424" cy="5376839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Dynamic programming offers a more efficient solution by decomposing the problem into smaller sub-problems and storing their solutions for reuse. </a:t>
            </a:r>
          </a:p>
          <a:p>
            <a:pPr algn="just"/>
            <a:r>
              <a:rPr lang="en-US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given problem is like Knapsack problem. To solve it using dynamic programming involves following steps:</a:t>
            </a:r>
          </a:p>
          <a:p>
            <a:pPr marL="0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Table Construction: </a:t>
            </a:r>
          </a:p>
          <a:p>
            <a:pPr marL="895350" lvl="1" indent="-179388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0303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table ‘T’ with (n+1) number of rows and (w+1) number of columns.</a:t>
            </a:r>
          </a:p>
          <a:p>
            <a:pPr marL="895350" lvl="1" indent="-179388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Fill all the boxes of 0</a:t>
            </a:r>
            <a:r>
              <a:rPr lang="en-US" sz="1400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row and 0</a:t>
            </a:r>
            <a:r>
              <a:rPr lang="en-US" sz="1400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column with zeroes as shown-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3050" algn="just">
              <a:buFont typeface="+mj-lt"/>
              <a:buAutoNum type="arabicPeriod" startAt="2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Filling the Table: </a:t>
            </a:r>
          </a:p>
          <a:p>
            <a:pPr marL="895350" indent="-179388" algn="just">
              <a:buFont typeface="Courier New" panose="02070309020205020404" pitchFamily="49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filling the table row wise top to bottom from left to right using following formula</a:t>
            </a:r>
          </a:p>
          <a:p>
            <a:pPr marL="0" indent="0" algn="just">
              <a:buNone/>
            </a:pP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T (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, j) = max { T ( i-1 , j ) , 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400" b="1" i="0" baseline="-2500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+ T( i-1 , j – 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sz="1400" b="1" i="0" baseline="-2500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baseline="-25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 }</a:t>
            </a:r>
            <a:endParaRPr lang="en-US" sz="1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Here, T(</a:t>
            </a:r>
            <a:r>
              <a:rPr lang="en-US" sz="1400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, j) = maximum value of the selected items if we can take items 1 to </a:t>
            </a:r>
            <a:r>
              <a:rPr lang="en-US" sz="1400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have weight restrictions of j.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3050" algn="just">
              <a:buFont typeface="+mj-lt"/>
              <a:buAutoNum type="arabicPeriod" startAt="3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Backtracking for Optimal Solution: 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items that must be put into the knapsack to obtain that maximum profit,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the last column of the table.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scanning the entries from bottom to top.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 encountering an entry whose value is not same as the value stored in the entry immediately above it, mark the row label of that entry.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After all the entries are scanned, the marked labels represent the items that must be put into the knapsack.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81FBF3-4765-377E-0C74-7CD1861F64A3}"/>
              </a:ext>
            </a:extLst>
          </p:cNvPr>
          <p:cNvSpPr txBox="1">
            <a:spLocks/>
          </p:cNvSpPr>
          <p:nvPr/>
        </p:nvSpPr>
        <p:spPr>
          <a:xfrm>
            <a:off x="0" y="18854"/>
            <a:ext cx="12191999" cy="631595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Optimized Approach: Knapsack by Dynamic Programming</a:t>
            </a:r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AD1D3BF5-D6E1-B034-1C15-8D2D4496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97" y="1442302"/>
            <a:ext cx="2552173" cy="15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D659A-F467-24D5-E240-7381F851C221}"/>
              </a:ext>
            </a:extLst>
          </p:cNvPr>
          <p:cNvSpPr txBox="1">
            <a:spLocks/>
          </p:cNvSpPr>
          <p:nvPr/>
        </p:nvSpPr>
        <p:spPr>
          <a:xfrm>
            <a:off x="5130" y="7070"/>
            <a:ext cx="3774106" cy="6843859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Algorithm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6CC581B-C186-905D-44B2-2368892524DD}"/>
              </a:ext>
            </a:extLst>
          </p:cNvPr>
          <p:cNvSpPr/>
          <p:nvPr/>
        </p:nvSpPr>
        <p:spPr>
          <a:xfrm>
            <a:off x="5964024" y="565609"/>
            <a:ext cx="245097" cy="1263191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E17169C-0F64-2896-1EEA-748D900884A4}"/>
              </a:ext>
            </a:extLst>
          </p:cNvPr>
          <p:cNvSpPr/>
          <p:nvPr/>
        </p:nvSpPr>
        <p:spPr>
          <a:xfrm>
            <a:off x="6000112" y="4501299"/>
            <a:ext cx="237439" cy="1791092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20709-405F-92B8-0769-715F3BBB87C3}"/>
              </a:ext>
            </a:extLst>
          </p:cNvPr>
          <p:cNvSpPr txBox="1"/>
          <p:nvPr/>
        </p:nvSpPr>
        <p:spPr>
          <a:xfrm>
            <a:off x="4050994" y="1027927"/>
            <a:ext cx="1881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Construction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7434E-FE72-BB5B-1A03-4587169B6BB8}"/>
              </a:ext>
            </a:extLst>
          </p:cNvPr>
          <p:cNvSpPr txBox="1"/>
          <p:nvPr/>
        </p:nvSpPr>
        <p:spPr>
          <a:xfrm>
            <a:off x="4080610" y="4990399"/>
            <a:ext cx="181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for</a:t>
            </a:r>
          </a:p>
          <a:p>
            <a:pPr algn="ctr"/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A1450E-3288-2134-EDF8-C28491537C1A}"/>
              </a:ext>
            </a:extLst>
          </p:cNvPr>
          <p:cNvSpPr/>
          <p:nvPr/>
        </p:nvSpPr>
        <p:spPr>
          <a:xfrm>
            <a:off x="5960882" y="2050734"/>
            <a:ext cx="245097" cy="2021645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F97E1-7F1A-4CBD-74A1-F10420159DFA}"/>
              </a:ext>
            </a:extLst>
          </p:cNvPr>
          <p:cNvSpPr txBox="1"/>
          <p:nvPr/>
        </p:nvSpPr>
        <p:spPr>
          <a:xfrm>
            <a:off x="4211133" y="2859849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Filling the table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F706B-7096-3CA9-B7CE-855C7D85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29" y="37708"/>
            <a:ext cx="5010658" cy="67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F1B5C-77E0-C148-32C4-AE5643984D0F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702296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Optimized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BF4BC-D243-3A06-F33D-BD726865C1A8}"/>
              </a:ext>
            </a:extLst>
          </p:cNvPr>
          <p:cNvSpPr txBox="1"/>
          <p:nvPr/>
        </p:nvSpPr>
        <p:spPr>
          <a:xfrm>
            <a:off x="417136" y="797903"/>
            <a:ext cx="11319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 of Implementation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proposed algorithm can require careful analysis in terms of designing equations, ensuring correctness and implementing it correctly, </a:t>
            </a:r>
          </a:p>
          <a:p>
            <a:pPr marL="179388" indent="-179388" algn="just"/>
            <a:endParaRPr lang="en-US" sz="1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 Requirements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proposed algorithm often require storing solutions to subproblems in memory, which can lead to high memory requirements, especially for problems with a large state space or long horizons.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Input Data</a:t>
            </a:r>
            <a:r>
              <a:rPr lang="en-US" sz="1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proposed algorithm requires extra computation for given input data (price and profit) containing decimal numbers.</a:t>
            </a:r>
            <a:endParaRPr lang="en-US" sz="1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1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9188F-99E2-8154-FAC6-C2C53B5EBCC2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664589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Analysis of Two Algorithms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7AF053-21D0-9A2D-A0F0-04527A2C4533}"/>
                  </a:ext>
                </a:extLst>
              </p14:cNvPr>
              <p14:cNvContentPartPr/>
              <p14:nvPr/>
            </p14:nvContentPartPr>
            <p14:xfrm>
              <a:off x="3357980" y="4426351"/>
              <a:ext cx="90828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7AF053-21D0-9A2D-A0F0-04527A2C4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1860" y="4420231"/>
                <a:ext cx="9205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9B9ABB-B407-6642-FE91-3958D6E74609}"/>
                  </a:ext>
                </a:extLst>
              </p14:cNvPr>
              <p14:cNvContentPartPr/>
              <p14:nvPr/>
            </p14:nvContentPartPr>
            <p14:xfrm>
              <a:off x="6882039" y="4633374"/>
              <a:ext cx="9921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9B9ABB-B407-6642-FE91-3958D6E746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5919" y="4627254"/>
                <a:ext cx="100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E9A68F-F336-94A5-72A7-EF6E8A2755DB}"/>
                  </a:ext>
                </a:extLst>
              </p14:cNvPr>
              <p14:cNvContentPartPr/>
              <p14:nvPr/>
            </p14:nvContentPartPr>
            <p14:xfrm>
              <a:off x="8088918" y="4388730"/>
              <a:ext cx="84960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E9A68F-F336-94A5-72A7-EF6E8A2755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2795" y="4382610"/>
                <a:ext cx="861845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6D4180-AE43-E1D9-5680-FC0FAA3BFE8B}"/>
                  </a:ext>
                </a:extLst>
              </p14:cNvPr>
              <p14:cNvContentPartPr/>
              <p14:nvPr/>
            </p14:nvContentPartPr>
            <p14:xfrm>
              <a:off x="2231327" y="4641254"/>
              <a:ext cx="888120" cy="1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6D4180-AE43-E1D9-5680-FC0FAA3BFE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5207" y="4635134"/>
                <a:ext cx="900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DE88F6-BC87-C87B-AFF7-8CAA412A032F}"/>
                  </a:ext>
                </a:extLst>
              </p14:cNvPr>
              <p14:cNvContentPartPr/>
              <p14:nvPr/>
            </p14:nvContentPartPr>
            <p14:xfrm>
              <a:off x="4374033" y="508998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DE88F6-BC87-C87B-AFF7-8CAA412A03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7913" y="5083864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B7F0AB6-4618-456B-500E-92AFDFD63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0480"/>
              </p:ext>
            </p:extLst>
          </p:nvPr>
        </p:nvGraphicFramePr>
        <p:xfrm>
          <a:off x="57168" y="754145"/>
          <a:ext cx="11925368" cy="5878586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2149312">
                  <a:extLst>
                    <a:ext uri="{9D8B030D-6E8A-4147-A177-3AD203B41FA5}">
                      <a16:colId xmlns:a16="http://schemas.microsoft.com/office/drawing/2014/main" val="722021691"/>
                    </a:ext>
                  </a:extLst>
                </a:gridCol>
                <a:gridCol w="4128940">
                  <a:extLst>
                    <a:ext uri="{9D8B030D-6E8A-4147-A177-3AD203B41FA5}">
                      <a16:colId xmlns:a16="http://schemas.microsoft.com/office/drawing/2014/main" val="4096101251"/>
                    </a:ext>
                  </a:extLst>
                </a:gridCol>
                <a:gridCol w="3908766">
                  <a:extLst>
                    <a:ext uri="{9D8B030D-6E8A-4147-A177-3AD203B41FA5}">
                      <a16:colId xmlns:a16="http://schemas.microsoft.com/office/drawing/2014/main" val="3302010515"/>
                    </a:ext>
                  </a:extLst>
                </a:gridCol>
                <a:gridCol w="1738350">
                  <a:extLst>
                    <a:ext uri="{9D8B030D-6E8A-4147-A177-3AD203B41FA5}">
                      <a16:colId xmlns:a16="http://schemas.microsoft.com/office/drawing/2014/main" val="2435038576"/>
                    </a:ext>
                  </a:extLst>
                </a:gridCol>
              </a:tblGrid>
              <a:tr h="350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Brute-Force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Programming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Data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91965"/>
                  </a:ext>
                </a:extLst>
              </a:tr>
              <a:tr h="27450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759511"/>
                  </a:ext>
                </a:extLst>
              </a:tr>
              <a:tr h="1102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Time 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Analysis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15051"/>
                  </a:ext>
                </a:extLst>
              </a:tr>
              <a:tr h="1664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Asymptotic Complexity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478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O(2^n)</a:t>
                      </a:r>
                      <a:r>
                        <a:rPr lang="fr-FR" sz="14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=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= O(2^20)</a:t>
                      </a:r>
                    </a:p>
                    <a:p>
                      <a:pPr algn="l"/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= O(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1048576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58775" indent="-179388" algn="l"/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 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=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fr-FR" sz="1400" dirty="0" err="1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fr-FR" sz="1400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 W = maximum budget.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O(20*500)</a:t>
                      </a:r>
                    </a:p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O(10000)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4698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80749CE-059D-37C1-574B-8C248FCD4A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6064" y="4139992"/>
            <a:ext cx="3799671" cy="5012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125CC8-8845-9955-C0B5-0523684A80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2283" y="4133466"/>
            <a:ext cx="3740724" cy="4668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5C154D-9114-B7D2-B700-61C763D6A7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79477" y="1254602"/>
            <a:ext cx="2573566" cy="25831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314BD4-A035-8A07-F54A-2D8950F567E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02410" y="1254602"/>
            <a:ext cx="2669491" cy="25831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0A19BF-5F05-E417-5BA0-7585F13B50A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04831" y="1335211"/>
            <a:ext cx="1432874" cy="50510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2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16F6C-7438-82E0-3DB2-910EAE2909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6148" y="1702823"/>
            <a:ext cx="1982025" cy="4417768"/>
          </a:xfrm>
          <a:ln w="9525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F6F8DD-9B62-D42C-830A-4F798A5F9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29774" y="1702823"/>
            <a:ext cx="2899728" cy="44177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CE2AD3-F334-5D29-6453-D1FBF996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8" y="4766533"/>
            <a:ext cx="1952221" cy="1354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52F90D-857F-AC29-C9A1-52A9ABD88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663" y="1702823"/>
            <a:ext cx="2647256" cy="44177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DBE88-69C9-62EC-2530-8777F13B9B70}"/>
              </a:ext>
            </a:extLst>
          </p:cNvPr>
          <p:cNvCxnSpPr>
            <a:cxnSpLocks/>
          </p:cNvCxnSpPr>
          <p:nvPr/>
        </p:nvCxnSpPr>
        <p:spPr>
          <a:xfrm>
            <a:off x="5920033" y="992018"/>
            <a:ext cx="0" cy="5682159"/>
          </a:xfrm>
          <a:prstGeom prst="lin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6C19A-1165-C147-C120-1DBD2D8868A3}"/>
              </a:ext>
            </a:extLst>
          </p:cNvPr>
          <p:cNvSpPr txBox="1"/>
          <p:nvPr/>
        </p:nvSpPr>
        <p:spPr>
          <a:xfrm>
            <a:off x="2015759" y="992018"/>
            <a:ext cx="11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4782"/>
                </a:solidFill>
              </a:rPr>
              <a:t>Dataset1</a:t>
            </a:r>
            <a:endParaRPr lang="fr-FR" b="1" u="sng" dirty="0">
              <a:solidFill>
                <a:srgbClr val="00478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EF81D-A8A4-8C32-808B-A069335268F5}"/>
              </a:ext>
            </a:extLst>
          </p:cNvPr>
          <p:cNvSpPr txBox="1"/>
          <p:nvPr/>
        </p:nvSpPr>
        <p:spPr>
          <a:xfrm>
            <a:off x="8361044" y="992018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4782"/>
                </a:solidFill>
              </a:rPr>
              <a:t>Dataset2</a:t>
            </a:r>
            <a:endParaRPr lang="fr-FR" b="1" u="sng" dirty="0">
              <a:solidFill>
                <a:srgbClr val="00478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CADE7-F73B-7C3B-D9E1-5038D66C8A90}"/>
              </a:ext>
            </a:extLst>
          </p:cNvPr>
          <p:cNvSpPr txBox="1"/>
          <p:nvPr/>
        </p:nvSpPr>
        <p:spPr>
          <a:xfrm>
            <a:off x="489561" y="6123542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Sienna’s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3079F-4183-0973-5EAA-50C286656532}"/>
              </a:ext>
            </a:extLst>
          </p:cNvPr>
          <p:cNvSpPr txBox="1"/>
          <p:nvPr/>
        </p:nvSpPr>
        <p:spPr>
          <a:xfrm>
            <a:off x="2757168" y="6123542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My Algorithm’s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FD042-DC12-EA13-9862-BDD324D65C44}"/>
              </a:ext>
            </a:extLst>
          </p:cNvPr>
          <p:cNvSpPr txBox="1"/>
          <p:nvPr/>
        </p:nvSpPr>
        <p:spPr>
          <a:xfrm>
            <a:off x="6695194" y="6120179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Sienna’s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65C76-5341-5985-372F-B856A1D646A1}"/>
              </a:ext>
            </a:extLst>
          </p:cNvPr>
          <p:cNvSpPr txBox="1"/>
          <p:nvPr/>
        </p:nvSpPr>
        <p:spPr>
          <a:xfrm>
            <a:off x="9227437" y="6120179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My Algorithm’s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297AA48-D78C-70AD-DAAE-19911A0EC1A9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723268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EAFD1-0437-68C2-7449-4F685C01B481}"/>
              </a:ext>
            </a:extLst>
          </p:cNvPr>
          <p:cNvSpPr txBox="1"/>
          <p:nvPr/>
        </p:nvSpPr>
        <p:spPr>
          <a:xfrm>
            <a:off x="3128749" y="1393025"/>
            <a:ext cx="15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4782"/>
                </a:solidFill>
              </a:rPr>
              <a:t>0.02% more profit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664604-8351-ED01-85EE-66D62B8C0B79}"/>
                  </a:ext>
                </a:extLst>
              </p14:cNvPr>
              <p14:cNvContentPartPr/>
              <p14:nvPr/>
            </p14:nvContentPartPr>
            <p14:xfrm>
              <a:off x="546153" y="5880904"/>
              <a:ext cx="1683720" cy="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664604-8351-ED01-85EE-66D62B8C0B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13" y="5772904"/>
                <a:ext cx="1791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83CC0F-F24E-F47C-8B57-C83866ED265B}"/>
                  </a:ext>
                </a:extLst>
              </p14:cNvPr>
              <p14:cNvContentPartPr/>
              <p14:nvPr/>
            </p14:nvContentPartPr>
            <p14:xfrm>
              <a:off x="2742873" y="5965864"/>
              <a:ext cx="163044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83CC0F-F24E-F47C-8B57-C83866ED26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8873" y="5857864"/>
                <a:ext cx="17380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5410F0-79B7-8A1E-C119-B6B07CB091DC}"/>
                  </a:ext>
                </a:extLst>
              </p14:cNvPr>
              <p14:cNvContentPartPr/>
              <p14:nvPr/>
            </p14:nvContentPartPr>
            <p14:xfrm>
              <a:off x="6674073" y="5749504"/>
              <a:ext cx="145476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5410F0-79B7-8A1E-C119-B6B07CB091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433" y="5641504"/>
                <a:ext cx="1562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F52FFF-D0B9-CA8B-432E-CDB97DE85AB8}"/>
                  </a:ext>
                </a:extLst>
              </p14:cNvPr>
              <p14:cNvContentPartPr/>
              <p14:nvPr/>
            </p14:nvContentPartPr>
            <p14:xfrm>
              <a:off x="9011553" y="5947504"/>
              <a:ext cx="16808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F52FFF-D0B9-CA8B-432E-CDB97DE85A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7913" y="5839864"/>
                <a:ext cx="1788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FEE633-72EF-ACE1-3FDA-6737B69A0458}"/>
              </a:ext>
            </a:extLst>
          </p:cNvPr>
          <p:cNvSpPr txBox="1"/>
          <p:nvPr/>
        </p:nvSpPr>
        <p:spPr>
          <a:xfrm>
            <a:off x="9641653" y="1393025"/>
            <a:ext cx="1559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4782"/>
                </a:solidFill>
              </a:rPr>
              <a:t>0.04% more profit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9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AA87-B5A6-F458-E9A0-D33B465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15632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4782"/>
                </a:solidFill>
              </a:rPr>
              <a:t>Thank You…</a:t>
            </a:r>
            <a:endParaRPr lang="fr-FR" sz="5400" b="1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639</Words>
  <Application>Microsoft Office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var(--artdeco-reset-typography-font-family-sans)</vt:lpstr>
      <vt:lpstr>Wingdings</vt:lpstr>
      <vt:lpstr>Office Theme</vt:lpstr>
      <vt:lpstr>The AlgoInvest &amp; Trade</vt:lpstr>
      <vt:lpstr>Contents</vt:lpstr>
      <vt:lpstr>   Analysis of Brute-Force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PANCHAL</dc:creator>
  <cp:lastModifiedBy>Megha PANCHAL</cp:lastModifiedBy>
  <cp:revision>118</cp:revision>
  <dcterms:created xsi:type="dcterms:W3CDTF">2024-06-12T14:22:13Z</dcterms:created>
  <dcterms:modified xsi:type="dcterms:W3CDTF">2024-06-17T15:04:40Z</dcterms:modified>
</cp:coreProperties>
</file>