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0B65-C3D1-4A5F-B309-23BC02E2E15F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20058-2E76-4E50-89D2-9A3633E649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06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20058-2E76-4E50-89D2-9A3633E649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1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1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09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6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2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0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6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D6E53-60F6-4E1E-8652-20F779CFE885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BC934-B354-4D00-8E11-684BC46476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2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3DB8-5363-10C5-9857-79668C1A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15" y="1336749"/>
            <a:ext cx="5509540" cy="300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highlight>
                  <a:srgbClr val="FFFFFF"/>
                </a:highlight>
              </a:rPr>
              <a:t>The </a:t>
            </a:r>
            <a:r>
              <a:rPr lang="en-US" sz="4400" dirty="0" err="1">
                <a:highlight>
                  <a:srgbClr val="FFFFFF"/>
                </a:highlight>
              </a:rPr>
              <a:t>AlgoInvest</a:t>
            </a:r>
            <a:r>
              <a:rPr lang="en-US" sz="4400" dirty="0">
                <a:highlight>
                  <a:srgbClr val="FFFFFF"/>
                </a:highlight>
              </a:rPr>
              <a:t> &amp; Trade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D0A51-0D31-2BE0-8BCB-2E10C372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79" y="1654178"/>
            <a:ext cx="3303736" cy="3395507"/>
          </a:xfrm>
          <a:prstGeom prst="rect">
            <a:avLst/>
          </a:prstGeom>
          <a:solidFill>
            <a:srgbClr val="004782"/>
          </a:solidFill>
        </p:spPr>
      </p:pic>
    </p:spTree>
    <p:extLst>
      <p:ext uri="{BB962C8B-B14F-4D97-AF65-F5344CB8AC3E}">
        <p14:creationId xmlns:p14="http://schemas.microsoft.com/office/powerpoint/2010/main" val="107658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AA87-B5A6-F458-E9A0-D33B4651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115632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4782"/>
                </a:solidFill>
              </a:rPr>
              <a:t>Thank You…</a:t>
            </a:r>
            <a:endParaRPr lang="fr-FR" sz="5400" b="1" dirty="0">
              <a:solidFill>
                <a:srgbClr val="004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F47B-904A-29E9-8E4A-0EBBBA17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01366" cy="6857999"/>
          </a:xfrm>
          <a:solidFill>
            <a:srgbClr val="00478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fr-F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078260E-A110-F6B8-ABC6-93228EC7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554" y="655976"/>
            <a:ext cx="7623695" cy="5546047"/>
          </a:xfrm>
        </p:spPr>
        <p:txBody>
          <a:bodyPr anchor="ctr">
            <a:normAutofit/>
          </a:bodyPr>
          <a:lstStyle/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Analysis of Brute-Force Algorithm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Proposed Optimized Approach: Knapsack by Dynamic Programming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Flowchart of Optimized Algorithm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Limitations of the Optimized Algorithm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Performance Analysis of Two Algorithms</a:t>
            </a:r>
          </a:p>
          <a:p>
            <a:pPr marL="358775" indent="-358775"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Outputs Comparison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486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FAC3-E505-74F6-3F76-884F8AFF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961534"/>
            <a:ext cx="7586957" cy="5636775"/>
          </a:xfrm>
        </p:spPr>
        <p:txBody>
          <a:bodyPr>
            <a:normAutofit/>
          </a:bodyPr>
          <a:lstStyle/>
          <a:p>
            <a:pPr algn="just">
              <a:buClr>
                <a:srgbClr val="525592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Brute force algorithm explores all possible combinations of items and selecting the one that maximizes the profit while staying within the budget constraint. </a:t>
            </a:r>
          </a:p>
          <a:p>
            <a:pPr algn="just">
              <a:buClr>
                <a:srgbClr val="525592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the given dataset of 20 shares, the algorithm would explore all possible combinations of shares (2 ^ 20 = 1048576) to find the optimal combination gaining the maximum profit of 96 euros within the budget of 500 euros.</a:t>
            </a:r>
          </a:p>
          <a:p>
            <a:pPr algn="just">
              <a:buClr>
                <a:srgbClr val="525592"/>
              </a:buCl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However, as the number of items increases for example given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Dataset1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Dataset2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containing 1k+ items, exploring all possible combinations (2^1K), would become impractical.</a:t>
            </a:r>
          </a:p>
          <a:p>
            <a:pPr fontAlgn="auto">
              <a:buClr>
                <a:srgbClr val="525592"/>
              </a:buClr>
            </a:pPr>
            <a:endParaRPr lang="en-US" sz="1400" i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buClr>
                <a:srgbClr val="525592"/>
              </a:buClr>
            </a:pPr>
            <a:r>
              <a:rPr lang="en-US" sz="14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Advantages of Brute Force</a:t>
            </a:r>
            <a:r>
              <a:rPr lang="en-US" sz="1400" b="0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Guarantees finding the optimal solution.</a:t>
            </a: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and direct implementation.</a:t>
            </a:r>
          </a:p>
          <a:p>
            <a:pPr lvl="1">
              <a:buClr>
                <a:srgbClr val="525592"/>
              </a:buClr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buClr>
                <a:srgbClr val="525592"/>
              </a:buClr>
            </a:pPr>
            <a:r>
              <a:rPr lang="en-US" sz="14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Disadvantages of Brute Force:</a:t>
            </a:r>
            <a:endParaRPr lang="en-US" sz="1400" b="1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time complexity.</a:t>
            </a:r>
          </a:p>
          <a:p>
            <a:pPr lvl="1">
              <a:buClr>
                <a:srgbClr val="525592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Inefficiency for scenarios involving numerous items.</a:t>
            </a:r>
          </a:p>
          <a:p>
            <a:pPr marL="457200" lvl="1" indent="0">
              <a:buClr>
                <a:srgbClr val="525592"/>
              </a:buClr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buClr>
                <a:srgbClr val="525592"/>
              </a:buClr>
            </a:pPr>
            <a:r>
              <a:rPr lang="en-US" sz="14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Asymptotic Complexity Analysis: </a:t>
            </a:r>
            <a:r>
              <a:rPr lang="en-US" sz="1400" b="1" i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O(2^n)</a:t>
            </a:r>
          </a:p>
          <a:p>
            <a:pPr fontAlgn="auto">
              <a:buClr>
                <a:srgbClr val="525592"/>
              </a:buClr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var(--artdeco-reset-typography-font-family-sans)"/>
            </a:endParaRPr>
          </a:p>
          <a:p>
            <a:pPr>
              <a:buClr>
                <a:srgbClr val="525592"/>
              </a:buClr>
            </a:pPr>
            <a:endParaRPr lang="fr-FR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E482B-1073-9D4F-76D0-EC550D37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141"/>
            <a:ext cx="12191999" cy="604073"/>
          </a:xfrm>
          <a:solidFill>
            <a:srgbClr val="004782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Brute-Force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E63F8-4B42-94C1-F2F5-EAF9B49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493" y="1451538"/>
            <a:ext cx="1432874" cy="50510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EA2FE-FDA4-C8FE-CC3E-285A7CA1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67" y="1998292"/>
            <a:ext cx="29836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9E63-481C-3D12-A36D-F044F82F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2" y="722303"/>
            <a:ext cx="11893424" cy="5376839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Dynamic programming offers a more efficient solution by decomposing the problem into smaller sub-problems and storing their solutions for reuse. </a:t>
            </a:r>
          </a:p>
          <a:p>
            <a:pPr algn="just"/>
            <a:r>
              <a:rPr lang="en-US" sz="1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given problem is like Knapsack problem. To solve it using dynamic programming involves following steps:</a:t>
            </a:r>
          </a:p>
          <a:p>
            <a:pPr marL="0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Table Construction: </a:t>
            </a:r>
          </a:p>
          <a:p>
            <a:pPr marL="895350" lvl="1" indent="-179388" algn="just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0303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table ‘T’ with (n+1) number of rows and (w+1) number of columns.</a:t>
            </a:r>
          </a:p>
          <a:p>
            <a:pPr marL="895350" lvl="1" indent="-179388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Fill all the boxes of 0</a:t>
            </a:r>
            <a:r>
              <a:rPr lang="en-US" sz="1400" b="0" i="0" baseline="30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row and 0</a:t>
            </a:r>
            <a:r>
              <a:rPr lang="en-US" sz="1400" b="0" i="0" baseline="30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column with zeroes as shown-</a:t>
            </a:r>
          </a:p>
          <a:p>
            <a:pPr marL="457200" lvl="1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lvl="1" indent="-273050" algn="just">
              <a:buFont typeface="+mj-lt"/>
              <a:buAutoNum type="arabicPeriod" startAt="2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Filling the Table: </a:t>
            </a:r>
          </a:p>
          <a:p>
            <a:pPr marL="895350" indent="-179388" algn="just">
              <a:buFont typeface="Courier New" panose="02070309020205020404" pitchFamily="49" charset="0"/>
              <a:buChar char="o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Start filling the table row wise top to bottom from left to right using following formula</a:t>
            </a:r>
          </a:p>
          <a:p>
            <a:pPr marL="0" indent="0" algn="just">
              <a:buNone/>
            </a:pP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T (</a:t>
            </a:r>
            <a:r>
              <a:rPr lang="en-US" sz="1400" b="1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, j) = max { T ( i-1 , j ) , </a:t>
            </a:r>
            <a:r>
              <a:rPr lang="en-US" sz="1400" b="1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1400" b="1" i="0" baseline="-2500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+ T( i-1 , j – </a:t>
            </a:r>
            <a:r>
              <a:rPr lang="en-US" sz="1400" b="1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sz="1400" b="1" i="0" baseline="-2500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i="0" baseline="-2500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4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 }</a:t>
            </a:r>
            <a:endParaRPr lang="en-US" sz="14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5350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Here, T(</a:t>
            </a:r>
            <a:r>
              <a:rPr lang="en-US" sz="1400" b="0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, j) = maximum value of the selected items if we can take items 1 to </a:t>
            </a:r>
            <a:r>
              <a:rPr lang="en-US" sz="1400" b="0" i="0" dirty="0" err="1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have weight restrictions of j.</a:t>
            </a:r>
          </a:p>
          <a:p>
            <a:pPr marL="457200" lvl="1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lvl="1" indent="-273050" algn="just">
              <a:buFont typeface="+mj-lt"/>
              <a:buAutoNum type="arabicPeriod" startAt="3"/>
            </a:pPr>
            <a:r>
              <a:rPr lang="en-US" sz="14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Backtracking for Optimal Solution: 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identify the items that must be put into the knapsack to obtain that maximum profit,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the last column of the table.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Start scanning the entries from bottom to top.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 encountering an entry whose value is not same as the value stored in the entry immediately above it, mark the row label of that entry.</a:t>
            </a:r>
          </a:p>
          <a:p>
            <a:pPr marL="89535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After all the entries are scanned, the marked labels represent the items that must be put into the knapsack.</a:t>
            </a:r>
          </a:p>
          <a:p>
            <a:pPr marL="457200" lvl="1" indent="0" algn="just">
              <a:buNone/>
            </a:pPr>
            <a:endParaRPr lang="en-US" sz="1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81FBF3-4765-377E-0C74-7CD1861F64A3}"/>
              </a:ext>
            </a:extLst>
          </p:cNvPr>
          <p:cNvSpPr txBox="1">
            <a:spLocks/>
          </p:cNvSpPr>
          <p:nvPr/>
        </p:nvSpPr>
        <p:spPr>
          <a:xfrm>
            <a:off x="0" y="18854"/>
            <a:ext cx="12191999" cy="631595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Optimized Approach: Knapsack by Dynamic Programming</a:t>
            </a:r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AD1D3BF5-D6E1-B034-1C15-8D2D44960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97" y="1442302"/>
            <a:ext cx="2552173" cy="15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2D659A-F467-24D5-E240-7381F851C221}"/>
              </a:ext>
            </a:extLst>
          </p:cNvPr>
          <p:cNvSpPr txBox="1">
            <a:spLocks/>
          </p:cNvSpPr>
          <p:nvPr/>
        </p:nvSpPr>
        <p:spPr>
          <a:xfrm>
            <a:off x="5130" y="7070"/>
            <a:ext cx="3774106" cy="6843859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Algorithm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1708A5-7B98-A505-B336-5416D7C6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67" y="14141"/>
            <a:ext cx="4993162" cy="6679741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66CC581B-C186-905D-44B2-2368892524DD}"/>
              </a:ext>
            </a:extLst>
          </p:cNvPr>
          <p:cNvSpPr/>
          <p:nvPr/>
        </p:nvSpPr>
        <p:spPr>
          <a:xfrm>
            <a:off x="5973451" y="565609"/>
            <a:ext cx="245097" cy="1263191"/>
          </a:xfrm>
          <a:prstGeom prst="leftBrac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E17169C-0F64-2896-1EEA-748D900884A4}"/>
              </a:ext>
            </a:extLst>
          </p:cNvPr>
          <p:cNvSpPr/>
          <p:nvPr/>
        </p:nvSpPr>
        <p:spPr>
          <a:xfrm>
            <a:off x="6000112" y="3838282"/>
            <a:ext cx="245097" cy="2524811"/>
          </a:xfrm>
          <a:prstGeom prst="leftBrac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20709-405F-92B8-0769-715F3BBB87C3}"/>
              </a:ext>
            </a:extLst>
          </p:cNvPr>
          <p:cNvSpPr txBox="1"/>
          <p:nvPr/>
        </p:nvSpPr>
        <p:spPr>
          <a:xfrm>
            <a:off x="4050994" y="1027927"/>
            <a:ext cx="1881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Construction</a:t>
            </a:r>
            <a:endParaRPr lang="fr-FR" sz="1600" dirty="0">
              <a:solidFill>
                <a:srgbClr val="0047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7434E-FE72-BB5B-1A03-4587169B6BB8}"/>
              </a:ext>
            </a:extLst>
          </p:cNvPr>
          <p:cNvSpPr txBox="1"/>
          <p:nvPr/>
        </p:nvSpPr>
        <p:spPr>
          <a:xfrm>
            <a:off x="4139274" y="4808299"/>
            <a:ext cx="181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for</a:t>
            </a:r>
          </a:p>
          <a:p>
            <a:pPr algn="ctr"/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  <a:endParaRPr lang="fr-FR" sz="1600" dirty="0">
              <a:solidFill>
                <a:srgbClr val="0047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A1450E-3288-2134-EDF8-C28491537C1A}"/>
              </a:ext>
            </a:extLst>
          </p:cNvPr>
          <p:cNvSpPr/>
          <p:nvPr/>
        </p:nvSpPr>
        <p:spPr>
          <a:xfrm>
            <a:off x="5973451" y="1994175"/>
            <a:ext cx="245097" cy="1606864"/>
          </a:xfrm>
          <a:prstGeom prst="leftBrac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F97E1-7F1A-4CBD-74A1-F10420159DFA}"/>
              </a:ext>
            </a:extLst>
          </p:cNvPr>
          <p:cNvSpPr txBox="1"/>
          <p:nvPr/>
        </p:nvSpPr>
        <p:spPr>
          <a:xfrm>
            <a:off x="4211133" y="2628330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47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Filling the table</a:t>
            </a:r>
            <a:endParaRPr lang="fr-FR" sz="1600" dirty="0">
              <a:solidFill>
                <a:srgbClr val="0047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6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AF1B5C-77E0-C148-32C4-AE5643984D0F}"/>
              </a:ext>
            </a:extLst>
          </p:cNvPr>
          <p:cNvSpPr txBox="1">
            <a:spLocks/>
          </p:cNvSpPr>
          <p:nvPr/>
        </p:nvSpPr>
        <p:spPr>
          <a:xfrm>
            <a:off x="1" y="14141"/>
            <a:ext cx="12191999" cy="702296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Optimized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BF4BC-D243-3A06-F33D-BD726865C1A8}"/>
              </a:ext>
            </a:extLst>
          </p:cNvPr>
          <p:cNvSpPr txBox="1"/>
          <p:nvPr/>
        </p:nvSpPr>
        <p:spPr>
          <a:xfrm>
            <a:off x="435990" y="995866"/>
            <a:ext cx="106499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Disadvantages of Dynamic Programming: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Requires additional space to store the dynamic programming table.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as intuitive or straightforward as the brute force approach.</a:t>
            </a:r>
          </a:p>
        </p:txBody>
      </p:sp>
    </p:spTree>
    <p:extLst>
      <p:ext uri="{BB962C8B-B14F-4D97-AF65-F5344CB8AC3E}">
        <p14:creationId xmlns:p14="http://schemas.microsoft.com/office/powerpoint/2010/main" val="250661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89188F-99E2-8154-FAC6-C2C53B5EBCC2}"/>
              </a:ext>
            </a:extLst>
          </p:cNvPr>
          <p:cNvSpPr txBox="1">
            <a:spLocks/>
          </p:cNvSpPr>
          <p:nvPr/>
        </p:nvSpPr>
        <p:spPr>
          <a:xfrm>
            <a:off x="1" y="14141"/>
            <a:ext cx="12191999" cy="664589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Analysis of Two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DF5A-6E8A-248C-F1AE-D969EAF0E072}"/>
              </a:ext>
            </a:extLst>
          </p:cNvPr>
          <p:cNvSpPr txBox="1"/>
          <p:nvPr/>
        </p:nvSpPr>
        <p:spPr>
          <a:xfrm>
            <a:off x="4769964" y="1448683"/>
            <a:ext cx="44835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Execution Time and Memory Analysis: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Asymptotic Complexity:</a:t>
            </a:r>
          </a:p>
          <a:p>
            <a:r>
              <a:rPr lang="en-US" sz="1600" dirty="0"/>
              <a:t> 	</a:t>
            </a:r>
          </a:p>
          <a:p>
            <a:r>
              <a:rPr lang="en-US" sz="1600" dirty="0"/>
              <a:t>	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O(</a:t>
            </a:r>
            <a:r>
              <a:rPr lang="fr-F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nW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fr-F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		   W = maximum budget.</a:t>
            </a:r>
            <a:r>
              <a:rPr lang="en-US" sz="1600" dirty="0"/>
              <a:t>.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2913FF-4000-1DC7-04CD-05511358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05" y="832750"/>
            <a:ext cx="5157787" cy="4304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4782"/>
                </a:solidFill>
              </a:rPr>
              <a:t>Brute Force</a:t>
            </a:r>
            <a:endParaRPr lang="fr-FR" sz="2000" dirty="0">
              <a:solidFill>
                <a:srgbClr val="00478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9A651C-B95F-59D1-FE22-D96B0CB60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15777" y="842176"/>
            <a:ext cx="2823627" cy="36445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4782"/>
                </a:solidFill>
              </a:rPr>
              <a:t>Dynamic Programming</a:t>
            </a:r>
            <a:endParaRPr lang="fr-FR" sz="2000" dirty="0">
              <a:solidFill>
                <a:srgbClr val="00478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4E7D20-6988-8B89-D513-74F4D9C9F686}"/>
              </a:ext>
            </a:extLst>
          </p:cNvPr>
          <p:cNvCxnSpPr>
            <a:cxnSpLocks/>
          </p:cNvCxnSpPr>
          <p:nvPr/>
        </p:nvCxnSpPr>
        <p:spPr>
          <a:xfrm>
            <a:off x="4684630" y="832750"/>
            <a:ext cx="0" cy="5556699"/>
          </a:xfrm>
          <a:prstGeom prst="lin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5993FE2-84ED-9EB2-C266-4EE9563E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33" y="1946454"/>
            <a:ext cx="3917517" cy="482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DDFE1C-701B-1F03-3242-45BB54769A23}"/>
              </a:ext>
            </a:extLst>
          </p:cNvPr>
          <p:cNvSpPr txBox="1"/>
          <p:nvPr/>
        </p:nvSpPr>
        <p:spPr>
          <a:xfrm>
            <a:off x="98180" y="1445492"/>
            <a:ext cx="467178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Execution Time and Memory Analysis: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/>
              <a:t>Asymptotic Complexity: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O(2^n)</a:t>
            </a:r>
            <a:endParaRPr lang="fr-FR" sz="16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fr-F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6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fr-FR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0749CE-059D-37C1-574B-8C248FCD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6" y="1918204"/>
            <a:ext cx="3956549" cy="539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A7ABCA-EFE8-B943-ECD3-729A2ED1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385" y="1338417"/>
            <a:ext cx="1432874" cy="50510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9DDF0B-DFC9-A50D-701D-FCE8106D1F80}"/>
              </a:ext>
            </a:extLst>
          </p:cNvPr>
          <p:cNvSpPr txBox="1">
            <a:spLocks/>
          </p:cNvSpPr>
          <p:nvPr/>
        </p:nvSpPr>
        <p:spPr>
          <a:xfrm>
            <a:off x="10010777" y="865743"/>
            <a:ext cx="1980118" cy="3644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4782"/>
                </a:solidFill>
              </a:rPr>
              <a:t>Given Dataset</a:t>
            </a:r>
            <a:endParaRPr lang="fr-FR" sz="2000" dirty="0">
              <a:solidFill>
                <a:srgbClr val="00478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8DBAC7-6C0E-CF8E-F063-243469F4D2ED}"/>
              </a:ext>
            </a:extLst>
          </p:cNvPr>
          <p:cNvCxnSpPr>
            <a:cxnSpLocks/>
          </p:cNvCxnSpPr>
          <p:nvPr/>
        </p:nvCxnSpPr>
        <p:spPr>
          <a:xfrm>
            <a:off x="9446737" y="740744"/>
            <a:ext cx="0" cy="5594069"/>
          </a:xfrm>
          <a:prstGeom prst="lin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8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16F6C-7438-82E0-3DB2-910EAE2909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6148" y="1702823"/>
            <a:ext cx="1982025" cy="4417768"/>
          </a:xfrm>
          <a:ln w="9525"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F6F8DD-9B62-D42C-830A-4F798A5F9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29774" y="1702823"/>
            <a:ext cx="2899728" cy="441776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CE2AD3-F334-5D29-6453-D1FBF996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98" y="4766533"/>
            <a:ext cx="1952221" cy="1354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52F90D-857F-AC29-C9A1-52A9ABD88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663" y="1702823"/>
            <a:ext cx="2647256" cy="44177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7DBE88-69C9-62EC-2530-8777F13B9B70}"/>
              </a:ext>
            </a:extLst>
          </p:cNvPr>
          <p:cNvCxnSpPr>
            <a:cxnSpLocks/>
          </p:cNvCxnSpPr>
          <p:nvPr/>
        </p:nvCxnSpPr>
        <p:spPr>
          <a:xfrm>
            <a:off x="5920033" y="1149237"/>
            <a:ext cx="0" cy="5524940"/>
          </a:xfrm>
          <a:prstGeom prst="line">
            <a:avLst/>
          </a:prstGeom>
          <a:ln>
            <a:solidFill>
              <a:srgbClr val="0047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6C19A-1165-C147-C120-1DBD2D8868A3}"/>
              </a:ext>
            </a:extLst>
          </p:cNvPr>
          <p:cNvSpPr txBox="1"/>
          <p:nvPr/>
        </p:nvSpPr>
        <p:spPr>
          <a:xfrm>
            <a:off x="2015759" y="992018"/>
            <a:ext cx="119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4782"/>
                </a:solidFill>
              </a:rPr>
              <a:t>Dataset1</a:t>
            </a:r>
            <a:endParaRPr lang="fr-FR" b="1" dirty="0">
              <a:solidFill>
                <a:srgbClr val="00478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EF81D-A8A4-8C32-808B-A069335268F5}"/>
              </a:ext>
            </a:extLst>
          </p:cNvPr>
          <p:cNvSpPr txBox="1"/>
          <p:nvPr/>
        </p:nvSpPr>
        <p:spPr>
          <a:xfrm>
            <a:off x="8361044" y="992018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4782"/>
                </a:solidFill>
              </a:rPr>
              <a:t>Dataset2</a:t>
            </a:r>
            <a:endParaRPr lang="fr-FR" b="1" dirty="0">
              <a:solidFill>
                <a:srgbClr val="00478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CADE7-F73B-7C3B-D9E1-5038D66C8A90}"/>
              </a:ext>
            </a:extLst>
          </p:cNvPr>
          <p:cNvSpPr txBox="1"/>
          <p:nvPr/>
        </p:nvSpPr>
        <p:spPr>
          <a:xfrm>
            <a:off x="489561" y="6123542"/>
            <a:ext cx="17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Sienna’s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3079F-4183-0973-5EAA-50C286656532}"/>
              </a:ext>
            </a:extLst>
          </p:cNvPr>
          <p:cNvSpPr txBox="1"/>
          <p:nvPr/>
        </p:nvSpPr>
        <p:spPr>
          <a:xfrm>
            <a:off x="2757168" y="6123542"/>
            <a:ext cx="23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My Algorithm’s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FD042-DC12-EA13-9862-BDD324D65C44}"/>
              </a:ext>
            </a:extLst>
          </p:cNvPr>
          <p:cNvSpPr txBox="1"/>
          <p:nvPr/>
        </p:nvSpPr>
        <p:spPr>
          <a:xfrm>
            <a:off x="6695194" y="6120179"/>
            <a:ext cx="177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Sienna’s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765C76-5341-5985-372F-B856A1D646A1}"/>
              </a:ext>
            </a:extLst>
          </p:cNvPr>
          <p:cNvSpPr txBox="1"/>
          <p:nvPr/>
        </p:nvSpPr>
        <p:spPr>
          <a:xfrm>
            <a:off x="9227437" y="6120179"/>
            <a:ext cx="23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782"/>
                </a:solidFill>
              </a:rPr>
              <a:t>My Algorithm’s Output</a:t>
            </a:r>
            <a:endParaRPr lang="fr-FR" dirty="0">
              <a:solidFill>
                <a:srgbClr val="004782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297AA48-D78C-70AD-DAAE-19911A0EC1A9}"/>
              </a:ext>
            </a:extLst>
          </p:cNvPr>
          <p:cNvSpPr txBox="1">
            <a:spLocks/>
          </p:cNvSpPr>
          <p:nvPr/>
        </p:nvSpPr>
        <p:spPr>
          <a:xfrm>
            <a:off x="1" y="14141"/>
            <a:ext cx="12191999" cy="723268"/>
          </a:xfrm>
          <a:prstGeom prst="rect">
            <a:avLst/>
          </a:prstGeom>
          <a:solidFill>
            <a:srgbClr val="0047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Comparison</a:t>
            </a:r>
          </a:p>
        </p:txBody>
      </p:sp>
    </p:spTree>
    <p:extLst>
      <p:ext uri="{BB962C8B-B14F-4D97-AF65-F5344CB8AC3E}">
        <p14:creationId xmlns:p14="http://schemas.microsoft.com/office/powerpoint/2010/main" val="20049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E69B-28DA-6584-4C9A-F9069142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5329F-BC8D-D873-6FA7-F03EB346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936" y="1825625"/>
            <a:ext cx="742012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84613-EA9C-D582-D848-F9B5E9B44ABD}"/>
              </a:ext>
            </a:extLst>
          </p:cNvPr>
          <p:cNvSpPr txBox="1"/>
          <p:nvPr/>
        </p:nvSpPr>
        <p:spPr>
          <a:xfrm>
            <a:off x="3047215" y="3092802"/>
            <a:ext cx="609442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Asymptotic Complexity Analysis:</a:t>
            </a:r>
            <a:r>
              <a:rPr lang="fr-FR" sz="2000" b="1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fr-FR" sz="20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nW</a:t>
            </a:r>
            <a:r>
              <a:rPr lang="fr-FR" sz="20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8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FR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fr-FR" sz="18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800" dirty="0" err="1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8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W = maximum budget.</a:t>
            </a:r>
          </a:p>
        </p:txBody>
      </p:sp>
    </p:spTree>
    <p:extLst>
      <p:ext uri="{BB962C8B-B14F-4D97-AF65-F5344CB8AC3E}">
        <p14:creationId xmlns:p14="http://schemas.microsoft.com/office/powerpoint/2010/main" val="32938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</TotalTime>
  <Words>598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var(--artdeco-reset-typography-font-family-sans)</vt:lpstr>
      <vt:lpstr>Wingdings</vt:lpstr>
      <vt:lpstr>Office Theme</vt:lpstr>
      <vt:lpstr>The AlgoInvest &amp; Trade</vt:lpstr>
      <vt:lpstr>Contents</vt:lpstr>
      <vt:lpstr>   Analysis of Brute-Force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PANCHAL</dc:creator>
  <cp:lastModifiedBy>Megha PANCHAL</cp:lastModifiedBy>
  <cp:revision>89</cp:revision>
  <dcterms:created xsi:type="dcterms:W3CDTF">2024-06-12T14:22:13Z</dcterms:created>
  <dcterms:modified xsi:type="dcterms:W3CDTF">2024-06-13T15:43:03Z</dcterms:modified>
</cp:coreProperties>
</file>