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93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42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4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869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69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38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93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954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7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3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98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4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5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1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0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E85323-7E29-4997-8F4B-0CB03CA0D1EC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C45A-5178-4AC0-8A34-12F25524C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17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044-43FF-9CCB-07C0-F2573E409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/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DFC7-9DD6-0050-29B4-D323BBE4C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				BY MEGHA AJITH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76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1AB2-2B2D-0649-3E91-0DD15B01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u="sng" dirty="0"/>
              <a:t>CONTENT</a:t>
            </a:r>
            <a:endParaRPr lang="en-IN" sz="6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1B7C-8BA0-F6D2-5D14-7B70642B6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4800" dirty="0"/>
              <a:t>BUSINESS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800" dirty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800" dirty="0"/>
              <a:t>Inferences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800" i="0" dirty="0">
                <a:effectLst/>
                <a:latin typeface="-apple-system"/>
              </a:rPr>
              <a:t>Final 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800" dirty="0"/>
              <a:t>Recommendations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50294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3167-F488-0952-2482-FFE10CBF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u="sng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057D-04F5-8CCE-03FD-7C2CE02E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objective of the case study is to find most promising leads (Hot Leads), i.e. the leads that are most likely to convert into paying customers for a company named “X Education”.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6662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93D5-B785-AFBF-A1A7-F96226CF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u="sn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92B0-8194-7963-FFC9-3A721C19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case study aims to build a logistic regression model to find the hot leads for X Education.</a:t>
            </a:r>
          </a:p>
          <a:p>
            <a:r>
              <a:rPr lang="en-US" dirty="0"/>
              <a:t>The logistic regression model assigns lead scores to all leads such that the customers with higher lead score have a higher conversion chance and vice versa. Target Lead Conversion Rate ≈ 80%.</a:t>
            </a:r>
          </a:p>
          <a:p>
            <a:r>
              <a:rPr lang="en-US" dirty="0"/>
              <a:t>The methodology is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Reading And Understanding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Cleaning.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Exploratory data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building.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Evaluation.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30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98EF-504F-4461-DD6E-5606CEC6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u="sng" dirty="0"/>
              <a:t>Inferences</a:t>
            </a:r>
            <a:endParaRPr lang="en-IN" sz="6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3C0C-C9D8-614F-6723-25A84622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Three variables which contribute most towards the probability of a lead conversion in decreasing order of impact are: ➢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Tags_Closed by Horizzon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Tags_Lost to EINS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Tags_Will revert after reading the email </a:t>
            </a:r>
          </a:p>
          <a:p>
            <a:r>
              <a:rPr lang="en-US" dirty="0"/>
              <a:t>These are dummy features created from the categorical variable Tags. </a:t>
            </a:r>
          </a:p>
          <a:p>
            <a:r>
              <a:rPr lang="en-US" dirty="0"/>
              <a:t>All three contribute positively towards the probability of a lead conversion. </a:t>
            </a:r>
          </a:p>
          <a:p>
            <a:r>
              <a:rPr lang="en-US" dirty="0"/>
              <a:t>These results indicate that the company should focus more on the leads with these three tags.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73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650C-9757-AF8B-AA03-4CD710E2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25" y="433468"/>
            <a:ext cx="9404723" cy="1400530"/>
          </a:xfrm>
        </p:spPr>
        <p:txBody>
          <a:bodyPr/>
          <a:lstStyle/>
          <a:p>
            <a:r>
              <a:rPr lang="en-IN" sz="6600" b="1" i="0" u="sng" dirty="0">
                <a:effectLst/>
                <a:latin typeface="-apple-system"/>
              </a:rPr>
              <a:t>Final Result</a:t>
            </a:r>
            <a:br>
              <a:rPr lang="en-IN" b="1" i="0" dirty="0">
                <a:effectLst/>
                <a:latin typeface="-apple-system"/>
              </a:rPr>
            </a:b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14D6E1-51D5-547E-DE0F-A442A2DF7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191740"/>
              </p:ext>
            </p:extLst>
          </p:nvPr>
        </p:nvGraphicFramePr>
        <p:xfrm>
          <a:off x="1103313" y="2052637"/>
          <a:ext cx="9080214" cy="3789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6738">
                  <a:extLst>
                    <a:ext uri="{9D8B030D-6E8A-4147-A177-3AD203B41FA5}">
                      <a16:colId xmlns:a16="http://schemas.microsoft.com/office/drawing/2014/main" val="912176944"/>
                    </a:ext>
                  </a:extLst>
                </a:gridCol>
                <a:gridCol w="3026738">
                  <a:extLst>
                    <a:ext uri="{9D8B030D-6E8A-4147-A177-3AD203B41FA5}">
                      <a16:colId xmlns:a16="http://schemas.microsoft.com/office/drawing/2014/main" val="3015112635"/>
                    </a:ext>
                  </a:extLst>
                </a:gridCol>
                <a:gridCol w="3026738">
                  <a:extLst>
                    <a:ext uri="{9D8B030D-6E8A-4147-A177-3AD203B41FA5}">
                      <a16:colId xmlns:a16="http://schemas.microsoft.com/office/drawing/2014/main" val="3625284942"/>
                    </a:ext>
                  </a:extLst>
                </a:gridCol>
              </a:tblGrid>
              <a:tr h="947475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98939"/>
                  </a:ext>
                </a:extLst>
              </a:tr>
              <a:tr h="947475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88987"/>
                  </a:ext>
                </a:extLst>
              </a:tr>
              <a:tr h="947475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94.16%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94.79% 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82381"/>
                  </a:ext>
                </a:extLst>
              </a:tr>
              <a:tr h="947475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93.37%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43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70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8D35-9D9D-9832-7CE2-99895BD5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u="sng" dirty="0"/>
              <a:t>Recommendations</a:t>
            </a:r>
            <a:endParaRPr lang="en-IN" sz="6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4C1D-6AB8-7159-30ED-95B2F0344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focus on increasing the conversion rates for the categories generating more leads and generating more leads for categories having high conversion rates.</a:t>
            </a:r>
          </a:p>
          <a:p>
            <a:r>
              <a:rPr lang="en-US" sz="2400" dirty="0"/>
              <a:t>Pay attention to the relative importance of the features in the model and their positive or negative impact on the probability of conversion. </a:t>
            </a:r>
          </a:p>
          <a:p>
            <a:r>
              <a:rPr lang="en-US" sz="2400" dirty="0"/>
              <a:t>Based on varying business needs, modify the probability threshold value for identifying potential leads.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466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F08106-9499-ADCA-11C4-50060838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002" y="2512524"/>
            <a:ext cx="9404723" cy="1400530"/>
          </a:xfrm>
        </p:spPr>
        <p:txBody>
          <a:bodyPr/>
          <a:lstStyle/>
          <a:p>
            <a:r>
              <a:rPr lang="en-US" sz="6600" dirty="0"/>
              <a:t>			</a:t>
            </a:r>
            <a:r>
              <a:rPr lang="en-US" sz="6600" b="1" dirty="0"/>
              <a:t>	  THANK 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13010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320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Century Gothic</vt:lpstr>
      <vt:lpstr>Wingdings 3</vt:lpstr>
      <vt:lpstr>Ion</vt:lpstr>
      <vt:lpstr>LEAD SCORING CASE STUDY</vt:lpstr>
      <vt:lpstr>CONTENT</vt:lpstr>
      <vt:lpstr>BUSINESS OBJECTIVE</vt:lpstr>
      <vt:lpstr>METHODOLOGY</vt:lpstr>
      <vt:lpstr>Inferences</vt:lpstr>
      <vt:lpstr>Final Result </vt:lpstr>
      <vt:lpstr>Recommendations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mghajith@gmail.com</dc:creator>
  <cp:lastModifiedBy>mghajith@gmail.com</cp:lastModifiedBy>
  <cp:revision>1</cp:revision>
  <dcterms:created xsi:type="dcterms:W3CDTF">2023-06-16T13:42:09Z</dcterms:created>
  <dcterms:modified xsi:type="dcterms:W3CDTF">2023-06-16T14:06:42Z</dcterms:modified>
</cp:coreProperties>
</file>