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CA30C-A029-4791-A080-FDDC35A33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8AA112-EC0F-487A-978A-C3800EF501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345D65-F87D-4616-B5BC-A15973A532CD}"/>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5" name="Footer Placeholder 4">
            <a:extLst>
              <a:ext uri="{FF2B5EF4-FFF2-40B4-BE49-F238E27FC236}">
                <a16:creationId xmlns:a16="http://schemas.microsoft.com/office/drawing/2014/main" id="{DB3C28C2-538C-4C3B-8924-A610A1AE4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E7B02-93A1-47F1-996A-72C2122E4455}"/>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162690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9A68-BBA7-40D5-A66A-55CC66CC7A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2A95FE-7DD4-41D9-AB30-CCC81797CE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48234-D732-404A-B1D7-EED5D7DE71B6}"/>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5" name="Footer Placeholder 4">
            <a:extLst>
              <a:ext uri="{FF2B5EF4-FFF2-40B4-BE49-F238E27FC236}">
                <a16:creationId xmlns:a16="http://schemas.microsoft.com/office/drawing/2014/main" id="{BFFC0A10-5F87-4B69-99A9-F09432CAB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B44B07-F1C4-429D-A9A4-67988C30D215}"/>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206924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8F3255-00D9-4F9C-93F4-77EA68A8AF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19B15-D4BB-4BA9-ADA4-E5486528CA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0E73A-8687-4A62-ADC2-75201AA36DE1}"/>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5" name="Footer Placeholder 4">
            <a:extLst>
              <a:ext uri="{FF2B5EF4-FFF2-40B4-BE49-F238E27FC236}">
                <a16:creationId xmlns:a16="http://schemas.microsoft.com/office/drawing/2014/main" id="{0CC43B3B-B999-4351-A1A5-E86A09A3B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F7FB1-2EAB-4A82-9DC5-F65A66D05160}"/>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342819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B5F3-E3A5-40A9-8EBC-186DE52CA6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D68D8C-B127-49B1-A6A6-0DA9FB569C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48A22-A667-4361-8A0C-A7459D432D81}"/>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5" name="Footer Placeholder 4">
            <a:extLst>
              <a:ext uri="{FF2B5EF4-FFF2-40B4-BE49-F238E27FC236}">
                <a16:creationId xmlns:a16="http://schemas.microsoft.com/office/drawing/2014/main" id="{AE27CAAD-E80A-4BE3-8B25-42BFB0858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EEE83-1A62-4A97-8485-19CC913D8BF9}"/>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22667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23FF3-7253-4543-A7A1-8717CFF3B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8955B9-FFFE-4B64-9E4F-B324EFD26D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90E02F-E218-41B0-B82E-0633529E82DA}"/>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5" name="Footer Placeholder 4">
            <a:extLst>
              <a:ext uri="{FF2B5EF4-FFF2-40B4-BE49-F238E27FC236}">
                <a16:creationId xmlns:a16="http://schemas.microsoft.com/office/drawing/2014/main" id="{C5703934-39E9-4D5F-81C7-531CACF8D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5EC62A-8886-4C61-9132-8E15AC2C7ADF}"/>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145412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B8C9-2E9C-44F9-8072-0FA066D22C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6B944B-0886-45A2-BA34-B84A69CA48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43C65E-0055-4578-AC39-85BC5F214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DA7AB1-9BC6-4681-A940-0EC492162DB4}"/>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6" name="Footer Placeholder 5">
            <a:extLst>
              <a:ext uri="{FF2B5EF4-FFF2-40B4-BE49-F238E27FC236}">
                <a16:creationId xmlns:a16="http://schemas.microsoft.com/office/drawing/2014/main" id="{505115EE-9EDF-4B81-B99C-FAB8185D28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7AF53-E874-4B00-AB9F-6692DC19D1AD}"/>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582932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DF41-15C0-4783-8665-F3DADA5C97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8134DD-B5B6-4C57-888E-B44241A3F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7BB4FB-D57C-4DF4-95E1-AF17C8719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926E57-5B6C-43AC-B37B-7B7F56883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D5923-FE9F-42C9-86A2-335C97B64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015E2-C16F-44E4-90ED-1ED9AF81BEFC}"/>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8" name="Footer Placeholder 7">
            <a:extLst>
              <a:ext uri="{FF2B5EF4-FFF2-40B4-BE49-F238E27FC236}">
                <a16:creationId xmlns:a16="http://schemas.microsoft.com/office/drawing/2014/main" id="{A394EB71-3F7E-416A-9378-89E5A98D4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98283C-5F1A-44C8-A56D-7D942D84A1D4}"/>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169952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513D-37D0-49F2-9800-B20FF72CCC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8F2399-B5BF-42E5-80A4-6447A672EC0C}"/>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4" name="Footer Placeholder 3">
            <a:extLst>
              <a:ext uri="{FF2B5EF4-FFF2-40B4-BE49-F238E27FC236}">
                <a16:creationId xmlns:a16="http://schemas.microsoft.com/office/drawing/2014/main" id="{3D02E3DF-8A46-4D4B-BA3D-C45B060517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7B8305-A154-406F-BB06-E742DAAF81A6}"/>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410593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7620BF-123A-4620-9E69-513D4DE4A3C5}"/>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3" name="Footer Placeholder 2">
            <a:extLst>
              <a:ext uri="{FF2B5EF4-FFF2-40B4-BE49-F238E27FC236}">
                <a16:creationId xmlns:a16="http://schemas.microsoft.com/office/drawing/2014/main" id="{40BAE374-70D1-41D1-9775-62B912EB71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051024-9A88-4F28-BE3C-756C2CD6E7B7}"/>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299641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D9B7-1D47-4DC9-BBC5-A482E4A50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0813BE-5B27-4E0D-8637-6DED2CC859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858E67-1305-4FB6-8054-D95126BC0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1EB00-892C-4ECE-B218-328F4A86EFF0}"/>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6" name="Footer Placeholder 5">
            <a:extLst>
              <a:ext uri="{FF2B5EF4-FFF2-40B4-BE49-F238E27FC236}">
                <a16:creationId xmlns:a16="http://schemas.microsoft.com/office/drawing/2014/main" id="{3224ED55-5847-4B77-8CFA-C7021EB99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14EB3-B967-497D-82A2-ECD2E381A838}"/>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346309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04BD-E7DC-4C0C-8BB3-5D6B608E05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87604-1EB9-47B6-B9F8-540B95D35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893DAA-87C9-4866-9C42-5DF30FF3D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037EF-F779-4EC9-BC25-ACAFC73174FC}"/>
              </a:ext>
            </a:extLst>
          </p:cNvPr>
          <p:cNvSpPr>
            <a:spLocks noGrp="1"/>
          </p:cNvSpPr>
          <p:nvPr>
            <p:ph type="dt" sz="half" idx="10"/>
          </p:nvPr>
        </p:nvSpPr>
        <p:spPr/>
        <p:txBody>
          <a:bodyPr/>
          <a:lstStyle/>
          <a:p>
            <a:fld id="{5AE34B83-5903-4A03-B738-A9169D39D982}" type="datetimeFigureOut">
              <a:rPr lang="en-US" smtClean="0"/>
              <a:t>12/12/2024</a:t>
            </a:fld>
            <a:endParaRPr lang="en-US"/>
          </a:p>
        </p:txBody>
      </p:sp>
      <p:sp>
        <p:nvSpPr>
          <p:cNvPr id="6" name="Footer Placeholder 5">
            <a:extLst>
              <a:ext uri="{FF2B5EF4-FFF2-40B4-BE49-F238E27FC236}">
                <a16:creationId xmlns:a16="http://schemas.microsoft.com/office/drawing/2014/main" id="{D02E8D4D-19AD-4C62-903D-D022F0164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962010-E2C5-4E12-A7C4-6D5293283944}"/>
              </a:ext>
            </a:extLst>
          </p:cNvPr>
          <p:cNvSpPr>
            <a:spLocks noGrp="1"/>
          </p:cNvSpPr>
          <p:nvPr>
            <p:ph type="sldNum" sz="quarter" idx="12"/>
          </p:nvPr>
        </p:nvSpPr>
        <p:spPr/>
        <p:txBody>
          <a:bodyPr/>
          <a:lstStyle/>
          <a:p>
            <a:fld id="{A49D1EFF-2749-4B72-9C6E-9A76A4511798}" type="slidenum">
              <a:rPr lang="en-US" smtClean="0"/>
              <a:t>‹#›</a:t>
            </a:fld>
            <a:endParaRPr lang="en-US"/>
          </a:p>
        </p:txBody>
      </p:sp>
    </p:spTree>
    <p:extLst>
      <p:ext uri="{BB962C8B-B14F-4D97-AF65-F5344CB8AC3E}">
        <p14:creationId xmlns:p14="http://schemas.microsoft.com/office/powerpoint/2010/main" val="49062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AF248E-DE63-4C41-A2A1-2771C7929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7FBB95-D51B-4416-BD53-187E5A193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6710C-E0C1-41D1-BBD7-9957B9A0B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E34B83-5903-4A03-B738-A9169D39D982}" type="datetimeFigureOut">
              <a:rPr lang="en-US" smtClean="0"/>
              <a:t>12/12/2024</a:t>
            </a:fld>
            <a:endParaRPr lang="en-US"/>
          </a:p>
        </p:txBody>
      </p:sp>
      <p:sp>
        <p:nvSpPr>
          <p:cNvPr id="5" name="Footer Placeholder 4">
            <a:extLst>
              <a:ext uri="{FF2B5EF4-FFF2-40B4-BE49-F238E27FC236}">
                <a16:creationId xmlns:a16="http://schemas.microsoft.com/office/drawing/2014/main" id="{A9F00A1F-C0F3-45A8-A62A-B9341B3946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D43506-D3DF-46A2-8A99-8D7DF4164E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1EFF-2749-4B72-9C6E-9A76A4511798}" type="slidenum">
              <a:rPr lang="en-US" smtClean="0"/>
              <a:t>‹#›</a:t>
            </a:fld>
            <a:endParaRPr lang="en-US"/>
          </a:p>
        </p:txBody>
      </p:sp>
    </p:spTree>
    <p:extLst>
      <p:ext uri="{BB962C8B-B14F-4D97-AF65-F5344CB8AC3E}">
        <p14:creationId xmlns:p14="http://schemas.microsoft.com/office/powerpoint/2010/main" val="234383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6CE9-1545-48C8-B93B-8EBDB891627B}"/>
              </a:ext>
            </a:extLst>
          </p:cNvPr>
          <p:cNvSpPr>
            <a:spLocks noGrp="1"/>
          </p:cNvSpPr>
          <p:nvPr>
            <p:ph type="ctrTitle"/>
          </p:nvPr>
        </p:nvSpPr>
        <p:spPr>
          <a:xfrm>
            <a:off x="440924" y="390616"/>
            <a:ext cx="2080334" cy="846661"/>
          </a:xfrm>
        </p:spPr>
        <p:txBody>
          <a:bodyPr>
            <a:normAutofit/>
          </a:bodyPr>
          <a:lstStyle/>
          <a:p>
            <a:pPr algn="l"/>
            <a:r>
              <a:rPr lang="en-US" sz="3600" b="1" dirty="0">
                <a:solidFill>
                  <a:schemeClr val="accent1">
                    <a:lumMod val="50000"/>
                  </a:schemeClr>
                </a:solidFill>
                <a:effectLst>
                  <a:outerShdw blurRad="38100" dist="38100" dir="2700000" algn="tl">
                    <a:srgbClr val="000000">
                      <a:alpha val="43137"/>
                    </a:srgbClr>
                  </a:outerShdw>
                </a:effectLst>
              </a:rPr>
              <a:t>Kv1.3</a:t>
            </a:r>
          </a:p>
        </p:txBody>
      </p:sp>
    </p:spTree>
    <p:extLst>
      <p:ext uri="{BB962C8B-B14F-4D97-AF65-F5344CB8AC3E}">
        <p14:creationId xmlns:p14="http://schemas.microsoft.com/office/powerpoint/2010/main" val="278720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617127C-2F33-4C40-9BEA-DFC37659E45B}"/>
              </a:ext>
            </a:extLst>
          </p:cNvPr>
          <p:cNvSpPr txBox="1">
            <a:spLocks/>
          </p:cNvSpPr>
          <p:nvPr/>
        </p:nvSpPr>
        <p:spPr>
          <a:xfrm>
            <a:off x="440924" y="390616"/>
            <a:ext cx="2080334" cy="8466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50000"/>
                  </a:schemeClr>
                </a:solidFill>
                <a:effectLst>
                  <a:outerShdw blurRad="38100" dist="38100" dir="2700000" algn="tl">
                    <a:srgbClr val="000000">
                      <a:alpha val="43137"/>
                    </a:srgbClr>
                  </a:outerShdw>
                </a:effectLst>
              </a:rPr>
              <a:t>Kv1.3</a:t>
            </a:r>
          </a:p>
        </p:txBody>
      </p:sp>
      <p:sp>
        <p:nvSpPr>
          <p:cNvPr id="4" name="TextBox 3">
            <a:extLst>
              <a:ext uri="{FF2B5EF4-FFF2-40B4-BE49-F238E27FC236}">
                <a16:creationId xmlns:a16="http://schemas.microsoft.com/office/drawing/2014/main" id="{E5F483DE-DCE3-433A-83C1-0AC13B4DBBDD}"/>
              </a:ext>
            </a:extLst>
          </p:cNvPr>
          <p:cNvSpPr txBox="1"/>
          <p:nvPr/>
        </p:nvSpPr>
        <p:spPr>
          <a:xfrm>
            <a:off x="916619" y="1538171"/>
            <a:ext cx="10144958" cy="4578544"/>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b="1" dirty="0"/>
              <a:t>Kv1.3</a:t>
            </a:r>
            <a:r>
              <a:rPr lang="en-US" dirty="0"/>
              <a:t> is a member of the </a:t>
            </a:r>
            <a:r>
              <a:rPr lang="en-US" b="1" dirty="0"/>
              <a:t>Kv1 subfamily</a:t>
            </a:r>
            <a:r>
              <a:rPr lang="en-US" dirty="0"/>
              <a:t> of voltage-gated potassium (K⁺) channels.</a:t>
            </a:r>
          </a:p>
          <a:p>
            <a:pPr marL="285750" indent="-285750">
              <a:lnSpc>
                <a:spcPct val="150000"/>
              </a:lnSpc>
              <a:buFont typeface="Wingdings" panose="05000000000000000000" pitchFamily="2" charset="2"/>
              <a:buChar char="v"/>
            </a:pPr>
            <a:r>
              <a:rPr lang="en-US" dirty="0"/>
              <a:t>These channels are essential for regulating the </a:t>
            </a:r>
            <a:r>
              <a:rPr lang="en-US" b="1" dirty="0"/>
              <a:t>flow of potassium ions</a:t>
            </a:r>
            <a:r>
              <a:rPr lang="en-US" dirty="0"/>
              <a:t> across cell membranes, which helps maintain </a:t>
            </a:r>
            <a:r>
              <a:rPr lang="en-US" b="1" dirty="0"/>
              <a:t>membrane potential</a:t>
            </a:r>
            <a:r>
              <a:rPr lang="en-US" dirty="0"/>
              <a:t> and </a:t>
            </a:r>
            <a:r>
              <a:rPr lang="en-US" b="1" dirty="0"/>
              <a:t>electrical excitability</a:t>
            </a:r>
            <a:r>
              <a:rPr lang="en-US" dirty="0"/>
              <a:t>.</a:t>
            </a:r>
          </a:p>
          <a:p>
            <a:pPr marL="285750" indent="-285750">
              <a:lnSpc>
                <a:spcPct val="150000"/>
              </a:lnSpc>
              <a:buFont typeface="Wingdings" panose="05000000000000000000" pitchFamily="2" charset="2"/>
              <a:buChar char="v"/>
            </a:pPr>
            <a:r>
              <a:rPr lang="en-US" dirty="0"/>
              <a:t>The KV proteins comprise </a:t>
            </a:r>
            <a:r>
              <a:rPr lang="en-US" b="1" dirty="0"/>
              <a:t>12 subfamilies (KV 1–K V12) </a:t>
            </a:r>
            <a:r>
              <a:rPr lang="en-US" dirty="0"/>
              <a:t>that can be classified into three groups.</a:t>
            </a:r>
          </a:p>
          <a:p>
            <a:pPr marL="285750" indent="-285750">
              <a:lnSpc>
                <a:spcPct val="150000"/>
              </a:lnSpc>
              <a:buFont typeface="Wingdings" panose="05000000000000000000" pitchFamily="2" charset="2"/>
              <a:buChar char="v"/>
            </a:pPr>
            <a:r>
              <a:rPr lang="en-US" dirty="0"/>
              <a:t>The KV 1 (Shaker) subfamily is the largest KV subfamily, as it includes </a:t>
            </a:r>
            <a:r>
              <a:rPr lang="en-US" b="1" dirty="0"/>
              <a:t>eight</a:t>
            </a:r>
            <a:r>
              <a:rPr lang="en-US" dirty="0"/>
              <a:t> voltage‐gated K+ channels </a:t>
            </a:r>
            <a:r>
              <a:rPr lang="en-US" b="1" dirty="0"/>
              <a:t>(KV 1.1–KV 1.8)</a:t>
            </a:r>
          </a:p>
          <a:p>
            <a:pPr marL="285750" indent="-285750">
              <a:lnSpc>
                <a:spcPct val="150000"/>
              </a:lnSpc>
              <a:buFont typeface="Wingdings" panose="05000000000000000000" pitchFamily="2" charset="2"/>
              <a:buChar char="v"/>
            </a:pPr>
            <a:r>
              <a:rPr lang="en-US" dirty="0"/>
              <a:t>KV 1.3 is highly expressed in </a:t>
            </a:r>
            <a:r>
              <a:rPr lang="en-US" b="1" dirty="0"/>
              <a:t>macrophages, microglia, and effector memory T‐cells</a:t>
            </a:r>
            <a:r>
              <a:rPr lang="en-US" dirty="0"/>
              <a:t>, suggesting that KV1.3 plays a role in immune and inflammatory responses in human diseases.</a:t>
            </a:r>
          </a:p>
          <a:p>
            <a:pPr marL="285750" indent="-285750">
              <a:lnSpc>
                <a:spcPct val="150000"/>
              </a:lnSpc>
              <a:buFont typeface="Wingdings" panose="05000000000000000000" pitchFamily="2" charset="2"/>
              <a:buChar char="v"/>
            </a:pPr>
            <a:endParaRPr lang="en-US" b="1" dirty="0"/>
          </a:p>
          <a:p>
            <a:pPr marL="285750" indent="-285750">
              <a:lnSpc>
                <a:spcPct val="150000"/>
              </a:lnSpc>
              <a:buFont typeface="Wingdings" panose="05000000000000000000" pitchFamily="2" charset="2"/>
              <a:buChar char="v"/>
            </a:pPr>
            <a:endParaRPr lang="en-US" b="1" dirty="0"/>
          </a:p>
          <a:p>
            <a:endParaRPr lang="en-US" dirty="0"/>
          </a:p>
        </p:txBody>
      </p:sp>
    </p:spTree>
    <p:extLst>
      <p:ext uri="{BB962C8B-B14F-4D97-AF65-F5344CB8AC3E}">
        <p14:creationId xmlns:p14="http://schemas.microsoft.com/office/powerpoint/2010/main" val="3888949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Fig. 2">
            <a:extLst>
              <a:ext uri="{FF2B5EF4-FFF2-40B4-BE49-F238E27FC236}">
                <a16:creationId xmlns:a16="http://schemas.microsoft.com/office/drawing/2014/main" id="{82F49134-AE57-4C1D-A006-6E396AC9F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9" y="1195575"/>
            <a:ext cx="5362575" cy="50066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80CB1BE-3425-4CCE-AA92-1DF9E09F8AD0}"/>
              </a:ext>
            </a:extLst>
          </p:cNvPr>
          <p:cNvSpPr txBox="1"/>
          <p:nvPr/>
        </p:nvSpPr>
        <p:spPr>
          <a:xfrm>
            <a:off x="0" y="-62965"/>
            <a:ext cx="8147481" cy="1089529"/>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600" b="1">
                <a:solidFill>
                  <a:schemeClr val="accent1">
                    <a:lumMod val="50000"/>
                  </a:schemeClr>
                </a:solidFill>
                <a:effectLst>
                  <a:outerShdw blurRad="38100" dist="38100" dir="2700000" algn="tl">
                    <a:srgbClr val="000000">
                      <a:alpha val="43137"/>
                    </a:srgbClr>
                  </a:outerShdw>
                </a:effectLst>
                <a:latin typeface="+mj-lt"/>
                <a:ea typeface="+mj-ea"/>
                <a:cs typeface="+mj-cs"/>
              </a:defRPr>
            </a:lvl1pPr>
          </a:lstStyle>
          <a:p>
            <a:r>
              <a:rPr lang="en-US" dirty="0"/>
              <a:t> Mechanism of action of Kv1.3 inhibitors</a:t>
            </a:r>
          </a:p>
        </p:txBody>
      </p:sp>
      <p:sp>
        <p:nvSpPr>
          <p:cNvPr id="11" name="TextBox 10">
            <a:extLst>
              <a:ext uri="{FF2B5EF4-FFF2-40B4-BE49-F238E27FC236}">
                <a16:creationId xmlns:a16="http://schemas.microsoft.com/office/drawing/2014/main" id="{866F1821-1DC9-4724-9231-B2F135C56D0B}"/>
              </a:ext>
            </a:extLst>
          </p:cNvPr>
          <p:cNvSpPr txBox="1"/>
          <p:nvPr/>
        </p:nvSpPr>
        <p:spPr>
          <a:xfrm>
            <a:off x="-139823" y="6202227"/>
            <a:ext cx="6094520" cy="584775"/>
          </a:xfrm>
          <a:prstGeom prst="rect">
            <a:avLst/>
          </a:prstGeom>
          <a:noFill/>
        </p:spPr>
        <p:txBody>
          <a:bodyPr wrap="square">
            <a:spAutoFit/>
          </a:bodyPr>
          <a:lstStyle/>
          <a:p>
            <a:pPr algn="ctr"/>
            <a:r>
              <a:rPr lang="en-US" sz="1600" b="1" dirty="0"/>
              <a:t>Schematic representation of the mechanism of action of </a:t>
            </a:r>
          </a:p>
          <a:p>
            <a:pPr algn="ctr"/>
            <a:r>
              <a:rPr lang="en-US" sz="1600" b="1" dirty="0"/>
              <a:t>Kv1.3 inhibitors</a:t>
            </a:r>
          </a:p>
        </p:txBody>
      </p:sp>
      <p:sp>
        <p:nvSpPr>
          <p:cNvPr id="19" name="TextBox 18">
            <a:extLst>
              <a:ext uri="{FF2B5EF4-FFF2-40B4-BE49-F238E27FC236}">
                <a16:creationId xmlns:a16="http://schemas.microsoft.com/office/drawing/2014/main" id="{866B6599-3A71-4D41-AAC3-CCC10D0DB147}"/>
              </a:ext>
            </a:extLst>
          </p:cNvPr>
          <p:cNvSpPr txBox="1"/>
          <p:nvPr/>
        </p:nvSpPr>
        <p:spPr>
          <a:xfrm>
            <a:off x="5761606" y="972654"/>
            <a:ext cx="6205492" cy="5229573"/>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sz="1400" dirty="0"/>
              <a:t>When immune cells such as T lymphocytes are activated by antigen-presenting cells (ADCs), immunological synapses are formed and recruit the T cell receptor (TCR), Kv1.3 and KCa3.1. Kv1.3 and KCa3.1 </a:t>
            </a:r>
          </a:p>
          <a:p>
            <a:pPr marL="285750" indent="-285750">
              <a:lnSpc>
                <a:spcPct val="150000"/>
              </a:lnSpc>
              <a:buFont typeface="Wingdings" panose="05000000000000000000" pitchFamily="2" charset="2"/>
              <a:buChar char="v"/>
            </a:pPr>
            <a:r>
              <a:rPr lang="en-US" sz="1400" dirty="0"/>
              <a:t>They are elicited through cell membrane depolarization in response to increased intracellular calcium, which leads to membrane hyperpolarization and promotes calcium influx through calcium release activated channels (CRACs) triggered by TCR downstream signaling. </a:t>
            </a:r>
          </a:p>
          <a:p>
            <a:pPr marL="285750" indent="-285750">
              <a:lnSpc>
                <a:spcPct val="150000"/>
              </a:lnSpc>
              <a:buFont typeface="Wingdings" panose="05000000000000000000" pitchFamily="2" charset="2"/>
              <a:buChar char="v"/>
            </a:pPr>
            <a:r>
              <a:rPr lang="en-US" sz="1400" dirty="0"/>
              <a:t>Sustained Ca2+ signaling activate nuclear processes, leading to increased Kv1.3 channel expression, T cell activation, proliferation, and cytokine production.</a:t>
            </a:r>
          </a:p>
          <a:p>
            <a:pPr marL="285750" indent="-285750">
              <a:lnSpc>
                <a:spcPct val="150000"/>
              </a:lnSpc>
              <a:buFont typeface="Wingdings" panose="05000000000000000000" pitchFamily="2" charset="2"/>
              <a:buChar char="v"/>
            </a:pPr>
            <a:r>
              <a:rPr lang="en-US" sz="1400" dirty="0"/>
              <a:t>Blockade of Kv1.3 channels severely affects the mRNA synthesis machinery, the unfolded protein response, and intracellular vesicle trafficking, thereby affecting T cell proliferation and aggressiveness.</a:t>
            </a:r>
          </a:p>
          <a:p>
            <a:pPr marL="285750" indent="-285750">
              <a:lnSpc>
                <a:spcPct val="150000"/>
              </a:lnSpc>
              <a:buFont typeface="Wingdings" panose="05000000000000000000" pitchFamily="2" charset="2"/>
              <a:buChar char="v"/>
            </a:pPr>
            <a:r>
              <a:rPr lang="en-US" sz="1400" dirty="0"/>
              <a:t>In tumor cells, Kv1.3 organic small molecule inhibitors also target the inner mitochondrial membrane (mitoKv1.3) to modulate mitochondrial membrane potential, mitochondrial volume, and reactive oxygen species (ROS) production, thereby promoting apoptosis.</a:t>
            </a:r>
          </a:p>
        </p:txBody>
      </p:sp>
      <p:sp>
        <p:nvSpPr>
          <p:cNvPr id="21" name="TextBox 20">
            <a:extLst>
              <a:ext uri="{FF2B5EF4-FFF2-40B4-BE49-F238E27FC236}">
                <a16:creationId xmlns:a16="http://schemas.microsoft.com/office/drawing/2014/main" id="{31CE9F90-1928-4F90-8EEF-311B1F64F465}"/>
              </a:ext>
            </a:extLst>
          </p:cNvPr>
          <p:cNvSpPr txBox="1"/>
          <p:nvPr/>
        </p:nvSpPr>
        <p:spPr>
          <a:xfrm>
            <a:off x="9145198" y="6540781"/>
            <a:ext cx="3013969" cy="246221"/>
          </a:xfrm>
          <a:prstGeom prst="rect">
            <a:avLst/>
          </a:prstGeom>
          <a:noFill/>
        </p:spPr>
        <p:txBody>
          <a:bodyPr wrap="square">
            <a:spAutoFit/>
          </a:bodyPr>
          <a:lstStyle/>
          <a:p>
            <a:r>
              <a:rPr lang="en-US" sz="1000" b="1" dirty="0">
                <a:solidFill>
                  <a:schemeClr val="bg2">
                    <a:lumMod val="50000"/>
                  </a:schemeClr>
                </a:solidFill>
              </a:rPr>
              <a:t>https://doi.org/10.1016/j.biopha.2024.116651</a:t>
            </a:r>
          </a:p>
        </p:txBody>
      </p:sp>
    </p:spTree>
    <p:extLst>
      <p:ext uri="{BB962C8B-B14F-4D97-AF65-F5344CB8AC3E}">
        <p14:creationId xmlns:p14="http://schemas.microsoft.com/office/powerpoint/2010/main" val="265773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26A6CB-A8CC-45F0-88C7-682ADC045E8D}"/>
              </a:ext>
            </a:extLst>
          </p:cNvPr>
          <p:cNvSpPr txBox="1">
            <a:spLocks/>
          </p:cNvSpPr>
          <p:nvPr/>
        </p:nvSpPr>
        <p:spPr>
          <a:xfrm>
            <a:off x="369903" y="96418"/>
            <a:ext cx="2080334" cy="8466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50000"/>
                  </a:schemeClr>
                </a:solidFill>
                <a:effectLst>
                  <a:outerShdw blurRad="38100" dist="38100" dir="2700000" algn="tl">
                    <a:srgbClr val="000000">
                      <a:alpha val="43137"/>
                    </a:srgbClr>
                  </a:outerShdw>
                </a:effectLst>
              </a:rPr>
              <a:t>Kv1.3</a:t>
            </a:r>
          </a:p>
        </p:txBody>
      </p:sp>
      <p:pic>
        <p:nvPicPr>
          <p:cNvPr id="5" name="Picture 4">
            <a:extLst>
              <a:ext uri="{FF2B5EF4-FFF2-40B4-BE49-F238E27FC236}">
                <a16:creationId xmlns:a16="http://schemas.microsoft.com/office/drawing/2014/main" id="{F9B0DDD9-68FB-4A30-9CB0-C677A4755A66}"/>
              </a:ext>
            </a:extLst>
          </p:cNvPr>
          <p:cNvPicPr>
            <a:picLocks noChangeAspect="1"/>
          </p:cNvPicPr>
          <p:nvPr/>
        </p:nvPicPr>
        <p:blipFill rotWithShape="1">
          <a:blip r:embed="rId2"/>
          <a:srcRect t="1051"/>
          <a:stretch/>
        </p:blipFill>
        <p:spPr>
          <a:xfrm>
            <a:off x="275207" y="1015962"/>
            <a:ext cx="5912529" cy="4524315"/>
          </a:xfrm>
          <a:prstGeom prst="rect">
            <a:avLst/>
          </a:prstGeom>
        </p:spPr>
      </p:pic>
      <p:sp>
        <p:nvSpPr>
          <p:cNvPr id="7" name="TextBox 6">
            <a:extLst>
              <a:ext uri="{FF2B5EF4-FFF2-40B4-BE49-F238E27FC236}">
                <a16:creationId xmlns:a16="http://schemas.microsoft.com/office/drawing/2014/main" id="{57A56B21-AF2D-4423-B640-FD934C64A90C}"/>
              </a:ext>
            </a:extLst>
          </p:cNvPr>
          <p:cNvSpPr txBox="1"/>
          <p:nvPr/>
        </p:nvSpPr>
        <p:spPr>
          <a:xfrm>
            <a:off x="275207" y="5689152"/>
            <a:ext cx="6094520" cy="646331"/>
          </a:xfrm>
          <a:prstGeom prst="rect">
            <a:avLst/>
          </a:prstGeom>
          <a:noFill/>
        </p:spPr>
        <p:txBody>
          <a:bodyPr wrap="square">
            <a:spAutoFit/>
          </a:bodyPr>
          <a:lstStyle/>
          <a:p>
            <a:pPr algn="ctr"/>
            <a:r>
              <a:rPr lang="en-US" dirty="0"/>
              <a:t>schematic picture of human Kv1.3 </a:t>
            </a:r>
            <a:r>
              <a:rPr lang="el-GR" dirty="0"/>
              <a:t>α</a:t>
            </a:r>
            <a:r>
              <a:rPr lang="en-US" dirty="0"/>
              <a:t>-subunit with </a:t>
            </a:r>
          </a:p>
          <a:p>
            <a:pPr algn="ctr"/>
            <a:r>
              <a:rPr lang="en-US" dirty="0"/>
              <a:t>auxiliary domains.</a:t>
            </a:r>
          </a:p>
        </p:txBody>
      </p:sp>
      <p:sp>
        <p:nvSpPr>
          <p:cNvPr id="9" name="TextBox 8">
            <a:extLst>
              <a:ext uri="{FF2B5EF4-FFF2-40B4-BE49-F238E27FC236}">
                <a16:creationId xmlns:a16="http://schemas.microsoft.com/office/drawing/2014/main" id="{F9888332-7D17-456B-994E-0E684F35278F}"/>
              </a:ext>
            </a:extLst>
          </p:cNvPr>
          <p:cNvSpPr txBox="1"/>
          <p:nvPr/>
        </p:nvSpPr>
        <p:spPr>
          <a:xfrm>
            <a:off x="5904302" y="2041999"/>
            <a:ext cx="6094520" cy="3970318"/>
          </a:xfrm>
          <a:prstGeom prst="rect">
            <a:avLst/>
          </a:prstGeom>
          <a:noFill/>
        </p:spPr>
        <p:txBody>
          <a:bodyPr wrap="square">
            <a:spAutoFit/>
          </a:bodyPr>
          <a:lstStyle/>
          <a:p>
            <a:pPr marL="285750" indent="-285750">
              <a:buFont typeface="Wingdings" panose="05000000000000000000" pitchFamily="2" charset="2"/>
              <a:buChar char="v"/>
            </a:pPr>
            <a:r>
              <a:rPr lang="en-US" dirty="0"/>
              <a:t>The pore region sequence with a tryptophan residue critical for ion permeation and the K</a:t>
            </a:r>
            <a:r>
              <a:rPr lang="en-US" baseline="30000" dirty="0"/>
              <a:t>+</a:t>
            </a:r>
            <a:r>
              <a:rPr lang="en-US" dirty="0"/>
              <a:t> selectivity filter highlighted.</a:t>
            </a:r>
          </a:p>
          <a:p>
            <a:pPr marL="285750" indent="-285750">
              <a:buFont typeface="Wingdings" panose="05000000000000000000" pitchFamily="2" charset="2"/>
              <a:buChar char="v"/>
            </a:pPr>
            <a:r>
              <a:rPr lang="en-US" dirty="0"/>
              <a:t>The SH3 domain, the tetramerization T1 domain , the </a:t>
            </a:r>
            <a:r>
              <a:rPr lang="en-US" dirty="0" err="1"/>
              <a:t>Kv</a:t>
            </a:r>
            <a:r>
              <a:rPr lang="en-US" dirty="0"/>
              <a:t>β domain, and caveolin binding domain on the NH2 terminus.</a:t>
            </a:r>
          </a:p>
          <a:p>
            <a:pPr marL="285750" indent="-285750">
              <a:buFont typeface="Wingdings" panose="05000000000000000000" pitchFamily="2" charset="2"/>
              <a:buChar char="v"/>
            </a:pPr>
            <a:r>
              <a:rPr lang="en-US" dirty="0"/>
              <a:t>The </a:t>
            </a:r>
            <a:r>
              <a:rPr lang="en-US" b="1" dirty="0"/>
              <a:t>HRETE</a:t>
            </a:r>
            <a:r>
              <a:rPr lang="en-US" dirty="0"/>
              <a:t>  or </a:t>
            </a:r>
            <a:r>
              <a:rPr lang="en-US" b="1" dirty="0"/>
              <a:t>YMVIEE</a:t>
            </a:r>
            <a:r>
              <a:rPr lang="en-US" dirty="0"/>
              <a:t>  forward trafficking motifs, another SH3-binding domain, and the PDZ binding domain on the COOH terminus.</a:t>
            </a:r>
          </a:p>
          <a:p>
            <a:pPr marL="285750" indent="-285750">
              <a:buFont typeface="Wingdings" panose="05000000000000000000" pitchFamily="2" charset="2"/>
              <a:buChar char="v"/>
            </a:pPr>
            <a:r>
              <a:rPr lang="en-US" dirty="0"/>
              <a:t>The intracellular </a:t>
            </a:r>
            <a:r>
              <a:rPr lang="en-US" dirty="0" err="1"/>
              <a:t>phosphorylatable</a:t>
            </a:r>
            <a:r>
              <a:rPr lang="en-US" dirty="0"/>
              <a:t> residues are depicted as black dots.</a:t>
            </a:r>
          </a:p>
          <a:p>
            <a:pPr marL="285750" indent="-285750">
              <a:buFont typeface="Wingdings" panose="05000000000000000000" pitchFamily="2" charset="2"/>
              <a:buChar char="v"/>
            </a:pPr>
            <a:endParaRPr lang="en-US" dirty="0"/>
          </a:p>
          <a:p>
            <a:endParaRPr lang="en-US" dirty="0"/>
          </a:p>
          <a:p>
            <a:endParaRPr lang="en-US" dirty="0"/>
          </a:p>
          <a:p>
            <a:endParaRPr lang="en-US" dirty="0"/>
          </a:p>
          <a:p>
            <a:endParaRPr lang="en-US" dirty="0"/>
          </a:p>
        </p:txBody>
      </p:sp>
      <p:sp>
        <p:nvSpPr>
          <p:cNvPr id="11" name="TextBox 10">
            <a:extLst>
              <a:ext uri="{FF2B5EF4-FFF2-40B4-BE49-F238E27FC236}">
                <a16:creationId xmlns:a16="http://schemas.microsoft.com/office/drawing/2014/main" id="{9BD6F87E-B47A-48A4-83F4-DD60BE67A9BC}"/>
              </a:ext>
            </a:extLst>
          </p:cNvPr>
          <p:cNvSpPr txBox="1"/>
          <p:nvPr/>
        </p:nvSpPr>
        <p:spPr>
          <a:xfrm>
            <a:off x="-537424" y="1597351"/>
            <a:ext cx="2217197" cy="523220"/>
          </a:xfrm>
          <a:prstGeom prst="rect">
            <a:avLst/>
          </a:prstGeom>
          <a:noFill/>
        </p:spPr>
        <p:txBody>
          <a:bodyPr wrap="square">
            <a:spAutoFit/>
          </a:bodyPr>
          <a:lstStyle/>
          <a:p>
            <a:pPr algn="ctr"/>
            <a:r>
              <a:rPr lang="en-US" sz="1400" b="1" dirty="0"/>
              <a:t>N-glycosylation </a:t>
            </a:r>
          </a:p>
          <a:p>
            <a:pPr algn="ctr"/>
            <a:r>
              <a:rPr lang="en-US" sz="1400" b="1" dirty="0"/>
              <a:t>site </a:t>
            </a:r>
          </a:p>
        </p:txBody>
      </p:sp>
      <p:cxnSp>
        <p:nvCxnSpPr>
          <p:cNvPr id="13" name="Straight Arrow Connector 12">
            <a:extLst>
              <a:ext uri="{FF2B5EF4-FFF2-40B4-BE49-F238E27FC236}">
                <a16:creationId xmlns:a16="http://schemas.microsoft.com/office/drawing/2014/main" id="{5EB6C9B2-FAA8-4323-9194-4006429F408C}"/>
              </a:ext>
            </a:extLst>
          </p:cNvPr>
          <p:cNvCxnSpPr>
            <a:cxnSpLocks/>
          </p:cNvCxnSpPr>
          <p:nvPr/>
        </p:nvCxnSpPr>
        <p:spPr>
          <a:xfrm>
            <a:off x="1189608" y="1746226"/>
            <a:ext cx="220462"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DC30980-04D9-47D1-AC4A-C78F88CAFB9C}"/>
              </a:ext>
            </a:extLst>
          </p:cNvPr>
          <p:cNvSpPr txBox="1"/>
          <p:nvPr/>
        </p:nvSpPr>
        <p:spPr>
          <a:xfrm>
            <a:off x="1478133" y="646630"/>
            <a:ext cx="2080334" cy="307777"/>
          </a:xfrm>
          <a:prstGeom prst="rect">
            <a:avLst/>
          </a:prstGeom>
          <a:noFill/>
        </p:spPr>
        <p:txBody>
          <a:bodyPr wrap="square">
            <a:spAutoFit/>
          </a:bodyPr>
          <a:lstStyle/>
          <a:p>
            <a:r>
              <a:rPr lang="en-US" sz="1400" b="1" dirty="0"/>
              <a:t>charged residues(red) </a:t>
            </a:r>
          </a:p>
        </p:txBody>
      </p:sp>
      <p:cxnSp>
        <p:nvCxnSpPr>
          <p:cNvPr id="20" name="Straight Arrow Connector 19">
            <a:extLst>
              <a:ext uri="{FF2B5EF4-FFF2-40B4-BE49-F238E27FC236}">
                <a16:creationId xmlns:a16="http://schemas.microsoft.com/office/drawing/2014/main" id="{5DBB44EC-2FEC-480A-A2FF-12355AD2DD03}"/>
              </a:ext>
            </a:extLst>
          </p:cNvPr>
          <p:cNvCxnSpPr/>
          <p:nvPr/>
        </p:nvCxnSpPr>
        <p:spPr>
          <a:xfrm flipH="1">
            <a:off x="1997476" y="1015962"/>
            <a:ext cx="249561" cy="2180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163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F26A6CB-A8CC-45F0-88C7-682ADC045E8D}"/>
              </a:ext>
            </a:extLst>
          </p:cNvPr>
          <p:cNvSpPr txBox="1">
            <a:spLocks/>
          </p:cNvSpPr>
          <p:nvPr/>
        </p:nvSpPr>
        <p:spPr>
          <a:xfrm>
            <a:off x="440924" y="390616"/>
            <a:ext cx="2080334" cy="8466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50000"/>
                  </a:schemeClr>
                </a:solidFill>
                <a:effectLst>
                  <a:outerShdw blurRad="38100" dist="38100" dir="2700000" algn="tl">
                    <a:srgbClr val="000000">
                      <a:alpha val="43137"/>
                    </a:srgbClr>
                  </a:outerShdw>
                </a:effectLst>
              </a:rPr>
              <a:t>Kv1.3</a:t>
            </a:r>
          </a:p>
        </p:txBody>
      </p:sp>
    </p:spTree>
    <p:extLst>
      <p:ext uri="{BB962C8B-B14F-4D97-AF65-F5344CB8AC3E}">
        <p14:creationId xmlns:p14="http://schemas.microsoft.com/office/powerpoint/2010/main" val="3631453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601</TotalTime>
  <Words>416</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Kv1.3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Kv1.3</dc:title>
  <dc:creator>Megha B R</dc:creator>
  <cp:lastModifiedBy>Megha B R</cp:lastModifiedBy>
  <cp:revision>6</cp:revision>
  <dcterms:created xsi:type="dcterms:W3CDTF">2024-12-08T09:53:07Z</dcterms:created>
  <dcterms:modified xsi:type="dcterms:W3CDTF">2024-12-12T01:29:31Z</dcterms:modified>
</cp:coreProperties>
</file>