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1" r:id="rId4"/>
    <p:sldId id="272" r:id="rId5"/>
    <p:sldId id="269" r:id="rId6"/>
    <p:sldId id="27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58" y="249466"/>
            <a:ext cx="8733453" cy="1143000"/>
          </a:xfrm>
        </p:spPr>
        <p:txBody>
          <a:bodyPr>
            <a:noAutofit/>
          </a:bodyPr>
          <a:lstStyle/>
          <a:p>
            <a:pPr algn="l"/>
            <a:r>
              <a:rPr sz="3600" b="1" dirty="0"/>
              <a:t>Moving Beyond Rules: The Development of a CNS MPO Approach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67" y="160337"/>
            <a:ext cx="3872204" cy="1143000"/>
          </a:xfrm>
        </p:spPr>
        <p:txBody>
          <a:bodyPr>
            <a:normAutofit/>
          </a:bodyPr>
          <a:lstStyle/>
          <a:p>
            <a:pPr algn="l"/>
            <a:r>
              <a:rPr sz="3600" b="1" dirty="0">
                <a:solidFill>
                  <a:schemeClr val="tx2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604" y="1376266"/>
            <a:ext cx="8229600" cy="400749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CNS drug discovery is highly challenging due to BBB restrictions, metabolic instability, and high attrition rates.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Traditional approaches relying on single-parameter cutoffs are insufficient for predicting CNS success.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The CNS MPO algorithm integrates multiple physicochemical parameters to create a more accurate drug-likeness model.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59" y="199993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sz="3600" b="1" dirty="0">
                <a:solidFill>
                  <a:schemeClr val="tx2">
                    <a:lumMod val="50000"/>
                  </a:schemeClr>
                </a:solidFill>
              </a:rPr>
              <a:t>CNS MPO Score Distribution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5A57F4E-9C48-471E-A2B5-7026E0712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5" y="1217542"/>
            <a:ext cx="6823919" cy="3607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en-US" dirty="0"/>
              <a:t>74% of marketed CNS drugs had a high CNS MPO score (&gt;4).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en-US" dirty="0"/>
              <a:t>60% of Pfizer CNS candidates scored &gt;4.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en-US" dirty="0"/>
              <a:t>Demonstrates CNS MPO’s predictive capability for successful drugs.</a:t>
            </a:r>
          </a:p>
          <a:p>
            <a:pPr>
              <a:lnSpc>
                <a:spcPct val="200000"/>
              </a:lnSpc>
              <a:spcBef>
                <a:spcPct val="20000"/>
              </a:spcBef>
            </a:pPr>
            <a:endParaRPr lang="en-US" alt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DE1CAD9-663B-4DC3-8788-29CA565A6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455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59" y="199993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sz="3600" b="1" dirty="0">
                <a:solidFill>
                  <a:schemeClr val="tx2">
                    <a:lumMod val="50000"/>
                  </a:schemeClr>
                </a:solidFill>
              </a:rPr>
              <a:t>CNS MPO Score Distribution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5A57F4E-9C48-471E-A2B5-7026E0712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984" y="1454959"/>
            <a:ext cx="4309135" cy="505780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285750" indent="-28575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sz="7200" dirty="0"/>
              <a:t>Analyzed 119 Marketed CNS Drugs &amp; 108 Pfizer CNS Candidates</a:t>
            </a:r>
          </a:p>
          <a:p>
            <a:pPr marL="285750" indent="-28575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sz="7200" dirty="0"/>
              <a:t>Used six fundamental properties:</a:t>
            </a:r>
          </a:p>
          <a:p>
            <a:pPr marL="800100" lvl="1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4800" b="1" dirty="0" err="1"/>
              <a:t>ClogP</a:t>
            </a:r>
            <a:r>
              <a:rPr lang="en-US" sz="4800" b="1" dirty="0"/>
              <a:t> (Lipophilicity)</a:t>
            </a:r>
          </a:p>
          <a:p>
            <a:pPr marL="800100" lvl="1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4800" b="1" dirty="0" err="1"/>
              <a:t>ClogD</a:t>
            </a:r>
            <a:r>
              <a:rPr lang="en-US" sz="4800" b="1" dirty="0"/>
              <a:t> (Distribution Coefficient at pH 7.4)</a:t>
            </a:r>
          </a:p>
          <a:p>
            <a:pPr marL="800100" lvl="1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4800" b="1" dirty="0"/>
              <a:t>Molecular Weight (MW)</a:t>
            </a:r>
          </a:p>
          <a:p>
            <a:pPr marL="800100" lvl="1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4800" b="1" dirty="0"/>
              <a:t>Topological Polar Surface Area (TPSA)</a:t>
            </a:r>
          </a:p>
          <a:p>
            <a:pPr marL="800100" lvl="1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4800" b="1" dirty="0"/>
              <a:t>Hydrogen Bond Donors (HBD)</a:t>
            </a:r>
          </a:p>
          <a:p>
            <a:pPr marL="800100" lvl="1" indent="-3429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4800" b="1" dirty="0"/>
              <a:t>Most Basic </a:t>
            </a:r>
            <a:r>
              <a:rPr lang="en-US" sz="4800" b="1" dirty="0" err="1"/>
              <a:t>pKa</a:t>
            </a:r>
            <a:r>
              <a:rPr lang="en-US" sz="4800" b="1" dirty="0"/>
              <a:t>.</a:t>
            </a:r>
          </a:p>
          <a:p>
            <a:pPr marL="285750" indent="-28575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en-US" sz="7200" dirty="0"/>
              <a:t>74% of marketed CNS drugs had a high CNS MPO score (&gt;4).</a:t>
            </a:r>
          </a:p>
          <a:p>
            <a:pPr marL="342900" indent="-3429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en-US" altLang="en-US" sz="7200" dirty="0"/>
              <a:t>60% of Pfizer CNS candidates scored &gt;4.</a:t>
            </a:r>
          </a:p>
          <a:p>
            <a:pPr lvl="1">
              <a:lnSpc>
                <a:spcPct val="110000"/>
              </a:lnSpc>
            </a:pPr>
            <a:endParaRPr lang="en-US" sz="1900" dirty="0"/>
          </a:p>
          <a:p>
            <a:pPr lvl="1">
              <a:lnSpc>
                <a:spcPct val="110000"/>
              </a:lnSpc>
            </a:pPr>
            <a:endParaRPr lang="en-US" sz="1900" dirty="0"/>
          </a:p>
          <a:p>
            <a:pPr lvl="1">
              <a:lnSpc>
                <a:spcPct val="110000"/>
              </a:lnSpc>
            </a:pPr>
            <a:endParaRPr lang="en-US" sz="1900" dirty="0"/>
          </a:p>
          <a:p>
            <a:pPr lvl="1">
              <a:lnSpc>
                <a:spcPct val="110000"/>
              </a:lnSpc>
            </a:pPr>
            <a:endParaRPr lang="en-US" sz="1900" dirty="0"/>
          </a:p>
          <a:p>
            <a:pPr marL="285750" indent="-28575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en-US" sz="2100" dirty="0"/>
          </a:p>
          <a:p>
            <a:pPr marL="285750" indent="-28575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pPr>
            <a:endParaRPr lang="en-US" alt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DE1CAD9-663B-4DC3-8788-29CA565A6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D175CF-FBEA-4F40-A842-DDE326171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80" y="1454960"/>
            <a:ext cx="4214225" cy="262912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99F0DD-13D3-4385-94E8-1CAC4857DD9E}"/>
              </a:ext>
            </a:extLst>
          </p:cNvPr>
          <p:cNvSpPr txBox="1"/>
          <p:nvPr/>
        </p:nvSpPr>
        <p:spPr>
          <a:xfrm>
            <a:off x="139959" y="4124737"/>
            <a:ext cx="45953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/>
              <a:t>CNS MPO scores for drugs (green bars) and candidates (blue bars) were plotted from low to high CNS MPO score </a:t>
            </a:r>
          </a:p>
        </p:txBody>
      </p:sp>
    </p:spTree>
    <p:extLst>
      <p:ext uri="{BB962C8B-B14F-4D97-AF65-F5344CB8AC3E}">
        <p14:creationId xmlns:p14="http://schemas.microsoft.com/office/powerpoint/2010/main" val="3518507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58" y="23018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sz="3600" b="1" dirty="0">
                <a:solidFill>
                  <a:schemeClr val="tx2">
                    <a:lumMod val="50000"/>
                  </a:schemeClr>
                </a:solidFill>
              </a:rPr>
              <a:t>CNS MPO Scoring </a:t>
            </a:r>
            <a:r>
              <a:rPr lang="en-US" sz="3600" b="1" dirty="0">
                <a:solidFill>
                  <a:schemeClr val="tx2">
                    <a:lumMod val="50000"/>
                  </a:schemeClr>
                </a:solidFill>
              </a:rPr>
              <a:t>Function</a:t>
            </a:r>
            <a:endParaRPr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845A18-A867-4020-90A8-7C324299A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617" y="958083"/>
            <a:ext cx="8448870" cy="390983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The CNS MPO score is computed using a desirability function.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dirty="0"/>
              <a:t>Which transforms each property into a normalized desirability score (T0) between 0 and 1.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800" b="1" dirty="0"/>
              <a:t>Types of Scoring Functions Used:</a:t>
            </a:r>
          </a:p>
          <a:p>
            <a:pPr lvl="1" indent="-342900">
              <a:buFont typeface="+mj-lt"/>
              <a:buAutoNum type="arabicPeriod"/>
            </a:pPr>
            <a:r>
              <a:rPr lang="en-US" sz="1800" b="1" dirty="0"/>
              <a:t>Monotonic Decreasing Function</a:t>
            </a:r>
            <a:r>
              <a:rPr lang="en-US" sz="1800" dirty="0"/>
              <a:t> (Used for </a:t>
            </a:r>
            <a:r>
              <a:rPr lang="en-US" sz="1800" dirty="0" err="1"/>
              <a:t>ClogP</a:t>
            </a:r>
            <a:r>
              <a:rPr lang="en-US" sz="1800" dirty="0"/>
              <a:t>, </a:t>
            </a:r>
            <a:r>
              <a:rPr lang="en-US" sz="1800" dirty="0" err="1"/>
              <a:t>ClogD</a:t>
            </a:r>
            <a:r>
              <a:rPr lang="en-US" sz="1800" dirty="0"/>
              <a:t>, MW, HBD, and </a:t>
            </a:r>
            <a:r>
              <a:rPr lang="en-US" sz="1800" dirty="0" err="1"/>
              <a:t>pKa</a:t>
            </a:r>
            <a:r>
              <a:rPr lang="en-US" sz="1800" dirty="0"/>
              <a:t>)</a:t>
            </a:r>
          </a:p>
          <a:p>
            <a:pPr marL="10858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As the property value increases beyond a threshold, the desirability score </a:t>
            </a:r>
            <a:r>
              <a:rPr lang="en-US" sz="1600" b="1" dirty="0"/>
              <a:t>decreases</a:t>
            </a:r>
          </a:p>
          <a:p>
            <a:pPr marL="800100" lvl="2" indent="0">
              <a:buNone/>
            </a:pPr>
            <a:endParaRPr lang="en-US" sz="1600" dirty="0"/>
          </a:p>
          <a:p>
            <a:pPr lvl="1" indent="-342900">
              <a:buFont typeface="+mj-lt"/>
              <a:buAutoNum type="arabicPeriod"/>
            </a:pPr>
            <a:r>
              <a:rPr lang="en-US" sz="1800" b="1" dirty="0"/>
              <a:t>Hump Function</a:t>
            </a:r>
            <a:r>
              <a:rPr lang="en-US" sz="1800" dirty="0"/>
              <a:t> (Used for TPSA)</a:t>
            </a:r>
          </a:p>
          <a:p>
            <a:pPr marL="10858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There is an </a:t>
            </a:r>
            <a:r>
              <a:rPr lang="en-US" sz="1600" b="1" dirty="0"/>
              <a:t>optimal range</a:t>
            </a:r>
            <a:r>
              <a:rPr lang="en-US" sz="1600" dirty="0"/>
              <a:t> (40-90 Å²) where the score is </a:t>
            </a:r>
            <a:r>
              <a:rPr lang="en-US" sz="1600" b="1" dirty="0"/>
              <a:t>highest (T0 = 1)</a:t>
            </a:r>
            <a:r>
              <a:rPr lang="en-US" sz="1600" dirty="0"/>
              <a:t>.</a:t>
            </a:r>
          </a:p>
          <a:p>
            <a:pPr marL="10858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Values </a:t>
            </a:r>
            <a:r>
              <a:rPr lang="en-US" sz="1600" b="1" dirty="0"/>
              <a:t>too high or too low</a:t>
            </a:r>
            <a:r>
              <a:rPr lang="en-US" sz="1600" dirty="0"/>
              <a:t> lead to a </a:t>
            </a:r>
            <a:r>
              <a:rPr lang="en-US" sz="1600" b="1" dirty="0"/>
              <a:t>decline in desirability</a:t>
            </a:r>
            <a:r>
              <a:rPr lang="en-US" sz="1600" dirty="0"/>
              <a:t>.</a:t>
            </a:r>
          </a:p>
          <a:p>
            <a:pPr marL="10858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098E40-3A8D-4CC7-BC3A-952666500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166" y="4764203"/>
            <a:ext cx="5601185" cy="20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05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8A0B60-5B7F-4F39-BDC3-942037BEE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7046"/>
            <a:ext cx="4313294" cy="382557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D5EC8A8-0F39-416C-B5EE-4A0FFEB7EF4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0"/>
              </a:spcBef>
              <a:buNone/>
              <a:defRPr sz="3600" b="1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Key Physicochemical Properties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4B3C29-E25C-49F7-9E03-237C6232C95B}"/>
              </a:ext>
            </a:extLst>
          </p:cNvPr>
          <p:cNvSpPr txBox="1"/>
          <p:nvPr/>
        </p:nvSpPr>
        <p:spPr>
          <a:xfrm>
            <a:off x="4313294" y="1480481"/>
            <a:ext cx="46653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 CNS MPO score is calculated based on </a:t>
            </a:r>
            <a:r>
              <a:rPr lang="en-US" b="1" dirty="0"/>
              <a:t>six key properties.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Each property has a </a:t>
            </a:r>
            <a:r>
              <a:rPr lang="en-US" b="1" dirty="0"/>
              <a:t>desirable range</a:t>
            </a:r>
            <a:r>
              <a:rPr lang="en-US" dirty="0"/>
              <a:t> (high desirability score) and an </a:t>
            </a:r>
            <a:r>
              <a:rPr lang="en-US" b="1" dirty="0"/>
              <a:t>undesirable range</a:t>
            </a:r>
            <a:r>
              <a:rPr lang="en-US" dirty="0"/>
              <a:t> (low desirability score).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D836417-631E-4646-946F-F01A3CBD0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829495"/>
              </p:ext>
            </p:extLst>
          </p:nvPr>
        </p:nvGraphicFramePr>
        <p:xfrm>
          <a:off x="189334" y="4805865"/>
          <a:ext cx="5219700" cy="1977390"/>
        </p:xfrm>
        <a:graphic>
          <a:graphicData uri="http://schemas.openxmlformats.org/drawingml/2006/table">
            <a:tbl>
              <a:tblPr/>
              <a:tblGrid>
                <a:gridCol w="2501900">
                  <a:extLst>
                    <a:ext uri="{9D8B030D-6E8A-4147-A177-3AD203B41FA5}">
                      <a16:colId xmlns:a16="http://schemas.microsoft.com/office/drawing/2014/main" val="2307478083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1390170463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337904579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Property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Desirable Range (T0 = 1.0)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Undesirable Range (T0 = 0.0)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684321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ClogP (Lipophilicity)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≤ 3.0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5.0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046331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ClogD (pH 7.4)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≤ 2.0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4.0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13053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Molecular Weight (MW)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≤ 360 Da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500 Da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539005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Topological Polar Surface Area (TPSA)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40-90 Å²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≤ 20 Å² or ≥ 120 Å²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153014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Hydrogen Bond Donors (HBD)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≤ 0.5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3.5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621090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Most Basic pKa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≤ 8.0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 10.0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1956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31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" y="0"/>
            <a:ext cx="82296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b="1" dirty="0">
                <a:solidFill>
                  <a:schemeClr val="tx2">
                    <a:lumMod val="50000"/>
                  </a:schemeClr>
                </a:solidFill>
              </a:rPr>
              <a:t>CNS MPO Score Calculation</a:t>
            </a:r>
            <a:endParaRPr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4B526B-0044-4D4A-925A-12004B42D80C}"/>
              </a:ext>
            </a:extLst>
          </p:cNvPr>
          <p:cNvSpPr txBox="1"/>
          <p:nvPr/>
        </p:nvSpPr>
        <p:spPr>
          <a:xfrm>
            <a:off x="65314" y="913171"/>
            <a:ext cx="9011040" cy="4232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342900" indent="-342900">
              <a:lnSpc>
                <a:spcPct val="200000"/>
              </a:lnSpc>
              <a:spcBef>
                <a:spcPct val="20000"/>
              </a:spcBef>
              <a:buFont typeface="Wingdings" panose="05000000000000000000" pitchFamily="2" charset="2"/>
              <a:buChar char="v"/>
            </a:lvl1pPr>
          </a:lstStyle>
          <a:p>
            <a:r>
              <a:rPr lang="en-US" dirty="0"/>
              <a:t>Each of the six properties is assigned a transformed desirability score T0 (between 0 and 1).</a:t>
            </a:r>
          </a:p>
          <a:p>
            <a:r>
              <a:rPr lang="en-US" dirty="0"/>
              <a:t>The final CNS MPO score is the sum of the transformed scores across all six properties:</a:t>
            </a:r>
          </a:p>
          <a:p>
            <a:pPr lvl="1"/>
            <a:endParaRPr lang="fr-FR" dirty="0"/>
          </a:p>
          <a:p>
            <a:pPr lvl="1"/>
            <a:r>
              <a:rPr lang="fr-FR" b="1" dirty="0"/>
              <a:t>CNS MPO Score = T0</a:t>
            </a:r>
            <a:r>
              <a:rPr lang="fr-FR" b="1" baseline="-25000" dirty="0"/>
              <a:t>ClogP</a:t>
            </a:r>
            <a:r>
              <a:rPr lang="fr-FR" b="1" dirty="0"/>
              <a:t>​ + T0</a:t>
            </a:r>
            <a:r>
              <a:rPr lang="fr-FR" b="1" baseline="-25000" dirty="0"/>
              <a:t>ClogD </a:t>
            </a:r>
            <a:r>
              <a:rPr lang="fr-FR" b="1" dirty="0"/>
              <a:t>​+ T0</a:t>
            </a:r>
            <a:r>
              <a:rPr lang="fr-FR" b="1" baseline="-25000" dirty="0"/>
              <a:t>MW</a:t>
            </a:r>
            <a:r>
              <a:rPr lang="fr-FR" b="1" dirty="0"/>
              <a:t>​ + T0</a:t>
            </a:r>
            <a:r>
              <a:rPr lang="fr-FR" b="1" baseline="-25000" dirty="0"/>
              <a:t>TPSA</a:t>
            </a:r>
            <a:r>
              <a:rPr lang="fr-FR" b="1" dirty="0"/>
              <a:t>​ + T0</a:t>
            </a:r>
            <a:r>
              <a:rPr lang="fr-FR" b="1" baseline="-25000" dirty="0"/>
              <a:t>HBD</a:t>
            </a:r>
            <a:r>
              <a:rPr lang="fr-FR" b="1" dirty="0"/>
              <a:t>​ + T0</a:t>
            </a:r>
            <a:r>
              <a:rPr lang="fr-FR" b="1" baseline="-25000" dirty="0"/>
              <a:t>pKa</a:t>
            </a:r>
            <a:endParaRPr lang="en-US" b="1" baseline="-25000" dirty="0"/>
          </a:p>
          <a:p>
            <a:r>
              <a:rPr lang="en-US" dirty="0"/>
              <a:t>Score ranges from 0 to 6.</a:t>
            </a:r>
          </a:p>
          <a:p>
            <a:r>
              <a:rPr lang="en-US" dirty="0"/>
              <a:t>Higher scores (&gt;4) indicate better alignment with CNS drug-like properties.</a:t>
            </a:r>
          </a:p>
          <a:p>
            <a:r>
              <a:rPr lang="en-US" dirty="0"/>
              <a:t>Lower scores (&lt;2) suggest poor CNS drug-likeness.</a:t>
            </a:r>
          </a:p>
          <a:p>
            <a:pPr lvl="1"/>
            <a:endParaRPr lang="en-US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6E19D0C-7A79-4CDB-B31D-0BAF6AA4C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37810"/>
              </p:ext>
            </p:extLst>
          </p:nvPr>
        </p:nvGraphicFramePr>
        <p:xfrm>
          <a:off x="761740" y="4900667"/>
          <a:ext cx="4597400" cy="147066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val="2943979719"/>
                    </a:ext>
                  </a:extLst>
                </a:gridCol>
                <a:gridCol w="3721100">
                  <a:extLst>
                    <a:ext uri="{9D8B030D-6E8A-4147-A177-3AD203B41FA5}">
                      <a16:colId xmlns:a16="http://schemas.microsoft.com/office/drawing/2014/main" val="186792866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MPO Score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Interpretation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7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469904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Highly optimized for CNS penetration and ADME properties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065070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to 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Good balance of drug-like properties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1987572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 to 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 need some optimization for better CNS alignment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611510"/>
                  </a:ext>
                </a:extLst>
              </a:tr>
              <a:tr h="2533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Likely to have poor CNS penetration or high toxicity risk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09724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552</Words>
  <Application>Microsoft Office PowerPoint</Application>
  <PresentationFormat>On-screen Show (4:3)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Moving Beyond Rules: The Development of a CNS MPO Approach</vt:lpstr>
      <vt:lpstr>Introduction</vt:lpstr>
      <vt:lpstr>CNS MPO Score Distribution</vt:lpstr>
      <vt:lpstr>CNS MPO Score Distribution</vt:lpstr>
      <vt:lpstr>CNS MPO Scoring Function</vt:lpstr>
      <vt:lpstr>PowerPoint Presentation</vt:lpstr>
      <vt:lpstr>CNS MPO Score Calculation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Beyond Rules: The Development of a CNS MPO Approach</dc:title>
  <dc:subject/>
  <dc:creator/>
  <cp:keywords/>
  <dc:description>generated using python-pptx</dc:description>
  <cp:lastModifiedBy>Megha B R</cp:lastModifiedBy>
  <cp:revision>5</cp:revision>
  <dcterms:created xsi:type="dcterms:W3CDTF">2013-01-27T09:14:16Z</dcterms:created>
  <dcterms:modified xsi:type="dcterms:W3CDTF">2025-02-07T01:32:26Z</dcterms:modified>
  <cp:category/>
</cp:coreProperties>
</file>