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71" r:id="rId2"/>
    <p:sldId id="263" r:id="rId3"/>
    <p:sldId id="265" r:id="rId4"/>
    <p:sldId id="256" r:id="rId5"/>
    <p:sldId id="258" r:id="rId6"/>
    <p:sldId id="260" r:id="rId7"/>
    <p:sldId id="272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BFE"/>
    <a:srgbClr val="FFCCFF"/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D9F02E-39D8-46B1-BA5E-E9114E2219BB}" type="datetimeFigureOut">
              <a:rPr lang="en-US" smtClean="0"/>
              <a:t>2024-08-22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C8F4A8-036D-4CD0-AAB4-AC2095A3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D647-66BC-534D-9FC3-875FF944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422" y="289250"/>
            <a:ext cx="9265155" cy="19034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5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SALESFORCE </a:t>
            </a:r>
            <a:br>
              <a:rPr lang="en-US" sz="6000" b="1" dirty="0">
                <a:solidFill>
                  <a:srgbClr val="5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5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rgbClr val="5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26D4-8615-067E-646F-82471A81F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291" y="2923245"/>
            <a:ext cx="7941415" cy="36455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Group I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Pallavi G M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Megha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Kerur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Niveditha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O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Koushik Reddy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Bhavana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Kurabet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82E02-BE9E-C5DC-1FE1-49FFF64CF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01" y="793102"/>
            <a:ext cx="1791479" cy="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1000">
              <a:schemeClr val="accent2"/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88A2F-56DA-468E-8511-FD717C308DFC}"/>
              </a:ext>
            </a:extLst>
          </p:cNvPr>
          <p:cNvSpPr txBox="1"/>
          <p:nvPr/>
        </p:nvSpPr>
        <p:spPr>
          <a:xfrm>
            <a:off x="4975340" y="178487"/>
            <a:ext cx="2640466" cy="646331"/>
          </a:xfrm>
          <a:prstGeom prst="rect">
            <a:avLst/>
          </a:prstGeom>
          <a:solidFill>
            <a:srgbClr val="9CEBFE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ookman Old Style" panose="02050604050505020204" pitchFamily="18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7A040-258E-67A4-78F7-8E8E3735D5F6}"/>
              </a:ext>
            </a:extLst>
          </p:cNvPr>
          <p:cNvSpPr txBox="1"/>
          <p:nvPr/>
        </p:nvSpPr>
        <p:spPr>
          <a:xfrm>
            <a:off x="1140409" y="1147667"/>
            <a:ext cx="10310328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To design and implement a comprehensive Salesforce CRM analytics solution that optimizes customer relationship management processes by providing actionable insights through data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customer interactions and engagement through Salesforce data to improve customer satisfaction. Identify opportunities for cross-selling or upselling based on customer data and history.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actionable insights to leadership through interactive dashboards and visualizations.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real-time monitoring of key performance indicators (KPIs) to facilitate timely decision-making.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3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1000">
              <a:schemeClr val="accent2"/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1E15D-FBAB-3E53-ED21-A3ED81D21BFD}"/>
              </a:ext>
            </a:extLst>
          </p:cNvPr>
          <p:cNvSpPr txBox="1"/>
          <p:nvPr/>
        </p:nvSpPr>
        <p:spPr>
          <a:xfrm>
            <a:off x="4903767" y="225140"/>
            <a:ext cx="2384465" cy="661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</a:rPr>
              <a:t>KPI’s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FFD86-737A-E4F0-6538-93C79188F10F}"/>
              </a:ext>
            </a:extLst>
          </p:cNvPr>
          <p:cNvSpPr txBox="1"/>
          <p:nvPr/>
        </p:nvSpPr>
        <p:spPr>
          <a:xfrm>
            <a:off x="249595" y="1078958"/>
            <a:ext cx="10545923" cy="610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Total Expected Vs Commit Forecast Amount over Time.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Total Active Vs Total Opportunities over Time.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Won Vs Total Opportunities over Time.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Won vs Total Closed over Time.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Amount by Opportunity Type.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Opportunities by Industry.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By Source.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By industry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1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C4D117D-D918-63F6-94EE-649A21384EBD}"/>
              </a:ext>
            </a:extLst>
          </p:cNvPr>
          <p:cNvSpPr txBox="1"/>
          <p:nvPr/>
        </p:nvSpPr>
        <p:spPr>
          <a:xfrm>
            <a:off x="329271" y="230617"/>
            <a:ext cx="3701554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EXCEL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D9A32-7A90-7519-9557-99ECE032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41" y="723056"/>
            <a:ext cx="6087723" cy="261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975B2-A742-903F-A375-E818422D5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41" y="3429000"/>
            <a:ext cx="6087723" cy="31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B61F6-4D7A-1524-4568-1A47E58C2DA2}"/>
              </a:ext>
            </a:extLst>
          </p:cNvPr>
          <p:cNvSpPr txBox="1"/>
          <p:nvPr/>
        </p:nvSpPr>
        <p:spPr>
          <a:xfrm>
            <a:off x="139959" y="194978"/>
            <a:ext cx="363894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 sz="2000" dirty="0"/>
              <a:t>TABLEAU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3A20-FADF-22F4-9B64-5744879A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7" y="117998"/>
            <a:ext cx="6727369" cy="306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363D6-B940-B888-8572-3DBE3D2C4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6" y="3247435"/>
            <a:ext cx="6727370" cy="35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FC1D2-6B0E-7F47-63EE-2E5D6E4A903F}"/>
              </a:ext>
            </a:extLst>
          </p:cNvPr>
          <p:cNvSpPr txBox="1"/>
          <p:nvPr/>
        </p:nvSpPr>
        <p:spPr>
          <a:xfrm>
            <a:off x="144624" y="135628"/>
            <a:ext cx="366226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 sz="1800" dirty="0"/>
              <a:t>POWER BI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77149-8B7C-62AB-17FD-50F42353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34" y="254979"/>
            <a:ext cx="6778985" cy="3018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554FB-EA01-70CC-A6F2-8EDAFB35D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35" y="3429000"/>
            <a:ext cx="6778986" cy="33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7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DD996-3814-A067-6EF4-E9F24632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40" y="415547"/>
            <a:ext cx="5541227" cy="267117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DAD0F-384B-61C4-9904-101F2D8CB9E0}"/>
              </a:ext>
            </a:extLst>
          </p:cNvPr>
          <p:cNvSpPr txBox="1"/>
          <p:nvPr/>
        </p:nvSpPr>
        <p:spPr>
          <a:xfrm>
            <a:off x="144625" y="135628"/>
            <a:ext cx="256125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Bookman Old Style" panose="02050604050505020204" pitchFamily="18" charset="0"/>
              </a:defRPr>
            </a:lvl1pPr>
          </a:lstStyle>
          <a:p>
            <a:r>
              <a:rPr lang="en-US" sz="1800" dirty="0"/>
              <a:t>SQL Queries: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115E8-5EC2-56AE-3DB0-B5FE24BE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9" y="2806807"/>
            <a:ext cx="3069494" cy="3768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7F343-9C9B-9A51-80B5-AE36B608A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41" y="3355435"/>
            <a:ext cx="5541227" cy="2671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22FAD-04CC-E11B-EA4F-463C4508A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5" y="2806807"/>
            <a:ext cx="2976919" cy="3768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3F38A-CDBC-BF57-4CC5-7C49202A8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8" y="803706"/>
            <a:ext cx="5420235" cy="17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1000">
              <a:schemeClr val="accent2"/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0E81A-50DE-C989-1822-72AD1BB145E9}"/>
              </a:ext>
            </a:extLst>
          </p:cNvPr>
          <p:cNvSpPr txBox="1"/>
          <p:nvPr/>
        </p:nvSpPr>
        <p:spPr>
          <a:xfrm>
            <a:off x="4200832" y="138954"/>
            <a:ext cx="3790335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Key Insights: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19A66-BB4C-728A-3E4A-34EEC03D2C30}"/>
              </a:ext>
            </a:extLst>
          </p:cNvPr>
          <p:cNvSpPr txBox="1"/>
          <p:nvPr/>
        </p:nvSpPr>
        <p:spPr>
          <a:xfrm>
            <a:off x="259702" y="924397"/>
            <a:ext cx="11672596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suggests a significant peak in opportunities and closed deals around 2020, which could indicate a strategic shift or a favorable market condition during that 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win rate is fairly good, the loss rate is also high at 41.56%, which might require attention to improve overall efficiency and profitability.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Biopharma industry seems to be the most active, which could be a strategic area of focus for growth.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revenue is expected from Safety and Security opportunities, indicating a potential area for maximizing returns.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and Security and Life Sciences industries, could be strategic areas of emphasis for the company.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Sales is particularly effective, with a high number of leads generated, making it a critical component of the lead generation strategy.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conversion rate of 10.33% indicates that while there is a good number of leads being converted, there is still room for improvement in nurturing and converting more leads into opportunities or accounts.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significant spike in lead conversions around 2020 suggests a growth opportunity, possibly driven by market conditions, strategic shifts, or increased demand in key industries.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8A5D1-A4F5-702C-818B-74C641C5C782}"/>
              </a:ext>
            </a:extLst>
          </p:cNvPr>
          <p:cNvSpPr/>
          <p:nvPr/>
        </p:nvSpPr>
        <p:spPr>
          <a:xfrm>
            <a:off x="1810211" y="1828209"/>
            <a:ext cx="8571577" cy="186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115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YOU!</a:t>
            </a:r>
            <a:endParaRPr lang="en-US" sz="115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91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635D4D"/>
    </a:dk2>
    <a:lt2>
      <a:srgbClr val="D8D6BA"/>
    </a:lt2>
    <a:accent1>
      <a:srgbClr val="9CBEBD"/>
    </a:accent1>
    <a:accent2>
      <a:srgbClr val="D2CB6C"/>
    </a:accent2>
    <a:accent3>
      <a:srgbClr val="9D9A93"/>
    </a:accent3>
    <a:accent4>
      <a:srgbClr val="C89F5D"/>
    </a:accent4>
    <a:accent5>
      <a:srgbClr val="A9A57C"/>
    </a:accent5>
    <a:accent6>
      <a:srgbClr val="95A39D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375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Bookman Old Style</vt:lpstr>
      <vt:lpstr>Gill Sans MT</vt:lpstr>
      <vt:lpstr>Times New Roman</vt:lpstr>
      <vt:lpstr>Wingdings</vt:lpstr>
      <vt:lpstr>Parcel</vt:lpstr>
      <vt:lpstr>SALESFORCE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Thote</dc:creator>
  <cp:lastModifiedBy>BHAVANA KURABET</cp:lastModifiedBy>
  <cp:revision>25</cp:revision>
  <dcterms:created xsi:type="dcterms:W3CDTF">2023-02-18T16:39:28Z</dcterms:created>
  <dcterms:modified xsi:type="dcterms:W3CDTF">2024-08-22T05:02:23Z</dcterms:modified>
</cp:coreProperties>
</file>