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424748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07555-4649-4812-B2D3-B95FDF138901}"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223985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129686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177934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319976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89477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3608675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108826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12745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193654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07555-4649-4812-B2D3-B95FDF138901}"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347380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607555-4649-4812-B2D3-B95FDF138901}"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378961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607555-4649-4812-B2D3-B95FDF138901}"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72050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07555-4649-4812-B2D3-B95FDF138901}"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48202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7555-4649-4812-B2D3-B95FDF138901}"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215468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07555-4649-4812-B2D3-B95FDF138901}"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325791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07555-4649-4812-B2D3-B95FDF138901}"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5768-9FC5-470A-826D-C7B6A6295ABD}" type="slidenum">
              <a:rPr lang="en-IN" smtClean="0"/>
              <a:t>‹#›</a:t>
            </a:fld>
            <a:endParaRPr lang="en-IN"/>
          </a:p>
        </p:txBody>
      </p:sp>
    </p:spTree>
    <p:extLst>
      <p:ext uri="{BB962C8B-B14F-4D97-AF65-F5344CB8AC3E}">
        <p14:creationId xmlns:p14="http://schemas.microsoft.com/office/powerpoint/2010/main" val="204836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607555-4649-4812-B2D3-B95FDF138901}" type="datetimeFigureOut">
              <a:rPr lang="en-IN" smtClean="0"/>
              <a:t>01-06-2024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4C5768-9FC5-470A-826D-C7B6A6295ABD}" type="slidenum">
              <a:rPr lang="en-IN" smtClean="0"/>
              <a:t>‹#›</a:t>
            </a:fld>
            <a:endParaRPr lang="en-IN"/>
          </a:p>
        </p:txBody>
      </p:sp>
    </p:spTree>
    <p:extLst>
      <p:ext uri="{BB962C8B-B14F-4D97-AF65-F5344CB8AC3E}">
        <p14:creationId xmlns:p14="http://schemas.microsoft.com/office/powerpoint/2010/main" val="7937253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E8B74-38E9-33C7-E7FB-264D2EAE2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241" y="615820"/>
            <a:ext cx="7118757" cy="3986504"/>
          </a:xfrm>
          <a:prstGeom prst="rect">
            <a:avLst/>
          </a:prstGeom>
        </p:spPr>
      </p:pic>
      <p:sp>
        <p:nvSpPr>
          <p:cNvPr id="6" name="TextBox 5">
            <a:extLst>
              <a:ext uri="{FF2B5EF4-FFF2-40B4-BE49-F238E27FC236}">
                <a16:creationId xmlns:a16="http://schemas.microsoft.com/office/drawing/2014/main" id="{D72B259B-8C52-1F35-DE60-B969A11E1F6E}"/>
              </a:ext>
            </a:extLst>
          </p:cNvPr>
          <p:cNvSpPr txBox="1"/>
          <p:nvPr/>
        </p:nvSpPr>
        <p:spPr>
          <a:xfrm>
            <a:off x="1334277" y="1454910"/>
            <a:ext cx="3116425" cy="2308324"/>
          </a:xfrm>
          <a:prstGeom prst="rect">
            <a:avLst/>
          </a:prstGeom>
          <a:noFill/>
        </p:spPr>
        <p:txBody>
          <a:bodyPr wrap="square" rtlCol="0">
            <a:sp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CORONA VIRUS ANALYSIS USING SQL</a:t>
            </a:r>
          </a:p>
        </p:txBody>
      </p:sp>
      <p:sp>
        <p:nvSpPr>
          <p:cNvPr id="7" name="TextBox 6">
            <a:extLst>
              <a:ext uri="{FF2B5EF4-FFF2-40B4-BE49-F238E27FC236}">
                <a16:creationId xmlns:a16="http://schemas.microsoft.com/office/drawing/2014/main" id="{AA9499E9-C13E-2E83-EBA6-625FC0E261DE}"/>
              </a:ext>
            </a:extLst>
          </p:cNvPr>
          <p:cNvSpPr txBox="1"/>
          <p:nvPr/>
        </p:nvSpPr>
        <p:spPr>
          <a:xfrm>
            <a:off x="2892489" y="4962647"/>
            <a:ext cx="4665306"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a:t>
            </a:r>
          </a:p>
          <a:p>
            <a:r>
              <a:rPr lang="en-IN" dirty="0">
                <a:latin typeface="Times New Roman" panose="02020603050405020304" pitchFamily="18" charset="0"/>
                <a:cs typeface="Times New Roman" panose="02020603050405020304" pitchFamily="18" charset="0"/>
              </a:rPr>
              <a:t>MEGHA KERUR</a:t>
            </a:r>
          </a:p>
          <a:p>
            <a:r>
              <a:rPr lang="en-IN" dirty="0">
                <a:latin typeface="Times New Roman" panose="02020603050405020304" pitchFamily="18" charset="0"/>
                <a:cs typeface="Times New Roman" panose="02020603050405020304" pitchFamily="18" charset="0"/>
              </a:rPr>
              <a:t>PROFILE: DATA ANALYST INTERN</a:t>
            </a:r>
          </a:p>
          <a:p>
            <a:r>
              <a:rPr lang="en-IN" dirty="0">
                <a:latin typeface="Times New Roman" panose="02020603050405020304" pitchFamily="18" charset="0"/>
                <a:cs typeface="Times New Roman" panose="02020603050405020304" pitchFamily="18" charset="0"/>
              </a:rPr>
              <a:t>BATCH: MIP-DA-09</a:t>
            </a:r>
          </a:p>
        </p:txBody>
      </p:sp>
    </p:spTree>
    <p:extLst>
      <p:ext uri="{BB962C8B-B14F-4D97-AF65-F5344CB8AC3E}">
        <p14:creationId xmlns:p14="http://schemas.microsoft.com/office/powerpoint/2010/main" val="422298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66BA-7487-5CCD-E15A-575BAE0770EE}"/>
              </a:ext>
            </a:extLst>
          </p:cNvPr>
          <p:cNvSpPr>
            <a:spLocks noGrp="1"/>
          </p:cNvSpPr>
          <p:nvPr>
            <p:ph type="title"/>
          </p:nvPr>
        </p:nvSpPr>
        <p:spPr>
          <a:xfrm>
            <a:off x="1547595" y="48209"/>
            <a:ext cx="10018713" cy="772885"/>
          </a:xfrm>
        </p:spPr>
        <p:txBody>
          <a:bodyPr>
            <a:normAutofit/>
          </a:bodyPr>
          <a:lstStyle/>
          <a:p>
            <a:pPr marL="571500" indent="-571500">
              <a:buFont typeface="Wingdings" panose="05000000000000000000" pitchFamily="2" charset="2"/>
              <a:buChar char="q"/>
            </a:pPr>
            <a:r>
              <a:rPr lang="en-IN" sz="2800" dirty="0"/>
              <a:t>Find monthly average for Confirmed, Death &amp; Recovered</a:t>
            </a:r>
          </a:p>
        </p:txBody>
      </p:sp>
      <p:pic>
        <p:nvPicPr>
          <p:cNvPr id="4" name="Picture 3">
            <a:extLst>
              <a:ext uri="{FF2B5EF4-FFF2-40B4-BE49-F238E27FC236}">
                <a16:creationId xmlns:a16="http://schemas.microsoft.com/office/drawing/2014/main" id="{4E43F085-47E0-35F2-27ED-DFAA6F1CC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718" y="821094"/>
            <a:ext cx="8962321" cy="5682343"/>
          </a:xfrm>
          <a:prstGeom prst="rect">
            <a:avLst/>
          </a:prstGeom>
        </p:spPr>
      </p:pic>
    </p:spTree>
    <p:extLst>
      <p:ext uri="{BB962C8B-B14F-4D97-AF65-F5344CB8AC3E}">
        <p14:creationId xmlns:p14="http://schemas.microsoft.com/office/powerpoint/2010/main" val="68833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8D6D-AAC2-FA9C-50F0-A7E648EB40A9}"/>
              </a:ext>
            </a:extLst>
          </p:cNvPr>
          <p:cNvSpPr>
            <a:spLocks noGrp="1"/>
          </p:cNvSpPr>
          <p:nvPr>
            <p:ph type="title"/>
          </p:nvPr>
        </p:nvSpPr>
        <p:spPr>
          <a:xfrm>
            <a:off x="1810883" y="0"/>
            <a:ext cx="10018713" cy="555171"/>
          </a:xfrm>
        </p:spPr>
        <p:txBody>
          <a:bodyPr>
            <a:noAutofit/>
          </a:bodyPr>
          <a:lstStyle/>
          <a:p>
            <a:pPr marL="457200" indent="-457200">
              <a:buFont typeface="Wingdings" panose="05000000000000000000" pitchFamily="2" charset="2"/>
              <a:buChar char="q"/>
            </a:pPr>
            <a:r>
              <a:rPr lang="en-IN" sz="2800" dirty="0"/>
              <a:t>Find most frequent value for Confirmed, Death &amp; Recovered</a:t>
            </a:r>
          </a:p>
        </p:txBody>
      </p:sp>
      <p:pic>
        <p:nvPicPr>
          <p:cNvPr id="4" name="Picture 3">
            <a:extLst>
              <a:ext uri="{FF2B5EF4-FFF2-40B4-BE49-F238E27FC236}">
                <a16:creationId xmlns:a16="http://schemas.microsoft.com/office/drawing/2014/main" id="{2090B9CA-FC7F-04B1-FFEC-72655A8C3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96" y="713792"/>
            <a:ext cx="8621485" cy="6008914"/>
          </a:xfrm>
          <a:prstGeom prst="rect">
            <a:avLst/>
          </a:prstGeom>
        </p:spPr>
      </p:pic>
    </p:spTree>
    <p:extLst>
      <p:ext uri="{BB962C8B-B14F-4D97-AF65-F5344CB8AC3E}">
        <p14:creationId xmlns:p14="http://schemas.microsoft.com/office/powerpoint/2010/main" val="275304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264A-EA65-8505-F2A1-110799D91AE4}"/>
              </a:ext>
            </a:extLst>
          </p:cNvPr>
          <p:cNvSpPr>
            <a:spLocks noGrp="1"/>
          </p:cNvSpPr>
          <p:nvPr>
            <p:ph type="title"/>
          </p:nvPr>
        </p:nvSpPr>
        <p:spPr>
          <a:xfrm>
            <a:off x="1829544" y="0"/>
            <a:ext cx="10018713" cy="989045"/>
          </a:xfrm>
        </p:spPr>
        <p:txBody>
          <a:bodyPr>
            <a:normAutofit/>
          </a:bodyPr>
          <a:lstStyle/>
          <a:p>
            <a:pPr marL="571500" indent="-571500">
              <a:buFont typeface="Wingdings" panose="05000000000000000000" pitchFamily="2" charset="2"/>
              <a:buChar char="q"/>
            </a:pPr>
            <a:r>
              <a:rPr lang="en-IN" sz="2800" dirty="0"/>
              <a:t>Find minimum values for Confirmed, Death &amp; Recovered</a:t>
            </a:r>
          </a:p>
        </p:txBody>
      </p:sp>
      <p:pic>
        <p:nvPicPr>
          <p:cNvPr id="4" name="Picture 3">
            <a:extLst>
              <a:ext uri="{FF2B5EF4-FFF2-40B4-BE49-F238E27FC236}">
                <a16:creationId xmlns:a16="http://schemas.microsoft.com/office/drawing/2014/main" id="{2D38DBFD-41B2-2F06-27B6-80B4AC78F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95" y="1252233"/>
            <a:ext cx="7662662" cy="4850190"/>
          </a:xfrm>
          <a:prstGeom prst="rect">
            <a:avLst/>
          </a:prstGeom>
        </p:spPr>
      </p:pic>
    </p:spTree>
    <p:extLst>
      <p:ext uri="{BB962C8B-B14F-4D97-AF65-F5344CB8AC3E}">
        <p14:creationId xmlns:p14="http://schemas.microsoft.com/office/powerpoint/2010/main" val="275220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6DB4-91D7-96D7-DC2E-8407C0922699}"/>
              </a:ext>
            </a:extLst>
          </p:cNvPr>
          <p:cNvSpPr>
            <a:spLocks noGrp="1"/>
          </p:cNvSpPr>
          <p:nvPr>
            <p:ph type="title"/>
          </p:nvPr>
        </p:nvSpPr>
        <p:spPr>
          <a:xfrm>
            <a:off x="1624270" y="125963"/>
            <a:ext cx="10018713" cy="891073"/>
          </a:xfrm>
        </p:spPr>
        <p:txBody>
          <a:bodyPr>
            <a:normAutofit/>
          </a:bodyPr>
          <a:lstStyle/>
          <a:p>
            <a:pPr marL="457200" indent="-457200">
              <a:buFont typeface="Wingdings" panose="05000000000000000000" pitchFamily="2" charset="2"/>
              <a:buChar char="q"/>
            </a:pPr>
            <a:r>
              <a:rPr lang="en-IN" sz="2800" dirty="0"/>
              <a:t>Find maximum values for Confirmed, Death &amp; Recovered</a:t>
            </a:r>
          </a:p>
        </p:txBody>
      </p:sp>
      <p:pic>
        <p:nvPicPr>
          <p:cNvPr id="4" name="Picture 3">
            <a:extLst>
              <a:ext uri="{FF2B5EF4-FFF2-40B4-BE49-F238E27FC236}">
                <a16:creationId xmlns:a16="http://schemas.microsoft.com/office/drawing/2014/main" id="{4E9ECCB9-5282-DD8A-46A6-78380DCF7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705" y="1142680"/>
            <a:ext cx="8184524" cy="5148849"/>
          </a:xfrm>
          <a:prstGeom prst="rect">
            <a:avLst/>
          </a:prstGeom>
        </p:spPr>
      </p:pic>
    </p:spTree>
    <p:extLst>
      <p:ext uri="{BB962C8B-B14F-4D97-AF65-F5344CB8AC3E}">
        <p14:creationId xmlns:p14="http://schemas.microsoft.com/office/powerpoint/2010/main" val="274163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CBA3-6826-B1F7-5804-CF3A8749E033}"/>
              </a:ext>
            </a:extLst>
          </p:cNvPr>
          <p:cNvSpPr>
            <a:spLocks noGrp="1"/>
          </p:cNvSpPr>
          <p:nvPr>
            <p:ph type="title"/>
          </p:nvPr>
        </p:nvSpPr>
        <p:spPr>
          <a:xfrm>
            <a:off x="1540295" y="0"/>
            <a:ext cx="10580170" cy="587829"/>
          </a:xfrm>
        </p:spPr>
        <p:txBody>
          <a:bodyPr>
            <a:noAutofit/>
          </a:bodyPr>
          <a:lstStyle/>
          <a:p>
            <a:pPr marL="571500" indent="-571500">
              <a:buFont typeface="Wingdings" panose="05000000000000000000" pitchFamily="2" charset="2"/>
              <a:buChar char="q"/>
            </a:pPr>
            <a:r>
              <a:rPr lang="en-IN" sz="2800" dirty="0"/>
              <a:t>Total number of cases of Confirmed, Death &amp; Recovered</a:t>
            </a:r>
          </a:p>
        </p:txBody>
      </p:sp>
      <p:pic>
        <p:nvPicPr>
          <p:cNvPr id="4" name="Picture 3">
            <a:extLst>
              <a:ext uri="{FF2B5EF4-FFF2-40B4-BE49-F238E27FC236}">
                <a16:creationId xmlns:a16="http://schemas.microsoft.com/office/drawing/2014/main" id="{C259FC39-860E-2222-E4FA-C98BB83D1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507" y="704461"/>
            <a:ext cx="9046145" cy="5957596"/>
          </a:xfrm>
          <a:prstGeom prst="rect">
            <a:avLst/>
          </a:prstGeom>
        </p:spPr>
      </p:pic>
    </p:spTree>
    <p:extLst>
      <p:ext uri="{BB962C8B-B14F-4D97-AF65-F5344CB8AC3E}">
        <p14:creationId xmlns:p14="http://schemas.microsoft.com/office/powerpoint/2010/main" val="16514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06DB-F16D-EF75-F7B1-2EE52F1BEE5A}"/>
              </a:ext>
            </a:extLst>
          </p:cNvPr>
          <p:cNvSpPr>
            <a:spLocks noGrp="1"/>
          </p:cNvSpPr>
          <p:nvPr>
            <p:ph type="title"/>
          </p:nvPr>
        </p:nvSpPr>
        <p:spPr>
          <a:xfrm>
            <a:off x="1549626" y="172616"/>
            <a:ext cx="10018713" cy="1525555"/>
          </a:xfrm>
        </p:spPr>
        <p:txBody>
          <a:bodyPr>
            <a:normAutofit/>
          </a:bodyPr>
          <a:lstStyle/>
          <a:p>
            <a:pPr marL="457200" indent="-457200">
              <a:buFont typeface="Wingdings" panose="05000000000000000000" pitchFamily="2" charset="2"/>
              <a:buChar char="q"/>
            </a:pPr>
            <a:r>
              <a:rPr lang="en-IN" sz="2800" dirty="0"/>
              <a:t>Check how corona virus spread out with respect to confirmed cases</a:t>
            </a:r>
          </a:p>
        </p:txBody>
      </p:sp>
      <p:pic>
        <p:nvPicPr>
          <p:cNvPr id="4" name="Picture 3">
            <a:extLst>
              <a:ext uri="{FF2B5EF4-FFF2-40B4-BE49-F238E27FC236}">
                <a16:creationId xmlns:a16="http://schemas.microsoft.com/office/drawing/2014/main" id="{D969F695-EBC5-08E9-3B10-974EEAA1D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593" y="1828054"/>
            <a:ext cx="8542881" cy="4087553"/>
          </a:xfrm>
          <a:prstGeom prst="rect">
            <a:avLst/>
          </a:prstGeom>
        </p:spPr>
      </p:pic>
    </p:spTree>
    <p:extLst>
      <p:ext uri="{BB962C8B-B14F-4D97-AF65-F5344CB8AC3E}">
        <p14:creationId xmlns:p14="http://schemas.microsoft.com/office/powerpoint/2010/main" val="406740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20BC-DD70-1B10-EB68-87F7FF2B63F5}"/>
              </a:ext>
            </a:extLst>
          </p:cNvPr>
          <p:cNvSpPr>
            <a:spLocks noGrp="1"/>
          </p:cNvSpPr>
          <p:nvPr>
            <p:ph type="title"/>
          </p:nvPr>
        </p:nvSpPr>
        <p:spPr>
          <a:xfrm>
            <a:off x="1484311" y="685801"/>
            <a:ext cx="10018713" cy="1143000"/>
          </a:xfrm>
        </p:spPr>
        <p:txBody>
          <a:bodyPr>
            <a:normAutofit/>
          </a:bodyPr>
          <a:lstStyle/>
          <a:p>
            <a:pPr marL="457200" indent="-457200">
              <a:buFont typeface="Wingdings" panose="05000000000000000000" pitchFamily="2" charset="2"/>
              <a:buChar char="q"/>
            </a:pPr>
            <a:r>
              <a:rPr lang="en-IN" sz="2800" dirty="0"/>
              <a:t>Check how corona virus spread out with respect to Death cases</a:t>
            </a:r>
          </a:p>
        </p:txBody>
      </p:sp>
      <p:pic>
        <p:nvPicPr>
          <p:cNvPr id="4" name="Picture 3">
            <a:extLst>
              <a:ext uri="{FF2B5EF4-FFF2-40B4-BE49-F238E27FC236}">
                <a16:creationId xmlns:a16="http://schemas.microsoft.com/office/drawing/2014/main" id="{4FFC8AD5-6645-B0BF-9108-E7F680255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651" y="1828801"/>
            <a:ext cx="8345065" cy="4211190"/>
          </a:xfrm>
          <a:prstGeom prst="rect">
            <a:avLst/>
          </a:prstGeom>
        </p:spPr>
      </p:pic>
    </p:spTree>
    <p:extLst>
      <p:ext uri="{BB962C8B-B14F-4D97-AF65-F5344CB8AC3E}">
        <p14:creationId xmlns:p14="http://schemas.microsoft.com/office/powerpoint/2010/main" val="22260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C883-D1A7-CAEE-D22A-E744D78D84DE}"/>
              </a:ext>
            </a:extLst>
          </p:cNvPr>
          <p:cNvSpPr>
            <a:spLocks noGrp="1"/>
          </p:cNvSpPr>
          <p:nvPr>
            <p:ph type="title"/>
          </p:nvPr>
        </p:nvSpPr>
        <p:spPr>
          <a:xfrm>
            <a:off x="1484311" y="685801"/>
            <a:ext cx="10018713" cy="1264298"/>
          </a:xfrm>
        </p:spPr>
        <p:txBody>
          <a:bodyPr>
            <a:normAutofit/>
          </a:bodyPr>
          <a:lstStyle/>
          <a:p>
            <a:pPr marL="457200" indent="-457200">
              <a:buFont typeface="Wingdings" panose="05000000000000000000" pitchFamily="2" charset="2"/>
              <a:buChar char="q"/>
            </a:pPr>
            <a:r>
              <a:rPr lang="en-IN" sz="2800" dirty="0"/>
              <a:t>Check how corona virus spread out with respect to Recovered cases</a:t>
            </a:r>
          </a:p>
        </p:txBody>
      </p:sp>
      <p:pic>
        <p:nvPicPr>
          <p:cNvPr id="6" name="Picture 5">
            <a:extLst>
              <a:ext uri="{FF2B5EF4-FFF2-40B4-BE49-F238E27FC236}">
                <a16:creationId xmlns:a16="http://schemas.microsoft.com/office/drawing/2014/main" id="{B8A8E506-AFA7-FBC8-F1B6-760759970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585" y="2202025"/>
            <a:ext cx="8186061" cy="4108554"/>
          </a:xfrm>
          <a:prstGeom prst="rect">
            <a:avLst/>
          </a:prstGeom>
        </p:spPr>
      </p:pic>
    </p:spTree>
    <p:extLst>
      <p:ext uri="{BB962C8B-B14F-4D97-AF65-F5344CB8AC3E}">
        <p14:creationId xmlns:p14="http://schemas.microsoft.com/office/powerpoint/2010/main" val="292673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7776-2473-32DE-5F96-59513B2FF8EE}"/>
              </a:ext>
            </a:extLst>
          </p:cNvPr>
          <p:cNvSpPr>
            <a:spLocks noGrp="1"/>
          </p:cNvSpPr>
          <p:nvPr>
            <p:ph type="title"/>
          </p:nvPr>
        </p:nvSpPr>
        <p:spPr>
          <a:xfrm>
            <a:off x="1484311" y="685801"/>
            <a:ext cx="10018713" cy="1105678"/>
          </a:xfrm>
        </p:spPr>
        <p:txBody>
          <a:bodyPr>
            <a:normAutofit/>
          </a:bodyPr>
          <a:lstStyle/>
          <a:p>
            <a:pPr marL="457200" indent="-457200">
              <a:buFont typeface="Wingdings" panose="05000000000000000000" pitchFamily="2" charset="2"/>
              <a:buChar char="q"/>
            </a:pPr>
            <a:r>
              <a:rPr lang="en-IN" sz="2800" dirty="0"/>
              <a:t>Find country having highest number of the Confirmed cases</a:t>
            </a:r>
          </a:p>
        </p:txBody>
      </p:sp>
      <p:pic>
        <p:nvPicPr>
          <p:cNvPr id="4" name="Picture 3">
            <a:extLst>
              <a:ext uri="{FF2B5EF4-FFF2-40B4-BE49-F238E27FC236}">
                <a16:creationId xmlns:a16="http://schemas.microsoft.com/office/drawing/2014/main" id="{548A3F06-77BD-84D1-22C0-6E0B4BCE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68" y="1922106"/>
            <a:ext cx="8315108" cy="4067904"/>
          </a:xfrm>
          <a:prstGeom prst="rect">
            <a:avLst/>
          </a:prstGeom>
        </p:spPr>
      </p:pic>
    </p:spTree>
    <p:extLst>
      <p:ext uri="{BB962C8B-B14F-4D97-AF65-F5344CB8AC3E}">
        <p14:creationId xmlns:p14="http://schemas.microsoft.com/office/powerpoint/2010/main" val="95170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4754-8A44-1C27-D15E-E79E6B3E84AE}"/>
              </a:ext>
            </a:extLst>
          </p:cNvPr>
          <p:cNvSpPr>
            <a:spLocks noGrp="1"/>
          </p:cNvSpPr>
          <p:nvPr>
            <p:ph type="title"/>
          </p:nvPr>
        </p:nvSpPr>
        <p:spPr>
          <a:xfrm>
            <a:off x="1652262" y="0"/>
            <a:ext cx="10018713" cy="961053"/>
          </a:xfrm>
        </p:spPr>
        <p:txBody>
          <a:bodyPr>
            <a:normAutofit/>
          </a:bodyPr>
          <a:lstStyle/>
          <a:p>
            <a:pPr marL="457200" indent="-457200">
              <a:buFont typeface="Wingdings" panose="05000000000000000000" pitchFamily="2" charset="2"/>
              <a:buChar char="q"/>
            </a:pPr>
            <a:r>
              <a:rPr lang="en-IN" sz="2800" dirty="0"/>
              <a:t>Find country having lowest number of the death cases</a:t>
            </a:r>
          </a:p>
        </p:txBody>
      </p:sp>
      <p:pic>
        <p:nvPicPr>
          <p:cNvPr id="4" name="Picture 3">
            <a:extLst>
              <a:ext uri="{FF2B5EF4-FFF2-40B4-BE49-F238E27FC236}">
                <a16:creationId xmlns:a16="http://schemas.microsoft.com/office/drawing/2014/main" id="{B8ECD59B-BC7B-45F1-5812-26C99D82C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455" y="1110832"/>
            <a:ext cx="7354326" cy="5553850"/>
          </a:xfrm>
          <a:prstGeom prst="rect">
            <a:avLst/>
          </a:prstGeom>
        </p:spPr>
      </p:pic>
    </p:spTree>
    <p:extLst>
      <p:ext uri="{BB962C8B-B14F-4D97-AF65-F5344CB8AC3E}">
        <p14:creationId xmlns:p14="http://schemas.microsoft.com/office/powerpoint/2010/main" val="198202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043A7-9A65-6C9F-E7AE-E38233C4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869" y="0"/>
            <a:ext cx="4886131" cy="6858000"/>
          </a:xfrm>
          <a:prstGeom prst="rect">
            <a:avLst/>
          </a:prstGeom>
        </p:spPr>
      </p:pic>
      <p:sp>
        <p:nvSpPr>
          <p:cNvPr id="4" name="TextBox 3">
            <a:extLst>
              <a:ext uri="{FF2B5EF4-FFF2-40B4-BE49-F238E27FC236}">
                <a16:creationId xmlns:a16="http://schemas.microsoft.com/office/drawing/2014/main" id="{C3CDD0C6-457D-FCDB-C9F0-34652088C741}"/>
              </a:ext>
            </a:extLst>
          </p:cNvPr>
          <p:cNvSpPr txBox="1"/>
          <p:nvPr/>
        </p:nvSpPr>
        <p:spPr>
          <a:xfrm>
            <a:off x="1651518" y="261257"/>
            <a:ext cx="5430417" cy="584775"/>
          </a:xfrm>
          <a:prstGeom prst="rect">
            <a:avLst/>
          </a:prstGeom>
          <a:noFill/>
        </p:spPr>
        <p:txBody>
          <a:bodyPr wrap="square" rtlCol="0">
            <a:spAutoFit/>
          </a:bodyPr>
          <a:lstStyle/>
          <a:p>
            <a:pPr algn="ctr"/>
            <a:r>
              <a:rPr lang="en-IN" sz="3200" b="1" dirty="0">
                <a:solidFill>
                  <a:srgbClr val="7030A0"/>
                </a:solidFill>
                <a:latin typeface="Times New Roman" panose="02020603050405020304" pitchFamily="18" charset="0"/>
                <a:cs typeface="Times New Roman" panose="02020603050405020304" pitchFamily="18" charset="0"/>
              </a:rPr>
              <a:t>CONTENTS OF PROJECT</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846200-0102-D5E2-B088-DA49896B207D}"/>
              </a:ext>
            </a:extLst>
          </p:cNvPr>
          <p:cNvSpPr txBox="1"/>
          <p:nvPr/>
        </p:nvSpPr>
        <p:spPr>
          <a:xfrm>
            <a:off x="1763486" y="1362269"/>
            <a:ext cx="4886131" cy="426988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800" b="1" i="1" dirty="0">
                <a:solidFill>
                  <a:schemeClr val="accent6">
                    <a:lumMod val="50000"/>
                  </a:schemeClr>
                </a:solidFill>
                <a:latin typeface="Times New Roman" panose="02020603050405020304" pitchFamily="18" charset="0"/>
                <a:cs typeface="Times New Roman" panose="02020603050405020304" pitchFamily="18" charset="0"/>
              </a:rPr>
              <a:t>INTRODUCTION</a:t>
            </a:r>
          </a:p>
          <a:p>
            <a:pPr marL="285750" indent="-285750">
              <a:lnSpc>
                <a:spcPct val="200000"/>
              </a:lnSpc>
              <a:buFont typeface="Wingdings" panose="05000000000000000000" pitchFamily="2" charset="2"/>
              <a:buChar char="v"/>
            </a:pPr>
            <a:r>
              <a:rPr lang="en-IN" sz="2800" b="1" i="1" dirty="0">
                <a:solidFill>
                  <a:schemeClr val="accent6">
                    <a:lumMod val="50000"/>
                  </a:schemeClr>
                </a:solidFill>
                <a:latin typeface="Times New Roman" panose="02020603050405020304" pitchFamily="18" charset="0"/>
                <a:cs typeface="Times New Roman" panose="02020603050405020304" pitchFamily="18" charset="0"/>
              </a:rPr>
              <a:t>OVERVIEW</a:t>
            </a:r>
          </a:p>
          <a:p>
            <a:pPr marL="285750" indent="-285750">
              <a:lnSpc>
                <a:spcPct val="200000"/>
              </a:lnSpc>
              <a:buFont typeface="Wingdings" panose="05000000000000000000" pitchFamily="2" charset="2"/>
              <a:buChar char="v"/>
            </a:pPr>
            <a:r>
              <a:rPr lang="en-IN" sz="2800" b="1" i="1" dirty="0">
                <a:solidFill>
                  <a:schemeClr val="accent6">
                    <a:lumMod val="50000"/>
                  </a:schemeClr>
                </a:solidFill>
                <a:latin typeface="Times New Roman" panose="02020603050405020304" pitchFamily="18" charset="0"/>
                <a:cs typeface="Times New Roman" panose="02020603050405020304" pitchFamily="18" charset="0"/>
              </a:rPr>
              <a:t>QUERY PROBLEMS AND FINDINGS</a:t>
            </a:r>
          </a:p>
          <a:p>
            <a:pPr marL="285750" indent="-285750">
              <a:lnSpc>
                <a:spcPct val="200000"/>
              </a:lnSpc>
              <a:buFont typeface="Wingdings" panose="05000000000000000000" pitchFamily="2" charset="2"/>
              <a:buChar char="v"/>
            </a:pPr>
            <a:r>
              <a:rPr lang="en-IN" sz="2800" b="1" i="1"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2834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80BC-B30C-3662-C347-FB2844D004D5}"/>
              </a:ext>
            </a:extLst>
          </p:cNvPr>
          <p:cNvSpPr>
            <a:spLocks noGrp="1"/>
          </p:cNvSpPr>
          <p:nvPr>
            <p:ph type="title"/>
          </p:nvPr>
        </p:nvSpPr>
        <p:spPr>
          <a:xfrm>
            <a:off x="1557926" y="405883"/>
            <a:ext cx="10018713" cy="1105678"/>
          </a:xfrm>
        </p:spPr>
        <p:txBody>
          <a:bodyPr>
            <a:normAutofit/>
          </a:bodyPr>
          <a:lstStyle/>
          <a:p>
            <a:pPr marL="457200" indent="-457200">
              <a:buFont typeface="Wingdings" panose="05000000000000000000" pitchFamily="2" charset="2"/>
              <a:buChar char="q"/>
            </a:pPr>
            <a:r>
              <a:rPr lang="en-IN" sz="2800" dirty="0"/>
              <a:t>Find top 5 countries having highest recovered cases</a:t>
            </a:r>
          </a:p>
        </p:txBody>
      </p:sp>
      <p:pic>
        <p:nvPicPr>
          <p:cNvPr id="4" name="Picture 3">
            <a:extLst>
              <a:ext uri="{FF2B5EF4-FFF2-40B4-BE49-F238E27FC236}">
                <a16:creationId xmlns:a16="http://schemas.microsoft.com/office/drawing/2014/main" id="{CD3EE6FF-8435-E879-E9BB-FFFDA8B7B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245" y="1791479"/>
            <a:ext cx="6796077" cy="4548472"/>
          </a:xfrm>
          <a:prstGeom prst="rect">
            <a:avLst/>
          </a:prstGeom>
        </p:spPr>
      </p:pic>
    </p:spTree>
    <p:extLst>
      <p:ext uri="{BB962C8B-B14F-4D97-AF65-F5344CB8AC3E}">
        <p14:creationId xmlns:p14="http://schemas.microsoft.com/office/powerpoint/2010/main" val="178846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82C7-1CAA-9590-FA79-14D669D1B1CF}"/>
              </a:ext>
            </a:extLst>
          </p:cNvPr>
          <p:cNvSpPr>
            <a:spLocks noGrp="1"/>
          </p:cNvSpPr>
          <p:nvPr>
            <p:ph type="title"/>
          </p:nvPr>
        </p:nvSpPr>
        <p:spPr>
          <a:xfrm>
            <a:off x="1484312" y="0"/>
            <a:ext cx="10018713" cy="1138335"/>
          </a:xfrm>
        </p:spPr>
        <p:txBody>
          <a:bodyPr/>
          <a:lstStyle/>
          <a:p>
            <a:r>
              <a:rPr lang="en-IN" b="1" dirty="0">
                <a:solidFill>
                  <a:srgbClr val="7030A0"/>
                </a:solidFill>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3956D987-93FF-41A5-5380-1F5D07F96C63}"/>
              </a:ext>
            </a:extLst>
          </p:cNvPr>
          <p:cNvSpPr>
            <a:spLocks noGrp="1"/>
          </p:cNvSpPr>
          <p:nvPr>
            <p:ph sz="half" idx="1"/>
          </p:nvPr>
        </p:nvSpPr>
        <p:spPr>
          <a:xfrm>
            <a:off x="1484312" y="1138335"/>
            <a:ext cx="4895055" cy="4652865"/>
          </a:xfrm>
        </p:spPr>
        <p:txBody>
          <a:bodyPr/>
          <a:lstStyle/>
          <a:p>
            <a:pPr>
              <a:lnSpc>
                <a:spcPct val="150000"/>
              </a:lnSpc>
              <a:buFont typeface="Wingdings" panose="05000000000000000000" pitchFamily="2" charset="2"/>
              <a:buChar char="ü"/>
            </a:pPr>
            <a:r>
              <a:rPr lang="en-IN" dirty="0"/>
              <a:t>The presentation aimed at providing insights into the pandemic’s trajectory, facilitate informed decision-making, and contribute to policy interventions in combating the global health crisis</a:t>
            </a:r>
          </a:p>
          <a:p>
            <a:pPr>
              <a:lnSpc>
                <a:spcPct val="150000"/>
              </a:lnSpc>
              <a:buFont typeface="Wingdings" panose="05000000000000000000" pitchFamily="2" charset="2"/>
              <a:buChar char="ü"/>
            </a:pPr>
            <a:r>
              <a:rPr lang="en-IN" dirty="0"/>
              <a:t>The analysis also included the country-level analysis, identifying countries with the highest number of confirmed and recovered cases, as well as those with the lowest number of death cases.</a:t>
            </a:r>
          </a:p>
        </p:txBody>
      </p:sp>
      <p:sp>
        <p:nvSpPr>
          <p:cNvPr id="5" name="Content Placeholder 4">
            <a:extLst>
              <a:ext uri="{FF2B5EF4-FFF2-40B4-BE49-F238E27FC236}">
                <a16:creationId xmlns:a16="http://schemas.microsoft.com/office/drawing/2014/main" id="{02C15815-987F-D3BA-50D1-58506DD36293}"/>
              </a:ext>
            </a:extLst>
          </p:cNvPr>
          <p:cNvSpPr>
            <a:spLocks noGrp="1"/>
          </p:cNvSpPr>
          <p:nvPr>
            <p:ph sz="half" idx="2"/>
          </p:nvPr>
        </p:nvSpPr>
        <p:spPr>
          <a:xfrm>
            <a:off x="6607967" y="1138335"/>
            <a:ext cx="4895056" cy="4652865"/>
          </a:xfrm>
        </p:spPr>
        <p:txBody>
          <a:bodyPr/>
          <a:lstStyle/>
          <a:p>
            <a:pPr>
              <a:lnSpc>
                <a:spcPct val="150000"/>
              </a:lnSpc>
              <a:buFont typeface="Wingdings" panose="05000000000000000000" pitchFamily="2" charset="2"/>
              <a:buChar char="ü"/>
            </a:pPr>
            <a:r>
              <a:rPr lang="en-IN" dirty="0"/>
              <a:t>The analysis journey delved into the intricate landscapes of the pandemic, leveraging SQL to extract valuable insights from the dataset.</a:t>
            </a:r>
          </a:p>
          <a:p>
            <a:pPr>
              <a:lnSpc>
                <a:spcPct val="150000"/>
              </a:lnSpc>
              <a:buFont typeface="Wingdings" panose="05000000000000000000" pitchFamily="2" charset="2"/>
              <a:buChar char="ü"/>
            </a:pPr>
            <a:r>
              <a:rPr lang="en-IN" dirty="0"/>
              <a:t>The key tasks included checking for NULL values, determining the Row strength in data, identifying the span duration of data, calculating monthly averages for cases, analysing spread with respect to Confirmed, Death and Recovered cases, and conducting country-level cases.</a:t>
            </a:r>
          </a:p>
        </p:txBody>
      </p:sp>
    </p:spTree>
    <p:extLst>
      <p:ext uri="{BB962C8B-B14F-4D97-AF65-F5344CB8AC3E}">
        <p14:creationId xmlns:p14="http://schemas.microsoft.com/office/powerpoint/2010/main" val="283162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9BA3-CD76-77CE-FE5C-DEDB19B9907B}"/>
              </a:ext>
            </a:extLst>
          </p:cNvPr>
          <p:cNvSpPr>
            <a:spLocks noGrp="1"/>
          </p:cNvSpPr>
          <p:nvPr>
            <p:ph type="title"/>
          </p:nvPr>
        </p:nvSpPr>
        <p:spPr>
          <a:xfrm>
            <a:off x="1530964" y="2206689"/>
            <a:ext cx="10018713" cy="1752599"/>
          </a:xfrm>
        </p:spPr>
        <p:txBody>
          <a:bodyPr>
            <a:normAutofit/>
          </a:bodyPr>
          <a:lstStyle/>
          <a:p>
            <a:r>
              <a:rPr lang="en-IN" sz="8800" b="1" dirty="0">
                <a:solidFill>
                  <a:srgbClr val="FF0066"/>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293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00CFA-0710-C0C6-65B1-5A4ED6EBC6E1}"/>
              </a:ext>
            </a:extLst>
          </p:cNvPr>
          <p:cNvSpPr txBox="1"/>
          <p:nvPr/>
        </p:nvSpPr>
        <p:spPr>
          <a:xfrm>
            <a:off x="1688841" y="1240971"/>
            <a:ext cx="10189029" cy="503407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3C4245"/>
                </a:solidFill>
                <a:effectLst/>
                <a:highlight>
                  <a:srgbClr val="F0F2F5"/>
                </a:highlight>
                <a:latin typeface="Noto Sans" panose="020B0502040204020203" pitchFamily="34" charset="0"/>
              </a:rPr>
              <a:t>The coronavirus disease 2019 (COVID-19) pandemic is a global outbreak of coronavirus – an infectious disease caused by the severe acute respiratory syndrome coronavirus 2 (SARS-CoV-2).</a:t>
            </a:r>
          </a:p>
          <a:p>
            <a:pPr marL="285750" indent="-285750">
              <a:lnSpc>
                <a:spcPct val="150000"/>
              </a:lnSpc>
              <a:buFont typeface="Wingdings" panose="05000000000000000000" pitchFamily="2" charset="2"/>
              <a:buChar char="Ø"/>
            </a:pPr>
            <a:r>
              <a:rPr lang="en-US" b="0" i="0" dirty="0">
                <a:solidFill>
                  <a:srgbClr val="3C4245"/>
                </a:solidFill>
                <a:effectLst/>
                <a:highlight>
                  <a:srgbClr val="F0F2F5"/>
                </a:highlight>
                <a:latin typeface="Noto Sans" panose="020B0502040204020203" pitchFamily="34" charset="0"/>
              </a:rPr>
              <a:t>The coronavirus pandemic has reshaped daily lives</a:t>
            </a:r>
            <a:r>
              <a:rPr lang="en-US" dirty="0">
                <a:solidFill>
                  <a:srgbClr val="3C4245"/>
                </a:solidFill>
                <a:highlight>
                  <a:srgbClr val="F0F2F5"/>
                </a:highlight>
                <a:latin typeface="Noto Sans" panose="020B0502040204020203" pitchFamily="34" charset="0"/>
              </a:rPr>
              <a:t> globally.</a:t>
            </a:r>
          </a:p>
          <a:p>
            <a:pPr marL="285750" indent="-285750">
              <a:lnSpc>
                <a:spcPct val="150000"/>
              </a:lnSpc>
              <a:buFont typeface="Wingdings" panose="05000000000000000000" pitchFamily="2" charset="2"/>
              <a:buChar char="Ø"/>
            </a:pPr>
            <a:r>
              <a:rPr lang="en-US" b="0" i="0" dirty="0">
                <a:solidFill>
                  <a:srgbClr val="3C4245"/>
                </a:solidFill>
                <a:effectLst/>
                <a:highlight>
                  <a:srgbClr val="F0F2F5"/>
                </a:highlight>
                <a:latin typeface="Noto Sans" panose="020B0502040204020203" pitchFamily="34" charset="0"/>
              </a:rPr>
              <a:t>It has had a serious impact on public health and has created an urgent need for data-driven insights to understand the spread of the virus.</a:t>
            </a:r>
          </a:p>
          <a:p>
            <a:pPr marL="285750" indent="-285750">
              <a:lnSpc>
                <a:spcPct val="150000"/>
              </a:lnSpc>
              <a:buFont typeface="Wingdings" panose="05000000000000000000" pitchFamily="2" charset="2"/>
              <a:buChar char="Ø"/>
            </a:pPr>
            <a:r>
              <a:rPr lang="en-US" dirty="0">
                <a:solidFill>
                  <a:srgbClr val="3C4245"/>
                </a:solidFill>
                <a:highlight>
                  <a:srgbClr val="F0F2F5"/>
                </a:highlight>
                <a:latin typeface="Noto Sans" panose="020B0502040204020203" pitchFamily="34" charset="0"/>
              </a:rPr>
              <a:t>This analysis of coronavirus data using SQL aims to uncover key insights into it’s spreads and demographic impacts.</a:t>
            </a:r>
            <a:endParaRPr lang="en-US" b="0" i="0" dirty="0">
              <a:solidFill>
                <a:srgbClr val="3C4245"/>
              </a:solidFill>
              <a:effectLst/>
              <a:highlight>
                <a:srgbClr val="F0F2F5"/>
              </a:highlight>
              <a:latin typeface="Noto Sans" panose="020B0502040204020203" pitchFamily="34" charset="0"/>
            </a:endParaRPr>
          </a:p>
          <a:p>
            <a:pPr marL="285750" indent="-285750">
              <a:lnSpc>
                <a:spcPct val="150000"/>
              </a:lnSpc>
              <a:buFont typeface="Wingdings" panose="05000000000000000000" pitchFamily="2" charset="2"/>
              <a:buChar char="Ø"/>
            </a:pPr>
            <a:r>
              <a:rPr lang="en-US" b="0" i="0" dirty="0">
                <a:solidFill>
                  <a:srgbClr val="3C4245"/>
                </a:solidFill>
                <a:effectLst/>
                <a:highlight>
                  <a:srgbClr val="F0F2F5"/>
                </a:highlight>
                <a:latin typeface="Noto Sans" panose="020B0502040204020203" pitchFamily="34" charset="0"/>
              </a:rPr>
              <a:t>As a data analyst, you have been tasked with analyzing a CORONA VIRUS dataset to derive meaningful insights and present your findings.</a:t>
            </a:r>
          </a:p>
          <a:p>
            <a:pPr marL="285750" indent="-285750">
              <a:lnSpc>
                <a:spcPct val="150000"/>
              </a:lnSpc>
              <a:buFont typeface="Wingdings" panose="05000000000000000000" pitchFamily="2" charset="2"/>
              <a:buChar char="Ø"/>
            </a:pPr>
            <a:r>
              <a:rPr lang="en-US" b="0" i="0" dirty="0">
                <a:solidFill>
                  <a:srgbClr val="3C4245"/>
                </a:solidFill>
                <a:effectLst/>
                <a:highlight>
                  <a:srgbClr val="F0F2F5"/>
                </a:highlight>
                <a:latin typeface="Noto Sans" panose="020B0502040204020203" pitchFamily="34" charset="0"/>
              </a:rPr>
              <a:t>Join us to explore critica</a:t>
            </a:r>
            <a:r>
              <a:rPr lang="en-US" dirty="0">
                <a:solidFill>
                  <a:srgbClr val="3C4245"/>
                </a:solidFill>
                <a:highlight>
                  <a:srgbClr val="F0F2F5"/>
                </a:highlight>
                <a:latin typeface="Noto Sans" panose="020B0502040204020203" pitchFamily="34" charset="0"/>
              </a:rPr>
              <a:t>l aspects of the pandemic and understand it’s implications for decision-making and response strategies.</a:t>
            </a:r>
            <a:endParaRPr lang="en-US" b="0" i="0" dirty="0">
              <a:solidFill>
                <a:srgbClr val="3C4245"/>
              </a:solidFill>
              <a:effectLst/>
              <a:highlight>
                <a:srgbClr val="F0F2F5"/>
              </a:highlight>
              <a:latin typeface="Noto Sans" panose="020B0502040204020203" pitchFamily="34" charset="0"/>
            </a:endParaRPr>
          </a:p>
        </p:txBody>
      </p:sp>
      <p:sp>
        <p:nvSpPr>
          <p:cNvPr id="3" name="TextBox 2">
            <a:extLst>
              <a:ext uri="{FF2B5EF4-FFF2-40B4-BE49-F238E27FC236}">
                <a16:creationId xmlns:a16="http://schemas.microsoft.com/office/drawing/2014/main" id="{B449F2F4-8DE4-5F86-2E0A-AB2BB770FB46}"/>
              </a:ext>
            </a:extLst>
          </p:cNvPr>
          <p:cNvSpPr txBox="1"/>
          <p:nvPr/>
        </p:nvSpPr>
        <p:spPr>
          <a:xfrm>
            <a:off x="2883159" y="149290"/>
            <a:ext cx="6587412" cy="830997"/>
          </a:xfrm>
          <a:prstGeom prst="rect">
            <a:avLst/>
          </a:prstGeom>
          <a:noFill/>
        </p:spPr>
        <p:txBody>
          <a:bodyPr wrap="square" rtlCol="0">
            <a:spAutoFit/>
          </a:bodyPr>
          <a:lstStyle/>
          <a:p>
            <a:pPr algn="ctr"/>
            <a:r>
              <a:rPr lang="en-IN" sz="4800" b="1" dirty="0">
                <a:solidFill>
                  <a:srgbClr val="7030A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5925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29D1F-0210-F78C-F720-59399FCE4ADE}"/>
              </a:ext>
            </a:extLst>
          </p:cNvPr>
          <p:cNvSpPr txBox="1"/>
          <p:nvPr/>
        </p:nvSpPr>
        <p:spPr>
          <a:xfrm>
            <a:off x="3334139" y="216877"/>
            <a:ext cx="5523722" cy="769441"/>
          </a:xfrm>
          <a:prstGeom prst="rect">
            <a:avLst/>
          </a:prstGeom>
          <a:noFill/>
        </p:spPr>
        <p:txBody>
          <a:bodyPr wrap="square" rtlCol="0">
            <a:spAutoFit/>
          </a:bodyPr>
          <a:lstStyle/>
          <a:p>
            <a:pPr algn="ctr"/>
            <a:r>
              <a:rPr lang="en-IN" sz="4400" b="1" dirty="0">
                <a:solidFill>
                  <a:srgbClr val="7030A0"/>
                </a:solidFill>
                <a:latin typeface="Times New Roman" panose="02020603050405020304" pitchFamily="18" charset="0"/>
                <a:cs typeface="Times New Roman" panose="02020603050405020304" pitchFamily="18" charset="0"/>
              </a:rPr>
              <a:t>OVERVIEW</a:t>
            </a:r>
          </a:p>
        </p:txBody>
      </p:sp>
      <p:sp>
        <p:nvSpPr>
          <p:cNvPr id="3" name="TextBox 2">
            <a:extLst>
              <a:ext uri="{FF2B5EF4-FFF2-40B4-BE49-F238E27FC236}">
                <a16:creationId xmlns:a16="http://schemas.microsoft.com/office/drawing/2014/main" id="{2F93CAAC-25E4-23C0-59B1-6D776574BB0A}"/>
              </a:ext>
            </a:extLst>
          </p:cNvPr>
          <p:cNvSpPr txBox="1"/>
          <p:nvPr/>
        </p:nvSpPr>
        <p:spPr>
          <a:xfrm>
            <a:off x="2034073" y="1408922"/>
            <a:ext cx="10021078" cy="48320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Here’s the synopsis of the key tasks we tackled:</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Check for NULL values and update</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Total number of rows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Start and End dates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Number of months present</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Monthly averages of cases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Most frequent values by month</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Minimum and maximum values per year</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Total cases per month</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Spread analysis with respect to Confirmed cases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Spread analysis with respect to Death cases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Spread analysis with respect to Recovered cases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Country-Level analysis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Top 5 countries with Highest Recovered cases.</a:t>
            </a:r>
          </a:p>
        </p:txBody>
      </p:sp>
    </p:spTree>
    <p:extLst>
      <p:ext uri="{BB962C8B-B14F-4D97-AF65-F5344CB8AC3E}">
        <p14:creationId xmlns:p14="http://schemas.microsoft.com/office/powerpoint/2010/main" val="296929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61869-3674-34AE-81C5-FC9EDF16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490" y="1098704"/>
            <a:ext cx="7335274" cy="5220429"/>
          </a:xfrm>
          <a:prstGeom prst="rect">
            <a:avLst/>
          </a:prstGeom>
        </p:spPr>
      </p:pic>
      <p:sp>
        <p:nvSpPr>
          <p:cNvPr id="4" name="TextBox 3">
            <a:extLst>
              <a:ext uri="{FF2B5EF4-FFF2-40B4-BE49-F238E27FC236}">
                <a16:creationId xmlns:a16="http://schemas.microsoft.com/office/drawing/2014/main" id="{B668560C-98AE-C353-7996-49C65E9E14A5}"/>
              </a:ext>
            </a:extLst>
          </p:cNvPr>
          <p:cNvSpPr txBox="1"/>
          <p:nvPr/>
        </p:nvSpPr>
        <p:spPr>
          <a:xfrm>
            <a:off x="3137490" y="202612"/>
            <a:ext cx="8817428"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t>Write a code to check NULL values</a:t>
            </a:r>
          </a:p>
        </p:txBody>
      </p:sp>
    </p:spTree>
    <p:extLst>
      <p:ext uri="{BB962C8B-B14F-4D97-AF65-F5344CB8AC3E}">
        <p14:creationId xmlns:p14="http://schemas.microsoft.com/office/powerpoint/2010/main" val="101538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05EBE-6AC8-3ECA-25D0-C42469372371}"/>
              </a:ext>
            </a:extLst>
          </p:cNvPr>
          <p:cNvSpPr txBox="1"/>
          <p:nvPr/>
        </p:nvSpPr>
        <p:spPr>
          <a:xfrm>
            <a:off x="1810139" y="643812"/>
            <a:ext cx="9321282" cy="954107"/>
          </a:xfrm>
          <a:prstGeom prst="rect">
            <a:avLst/>
          </a:prstGeom>
          <a:noFill/>
        </p:spPr>
        <p:txBody>
          <a:bodyPr wrap="square" rtlCol="0">
            <a:spAutoFit/>
          </a:bodyPr>
          <a:lstStyle/>
          <a:p>
            <a:pPr marL="457200" indent="-457200">
              <a:buFont typeface="Wingdings" panose="05000000000000000000" pitchFamily="2" charset="2"/>
              <a:buChar char="q"/>
            </a:pPr>
            <a:r>
              <a:rPr lang="en-IN" sz="2800" dirty="0"/>
              <a:t>If NULL values are present, update them with zeroes for all columns</a:t>
            </a:r>
          </a:p>
        </p:txBody>
      </p:sp>
      <p:pic>
        <p:nvPicPr>
          <p:cNvPr id="4" name="Picture 3">
            <a:extLst>
              <a:ext uri="{FF2B5EF4-FFF2-40B4-BE49-F238E27FC236}">
                <a16:creationId xmlns:a16="http://schemas.microsoft.com/office/drawing/2014/main" id="{3C29D1D2-A5AE-47AC-A58B-A144F6FA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195" y="2397968"/>
            <a:ext cx="9854475" cy="1615727"/>
          </a:xfrm>
          <a:prstGeom prst="rect">
            <a:avLst/>
          </a:prstGeom>
        </p:spPr>
      </p:pic>
    </p:spTree>
    <p:extLst>
      <p:ext uri="{BB962C8B-B14F-4D97-AF65-F5344CB8AC3E}">
        <p14:creationId xmlns:p14="http://schemas.microsoft.com/office/powerpoint/2010/main" val="288343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7ED2-2193-13F8-DA3B-59BAF31DB81E}"/>
              </a:ext>
            </a:extLst>
          </p:cNvPr>
          <p:cNvSpPr>
            <a:spLocks noGrp="1"/>
          </p:cNvSpPr>
          <p:nvPr>
            <p:ph type="title"/>
          </p:nvPr>
        </p:nvSpPr>
        <p:spPr>
          <a:xfrm>
            <a:off x="2429880" y="335902"/>
            <a:ext cx="7332240" cy="1133669"/>
          </a:xfrm>
        </p:spPr>
        <p:txBody>
          <a:bodyPr>
            <a:normAutofit/>
          </a:bodyPr>
          <a:lstStyle/>
          <a:p>
            <a:pPr marL="457200" indent="-457200">
              <a:buFont typeface="Wingdings" panose="05000000000000000000" pitchFamily="2" charset="2"/>
              <a:buChar char="q"/>
            </a:pPr>
            <a:r>
              <a:rPr lang="en-IN" sz="2800" dirty="0"/>
              <a:t>Check total number of rows</a:t>
            </a:r>
          </a:p>
        </p:txBody>
      </p:sp>
      <p:pic>
        <p:nvPicPr>
          <p:cNvPr id="4" name="Picture 3">
            <a:extLst>
              <a:ext uri="{FF2B5EF4-FFF2-40B4-BE49-F238E27FC236}">
                <a16:creationId xmlns:a16="http://schemas.microsoft.com/office/drawing/2014/main" id="{4600A6CE-C082-EC1B-1342-459631B3C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310" y="1776182"/>
            <a:ext cx="6895203" cy="3305636"/>
          </a:xfrm>
          <a:prstGeom prst="rect">
            <a:avLst/>
          </a:prstGeom>
        </p:spPr>
      </p:pic>
    </p:spTree>
    <p:extLst>
      <p:ext uri="{BB962C8B-B14F-4D97-AF65-F5344CB8AC3E}">
        <p14:creationId xmlns:p14="http://schemas.microsoft.com/office/powerpoint/2010/main" val="133025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F4EA-1CC8-2688-1948-40A2838C5D54}"/>
              </a:ext>
            </a:extLst>
          </p:cNvPr>
          <p:cNvSpPr>
            <a:spLocks noGrp="1"/>
          </p:cNvSpPr>
          <p:nvPr>
            <p:ph type="title"/>
          </p:nvPr>
        </p:nvSpPr>
        <p:spPr>
          <a:xfrm>
            <a:off x="1484311" y="685800"/>
            <a:ext cx="10018713" cy="1254967"/>
          </a:xfrm>
        </p:spPr>
        <p:txBody>
          <a:bodyPr>
            <a:normAutofit/>
          </a:bodyPr>
          <a:lstStyle/>
          <a:p>
            <a:pPr marL="571500" indent="-571500">
              <a:buFont typeface="Wingdings" panose="05000000000000000000" pitchFamily="2" charset="2"/>
              <a:buChar char="q"/>
            </a:pPr>
            <a:r>
              <a:rPr lang="en-IN" sz="2800" dirty="0"/>
              <a:t>Check what is start date and end date of the pandemic</a:t>
            </a:r>
          </a:p>
        </p:txBody>
      </p:sp>
      <p:pic>
        <p:nvPicPr>
          <p:cNvPr id="4" name="Picture 3">
            <a:extLst>
              <a:ext uri="{FF2B5EF4-FFF2-40B4-BE49-F238E27FC236}">
                <a16:creationId xmlns:a16="http://schemas.microsoft.com/office/drawing/2014/main" id="{FBA848AA-689F-4B05-D60D-E9511D5D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350" y="2190643"/>
            <a:ext cx="7517321" cy="3491016"/>
          </a:xfrm>
          <a:prstGeom prst="rect">
            <a:avLst/>
          </a:prstGeom>
        </p:spPr>
      </p:pic>
    </p:spTree>
    <p:extLst>
      <p:ext uri="{BB962C8B-B14F-4D97-AF65-F5344CB8AC3E}">
        <p14:creationId xmlns:p14="http://schemas.microsoft.com/office/powerpoint/2010/main" val="379308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1C1F-CC9D-F674-589D-4A4C8FE29BBB}"/>
              </a:ext>
            </a:extLst>
          </p:cNvPr>
          <p:cNvSpPr>
            <a:spLocks noGrp="1"/>
          </p:cNvSpPr>
          <p:nvPr>
            <p:ph type="title"/>
          </p:nvPr>
        </p:nvSpPr>
        <p:spPr>
          <a:xfrm>
            <a:off x="1484311" y="685801"/>
            <a:ext cx="10018713" cy="1422918"/>
          </a:xfrm>
        </p:spPr>
        <p:txBody>
          <a:bodyPr>
            <a:normAutofit/>
          </a:bodyPr>
          <a:lstStyle/>
          <a:p>
            <a:pPr marL="571500" indent="-571500">
              <a:buFont typeface="Wingdings" panose="05000000000000000000" pitchFamily="2" charset="2"/>
              <a:buChar char="q"/>
            </a:pPr>
            <a:r>
              <a:rPr lang="en-IN" sz="2800" dirty="0"/>
              <a:t>Number of months present in the dataset</a:t>
            </a:r>
          </a:p>
        </p:txBody>
      </p:sp>
      <p:pic>
        <p:nvPicPr>
          <p:cNvPr id="4" name="Picture 3">
            <a:extLst>
              <a:ext uri="{FF2B5EF4-FFF2-40B4-BE49-F238E27FC236}">
                <a16:creationId xmlns:a16="http://schemas.microsoft.com/office/drawing/2014/main" id="{D2214E7B-5002-914F-E1DB-F45385C5F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687" y="2108719"/>
            <a:ext cx="8306959" cy="3315163"/>
          </a:xfrm>
          <a:prstGeom prst="rect">
            <a:avLst/>
          </a:prstGeom>
        </p:spPr>
      </p:pic>
    </p:spTree>
    <p:extLst>
      <p:ext uri="{BB962C8B-B14F-4D97-AF65-F5344CB8AC3E}">
        <p14:creationId xmlns:p14="http://schemas.microsoft.com/office/powerpoint/2010/main" val="120502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112</TotalTime>
  <Words>512</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Corbel</vt:lpstr>
      <vt:lpstr>Noto Sans</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Check total number of rows</vt:lpstr>
      <vt:lpstr>Check what is start date and end date of the pandemic</vt:lpstr>
      <vt:lpstr>Number of months present in the dataset</vt:lpstr>
      <vt:lpstr>Find monthly average for Confirmed, Death &amp; Recovered</vt:lpstr>
      <vt:lpstr>Find most frequent value for Confirmed, Death &amp; Recovered</vt:lpstr>
      <vt:lpstr>Find minimum values for Confirmed, Death &amp; Recovered</vt:lpstr>
      <vt:lpstr>Find maximum values for Confirmed, Death &amp; Recovered</vt:lpstr>
      <vt:lpstr>Total number of cases of Confirmed, Death &amp; Recovered</vt:lpstr>
      <vt:lpstr>Check how corona virus spread out with respect to confirmed cases</vt:lpstr>
      <vt:lpstr>Check how corona virus spread out with respect to Death cases</vt:lpstr>
      <vt:lpstr>Check how corona virus spread out with respect to Recovered cases</vt:lpstr>
      <vt:lpstr>Find country having highest number of the Confirmed cases</vt:lpstr>
      <vt:lpstr>Find country having lowest number of the death cases</vt:lpstr>
      <vt:lpstr>Find top 5 countries having highest recovered cases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K</dc:creator>
  <cp:lastModifiedBy>MEGHA K</cp:lastModifiedBy>
  <cp:revision>1</cp:revision>
  <dcterms:created xsi:type="dcterms:W3CDTF">2024-06-01T05:21:23Z</dcterms:created>
  <dcterms:modified xsi:type="dcterms:W3CDTF">2024-06-01T07:14:23Z</dcterms:modified>
</cp:coreProperties>
</file>