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96" r:id="rId2"/>
    <p:sldId id="279" r:id="rId3"/>
    <p:sldId id="298" r:id="rId4"/>
    <p:sldId id="282" r:id="rId5"/>
    <p:sldId id="283" r:id="rId6"/>
    <p:sldId id="299" r:id="rId7"/>
    <p:sldId id="300" r:id="rId8"/>
    <p:sldId id="307" r:id="rId9"/>
    <p:sldId id="308" r:id="rId10"/>
    <p:sldId id="301" r:id="rId11"/>
    <p:sldId id="302" r:id="rId12"/>
    <p:sldId id="303" r:id="rId13"/>
    <p:sldId id="304" r:id="rId14"/>
    <p:sldId id="263" r:id="rId15"/>
    <p:sldId id="305" r:id="rId16"/>
    <p:sldId id="306"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78" d="100"/>
          <a:sy n="78" d="100"/>
        </p:scale>
        <p:origin x="73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46B2D-E335-4538-86FA-E0A9F51E0B10}" type="datetimeFigureOut">
              <a:rPr lang="en-US" smtClean="0"/>
              <a:t>2024-07-09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8CA3C-D65D-45C2-8B70-A9B472823F34}" type="slidenum">
              <a:rPr lang="en-US" smtClean="0"/>
              <a:t>‹#›</a:t>
            </a:fld>
            <a:endParaRPr lang="en-US"/>
          </a:p>
        </p:txBody>
      </p:sp>
    </p:spTree>
    <p:extLst>
      <p:ext uri="{BB962C8B-B14F-4D97-AF65-F5344CB8AC3E}">
        <p14:creationId xmlns:p14="http://schemas.microsoft.com/office/powerpoint/2010/main" val="318227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900016-B674-496B-86A0-203ABD0A5B63}" type="datetime1">
              <a:rPr lang="en-US" smtClean="0"/>
              <a:t>2024-07-09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8A50CCE5-CCC9-40FF-B905-9BAEA29BC6B0}" type="slidenum">
              <a:rPr lang="en-US" smtClean="0"/>
              <a:t>‹#›</a:t>
            </a:fld>
            <a:endParaRPr lang="en-US"/>
          </a:p>
        </p:txBody>
      </p:sp>
    </p:spTree>
    <p:extLst>
      <p:ext uri="{BB962C8B-B14F-4D97-AF65-F5344CB8AC3E}">
        <p14:creationId xmlns:p14="http://schemas.microsoft.com/office/powerpoint/2010/main" val="2673220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1A337-E79D-4BCE-B4F2-E77821F9E779}" type="datetime1">
              <a:rPr lang="en-US" smtClean="0"/>
              <a:t>2024-07-09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390439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AA722-47BE-467A-AE87-C6C823500F7A}" type="datetime1">
              <a:rPr lang="en-US" smtClean="0"/>
              <a:t>2024-07-09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4192780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4BF81-108A-4836-809C-C63A97FA26BA}" type="datetime1">
              <a:rPr lang="en-US" smtClean="0"/>
              <a:t>2024-07-09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332882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748938-B4A3-4D35-BE2A-13083D697C87}" type="datetime1">
              <a:rPr lang="en-US" smtClean="0"/>
              <a:t>2024-07-09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50CCE5-CCC9-40FF-B905-9BAEA29BC6B0}" type="slidenum">
              <a:rPr lang="en-US" smtClean="0"/>
              <a:t>‹#›</a:t>
            </a:fld>
            <a:endParaRPr lang="en-US"/>
          </a:p>
        </p:txBody>
      </p:sp>
    </p:spTree>
    <p:extLst>
      <p:ext uri="{BB962C8B-B14F-4D97-AF65-F5344CB8AC3E}">
        <p14:creationId xmlns:p14="http://schemas.microsoft.com/office/powerpoint/2010/main" val="2043309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4B7568-3FF5-471F-BEA9-C61B2034878F}" type="datetime1">
              <a:rPr lang="en-US" smtClean="0"/>
              <a:t>2024-07-09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214782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ABB3B-C6EA-4D40-B21A-A1DD2FB64316}" type="datetime1">
              <a:rPr lang="en-US" smtClean="0"/>
              <a:t>2024-07-09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4291049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DAE24B-32FA-4F32-87CC-26AAF74E4FE4}" type="datetime1">
              <a:rPr lang="en-US" smtClean="0"/>
              <a:t>2024-07-09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1876513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9C81-AED0-48E7-8B2F-BBEC2B7C159A}" type="datetime1">
              <a:rPr lang="en-US" smtClean="0"/>
              <a:t>2024-07-09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936159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F9588-1AA0-4A07-89E5-C51DD617C1DD}" type="datetime1">
              <a:rPr lang="en-US" smtClean="0"/>
              <a:t>2024-07-09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434730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35BF3-7F93-49D6-97A3-061EE6CE77C2}" type="datetime1">
              <a:rPr lang="en-US" smtClean="0"/>
              <a:t>2024-07-09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24154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41758CD-AEEE-489A-B0AB-38310B90F8E8}" type="datetime1">
              <a:rPr lang="en-US" smtClean="0"/>
              <a:t>2024-07-09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8A50CCE5-CCC9-40FF-B905-9BAEA29BC6B0}" type="slidenum">
              <a:rPr lang="en-US" smtClean="0"/>
              <a:t>‹#›</a:t>
            </a:fld>
            <a:endParaRPr lang="en-US"/>
          </a:p>
        </p:txBody>
      </p:sp>
    </p:spTree>
    <p:extLst>
      <p:ext uri="{BB962C8B-B14F-4D97-AF65-F5344CB8AC3E}">
        <p14:creationId xmlns:p14="http://schemas.microsoft.com/office/powerpoint/2010/main" val="20785284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994-9A63-7870-944F-7E33067D78AB}"/>
              </a:ext>
            </a:extLst>
          </p:cNvPr>
          <p:cNvSpPr>
            <a:spLocks noGrp="1"/>
          </p:cNvSpPr>
          <p:nvPr>
            <p:ph type="ctrTitle"/>
          </p:nvPr>
        </p:nvSpPr>
        <p:spPr>
          <a:xfrm>
            <a:off x="1112520" y="1304404"/>
            <a:ext cx="9966960" cy="3035808"/>
          </a:xfrm>
        </p:spPr>
        <p:txBody>
          <a:bodyPr/>
          <a:lstStyle/>
          <a:p>
            <a:pPr algn="ctr"/>
            <a:r>
              <a:rPr lang="en-US" dirty="0"/>
              <a:t>E - COMMERCE</a:t>
            </a:r>
          </a:p>
        </p:txBody>
      </p:sp>
      <p:sp>
        <p:nvSpPr>
          <p:cNvPr id="3" name="Subtitle 2">
            <a:extLst>
              <a:ext uri="{FF2B5EF4-FFF2-40B4-BE49-F238E27FC236}">
                <a16:creationId xmlns:a16="http://schemas.microsoft.com/office/drawing/2014/main" id="{89E38541-67BA-8981-D69B-3CC0ECD592B3}"/>
              </a:ext>
            </a:extLst>
          </p:cNvPr>
          <p:cNvSpPr>
            <a:spLocks noGrp="1"/>
          </p:cNvSpPr>
          <p:nvPr>
            <p:ph type="subTitle" idx="1"/>
          </p:nvPr>
        </p:nvSpPr>
        <p:spPr>
          <a:xfrm>
            <a:off x="7285713" y="3429000"/>
            <a:ext cx="2587752" cy="540294"/>
          </a:xfrm>
        </p:spPr>
        <p:txBody>
          <a:bodyPr/>
          <a:lstStyle/>
          <a:p>
            <a:r>
              <a:rPr lang="en-US" dirty="0" err="1"/>
              <a:t>Olist</a:t>
            </a:r>
            <a:r>
              <a:rPr lang="en-US" dirty="0"/>
              <a:t> Store Analysis</a:t>
            </a:r>
          </a:p>
        </p:txBody>
      </p:sp>
      <p:sp>
        <p:nvSpPr>
          <p:cNvPr id="5" name="Footer Placeholder 6">
            <a:extLst>
              <a:ext uri="{FF2B5EF4-FFF2-40B4-BE49-F238E27FC236}">
                <a16:creationId xmlns:a16="http://schemas.microsoft.com/office/drawing/2014/main" id="{8C708724-8688-485E-B4A4-32495163790A}"/>
              </a:ext>
            </a:extLst>
          </p:cNvPr>
          <p:cNvSpPr>
            <a:spLocks noGrp="1"/>
          </p:cNvSpPr>
          <p:nvPr>
            <p:ph type="ftr" sz="quarter" idx="11"/>
          </p:nvPr>
        </p:nvSpPr>
        <p:spPr>
          <a:xfrm>
            <a:off x="2932176" y="5221550"/>
            <a:ext cx="6327648" cy="1212132"/>
          </a:xfrm>
        </p:spPr>
        <p:txBody>
          <a:bodyPr/>
          <a:lstStyle/>
          <a:p>
            <a:pPr algn="ctr"/>
            <a:r>
              <a:rPr lang="en-US" sz="3600" dirty="0"/>
              <a:t>Presented By:</a:t>
            </a:r>
          </a:p>
          <a:p>
            <a:pPr algn="ctr"/>
            <a:r>
              <a:rPr lang="en-US" sz="3600" dirty="0"/>
              <a:t>Group 4</a:t>
            </a:r>
          </a:p>
        </p:txBody>
      </p:sp>
    </p:spTree>
    <p:extLst>
      <p:ext uri="{BB962C8B-B14F-4D97-AF65-F5344CB8AC3E}">
        <p14:creationId xmlns:p14="http://schemas.microsoft.com/office/powerpoint/2010/main" val="1531115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1166257"/>
          </a:xfrm>
        </p:spPr>
        <p:txBody>
          <a:bodyPr/>
          <a:lstStyle/>
          <a:p>
            <a:pPr algn="ctr"/>
            <a:r>
              <a:rPr lang="en-US" dirty="0">
                <a:latin typeface="Algerian" panose="04020705040A02060702" pitchFamily="82" charset="0"/>
              </a:rPr>
              <a:t>Data Modeling</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10</a:t>
            </a:fld>
            <a:endParaRPr lang="en-US"/>
          </a:p>
        </p:txBody>
      </p:sp>
      <p:sp>
        <p:nvSpPr>
          <p:cNvPr id="7" name="TextBox 6">
            <a:extLst>
              <a:ext uri="{FF2B5EF4-FFF2-40B4-BE49-F238E27FC236}">
                <a16:creationId xmlns:a16="http://schemas.microsoft.com/office/drawing/2014/main" id="{0472BE33-E60A-1E53-7D96-A6F1A156133F}"/>
              </a:ext>
            </a:extLst>
          </p:cNvPr>
          <p:cNvSpPr txBox="1"/>
          <p:nvPr/>
        </p:nvSpPr>
        <p:spPr>
          <a:xfrm>
            <a:off x="759946" y="1632156"/>
            <a:ext cx="10223128" cy="872868"/>
          </a:xfrm>
          <a:prstGeom prst="rect">
            <a:avLst/>
          </a:prstGeom>
          <a:noFill/>
        </p:spPr>
        <p:txBody>
          <a:bodyPr wrap="square">
            <a:spAutoFit/>
          </a:bodyPr>
          <a:lstStyle/>
          <a:p>
            <a:pPr>
              <a:lnSpc>
                <a:spcPct val="150000"/>
              </a:lnSpc>
            </a:pPr>
            <a:br>
              <a:rPr lang="en-US" b="0" i="0" dirty="0">
                <a:effectLst/>
                <a:highlight>
                  <a:srgbClr val="FFFFFF"/>
                </a:highlight>
                <a:latin typeface="-apple-system"/>
              </a:rPr>
            </a:br>
            <a:r>
              <a:rPr lang="en-IN" dirty="0">
                <a:latin typeface="+mj-lt"/>
              </a:rPr>
              <a:t>      </a:t>
            </a:r>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6052692"/>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C8F3D1C-DA55-80B8-6472-4F483C29C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32" y="1130710"/>
            <a:ext cx="10803765" cy="5014255"/>
          </a:xfrm>
          <a:prstGeom prst="rect">
            <a:avLst/>
          </a:prstGeom>
        </p:spPr>
      </p:pic>
    </p:spTree>
    <p:extLst>
      <p:ext uri="{BB962C8B-B14F-4D97-AF65-F5344CB8AC3E}">
        <p14:creationId xmlns:p14="http://schemas.microsoft.com/office/powerpoint/2010/main" val="3847734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11</a:t>
            </a:fld>
            <a:endParaRPr lang="en-US"/>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A453906-D172-62F5-3499-4A0F356D0CD9}"/>
              </a:ext>
            </a:extLst>
          </p:cNvPr>
          <p:cNvSpPr>
            <a:spLocks noGrp="1"/>
          </p:cNvSpPr>
          <p:nvPr>
            <p:ph type="title"/>
          </p:nvPr>
        </p:nvSpPr>
        <p:spPr>
          <a:xfrm>
            <a:off x="1091115" y="382231"/>
            <a:ext cx="10058400" cy="636245"/>
          </a:xfrm>
        </p:spPr>
        <p:txBody>
          <a:bodyPr>
            <a:noAutofit/>
          </a:bodyPr>
          <a:lstStyle/>
          <a:p>
            <a:pPr algn="ctr"/>
            <a:r>
              <a:rPr lang="en-US" sz="4400" dirty="0">
                <a:latin typeface="Algerian" panose="04020705040A02060702" pitchFamily="82" charset="0"/>
              </a:rPr>
              <a:t>Excel</a:t>
            </a:r>
          </a:p>
        </p:txBody>
      </p:sp>
      <p:pic>
        <p:nvPicPr>
          <p:cNvPr id="9" name="Picture 8">
            <a:extLst>
              <a:ext uri="{FF2B5EF4-FFF2-40B4-BE49-F238E27FC236}">
                <a16:creationId xmlns:a16="http://schemas.microsoft.com/office/drawing/2014/main" id="{1FC71A53-F115-4E97-6EED-CA265072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1180615"/>
            <a:ext cx="11154779" cy="4876056"/>
          </a:xfrm>
          <a:prstGeom prst="rect">
            <a:avLst/>
          </a:prstGeom>
        </p:spPr>
      </p:pic>
    </p:spTree>
    <p:extLst>
      <p:ext uri="{BB962C8B-B14F-4D97-AF65-F5344CB8AC3E}">
        <p14:creationId xmlns:p14="http://schemas.microsoft.com/office/powerpoint/2010/main" val="2221309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569F-0503-1441-FADF-1AE6DE78FAF0}"/>
              </a:ext>
            </a:extLst>
          </p:cNvPr>
          <p:cNvSpPr>
            <a:spLocks noGrp="1"/>
          </p:cNvSpPr>
          <p:nvPr>
            <p:ph type="title"/>
          </p:nvPr>
        </p:nvSpPr>
        <p:spPr>
          <a:xfrm>
            <a:off x="1069848" y="304800"/>
            <a:ext cx="10058400" cy="766916"/>
          </a:xfrm>
        </p:spPr>
        <p:txBody>
          <a:bodyPr/>
          <a:lstStyle/>
          <a:p>
            <a:pPr algn="ctr"/>
            <a:r>
              <a:rPr lang="en-US" dirty="0">
                <a:latin typeface="Algerian" panose="04020705040A02060702" pitchFamily="82" charset="0"/>
              </a:rPr>
              <a:t>Power BI</a:t>
            </a:r>
          </a:p>
        </p:txBody>
      </p:sp>
      <p:sp>
        <p:nvSpPr>
          <p:cNvPr id="3" name="Slide Number Placeholder 2">
            <a:extLst>
              <a:ext uri="{FF2B5EF4-FFF2-40B4-BE49-F238E27FC236}">
                <a16:creationId xmlns:a16="http://schemas.microsoft.com/office/drawing/2014/main" id="{7375EDA0-421A-0C1A-69E2-C51CF1332A01}"/>
              </a:ext>
            </a:extLst>
          </p:cNvPr>
          <p:cNvSpPr>
            <a:spLocks noGrp="1"/>
          </p:cNvSpPr>
          <p:nvPr>
            <p:ph type="sldNum" sz="quarter" idx="12"/>
          </p:nvPr>
        </p:nvSpPr>
        <p:spPr/>
        <p:txBody>
          <a:bodyPr/>
          <a:lstStyle/>
          <a:p>
            <a:fld id="{8A50CCE5-CCC9-40FF-B905-9BAEA29BC6B0}" type="slidenum">
              <a:rPr lang="en-US" smtClean="0"/>
              <a:t>12</a:t>
            </a:fld>
            <a:endParaRPr lang="en-US"/>
          </a:p>
        </p:txBody>
      </p:sp>
      <p:sp>
        <p:nvSpPr>
          <p:cNvPr id="4" name="Rectangle 3">
            <a:extLst>
              <a:ext uri="{FF2B5EF4-FFF2-40B4-BE49-F238E27FC236}">
                <a16:creationId xmlns:a16="http://schemas.microsoft.com/office/drawing/2014/main" id="{27C5DD0C-C4FF-7BF2-6969-C0FC5F92497B}"/>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C0614B-FE6B-0A1C-54E3-20BC77EF8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97" y="1156424"/>
            <a:ext cx="9879836" cy="4976553"/>
          </a:xfrm>
          <a:prstGeom prst="rect">
            <a:avLst/>
          </a:prstGeom>
        </p:spPr>
      </p:pic>
    </p:spTree>
    <p:extLst>
      <p:ext uri="{BB962C8B-B14F-4D97-AF65-F5344CB8AC3E}">
        <p14:creationId xmlns:p14="http://schemas.microsoft.com/office/powerpoint/2010/main" val="482331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569F-0503-1441-FADF-1AE6DE78FAF0}"/>
              </a:ext>
            </a:extLst>
          </p:cNvPr>
          <p:cNvSpPr>
            <a:spLocks noGrp="1"/>
          </p:cNvSpPr>
          <p:nvPr>
            <p:ph type="title"/>
          </p:nvPr>
        </p:nvSpPr>
        <p:spPr>
          <a:xfrm>
            <a:off x="1069848" y="304800"/>
            <a:ext cx="10058400" cy="766916"/>
          </a:xfrm>
        </p:spPr>
        <p:txBody>
          <a:bodyPr/>
          <a:lstStyle/>
          <a:p>
            <a:pPr algn="ctr"/>
            <a:r>
              <a:rPr lang="en-US" dirty="0">
                <a:latin typeface="Algerian" panose="04020705040A02060702" pitchFamily="82" charset="0"/>
              </a:rPr>
              <a:t>Tableau</a:t>
            </a:r>
          </a:p>
        </p:txBody>
      </p:sp>
      <p:sp>
        <p:nvSpPr>
          <p:cNvPr id="3" name="Slide Number Placeholder 2">
            <a:extLst>
              <a:ext uri="{FF2B5EF4-FFF2-40B4-BE49-F238E27FC236}">
                <a16:creationId xmlns:a16="http://schemas.microsoft.com/office/drawing/2014/main" id="{7375EDA0-421A-0C1A-69E2-C51CF1332A01}"/>
              </a:ext>
            </a:extLst>
          </p:cNvPr>
          <p:cNvSpPr>
            <a:spLocks noGrp="1"/>
          </p:cNvSpPr>
          <p:nvPr>
            <p:ph type="sldNum" sz="quarter" idx="12"/>
          </p:nvPr>
        </p:nvSpPr>
        <p:spPr/>
        <p:txBody>
          <a:bodyPr/>
          <a:lstStyle/>
          <a:p>
            <a:fld id="{8A50CCE5-CCC9-40FF-B905-9BAEA29BC6B0}" type="slidenum">
              <a:rPr lang="en-US" smtClean="0"/>
              <a:t>13</a:t>
            </a:fld>
            <a:endParaRPr lang="en-US"/>
          </a:p>
        </p:txBody>
      </p:sp>
      <p:sp>
        <p:nvSpPr>
          <p:cNvPr id="4" name="Rectangle 3">
            <a:extLst>
              <a:ext uri="{FF2B5EF4-FFF2-40B4-BE49-F238E27FC236}">
                <a16:creationId xmlns:a16="http://schemas.microsoft.com/office/drawing/2014/main" id="{27C5DD0C-C4FF-7BF2-6969-C0FC5F92497B}"/>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D42A79-342A-4380-971E-1AA7FAB27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58" y="1215466"/>
            <a:ext cx="10652514" cy="4798430"/>
          </a:xfrm>
          <a:prstGeom prst="rect">
            <a:avLst/>
          </a:prstGeom>
        </p:spPr>
      </p:pic>
    </p:spTree>
    <p:extLst>
      <p:ext uri="{BB962C8B-B14F-4D97-AF65-F5344CB8AC3E}">
        <p14:creationId xmlns:p14="http://schemas.microsoft.com/office/powerpoint/2010/main" val="1951617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D8ED-BB36-A397-FABA-832BE380D7CA}"/>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Key Insights</a:t>
            </a:r>
          </a:p>
        </p:txBody>
      </p:sp>
    </p:spTree>
    <p:extLst>
      <p:ext uri="{BB962C8B-B14F-4D97-AF65-F5344CB8AC3E}">
        <p14:creationId xmlns:p14="http://schemas.microsoft.com/office/powerpoint/2010/main" val="2450823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15</a:t>
            </a:fld>
            <a:endParaRPr lang="en-US"/>
          </a:p>
        </p:txBody>
      </p:sp>
      <p:sp>
        <p:nvSpPr>
          <p:cNvPr id="7" name="TextBox 6">
            <a:extLst>
              <a:ext uri="{FF2B5EF4-FFF2-40B4-BE49-F238E27FC236}">
                <a16:creationId xmlns:a16="http://schemas.microsoft.com/office/drawing/2014/main" id="{0472BE33-E60A-1E53-7D96-A6F1A156133F}"/>
              </a:ext>
            </a:extLst>
          </p:cNvPr>
          <p:cNvSpPr txBox="1"/>
          <p:nvPr/>
        </p:nvSpPr>
        <p:spPr>
          <a:xfrm>
            <a:off x="700952" y="298798"/>
            <a:ext cx="10223128" cy="6274346"/>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err="1">
                <a:highlight>
                  <a:srgbClr val="FFFFFF"/>
                </a:highlight>
                <a:latin typeface="-apple-system"/>
              </a:rPr>
              <a:t>Olist</a:t>
            </a:r>
            <a:r>
              <a:rPr lang="en-US" dirty="0">
                <a:highlight>
                  <a:srgbClr val="FFFFFF"/>
                </a:highlight>
                <a:latin typeface="-apple-system"/>
              </a:rPr>
              <a:t> store offer 74 product categories.</a:t>
            </a:r>
          </a:p>
          <a:p>
            <a:pPr marL="285750" indent="-285750">
              <a:lnSpc>
                <a:spcPct val="150000"/>
              </a:lnSpc>
              <a:buFont typeface="Wingdings" panose="05000000000000000000" pitchFamily="2" charset="2"/>
              <a:buChar char="v"/>
            </a:pPr>
            <a:r>
              <a:rPr lang="en-US" dirty="0">
                <a:highlight>
                  <a:srgbClr val="FFFFFF"/>
                </a:highlight>
                <a:latin typeface="-apple-system"/>
              </a:rPr>
              <a:t>The Ecommerce store has processed a substantial 99K orders.</a:t>
            </a:r>
          </a:p>
          <a:p>
            <a:pPr marL="285750" indent="-285750">
              <a:lnSpc>
                <a:spcPct val="150000"/>
              </a:lnSpc>
              <a:buFont typeface="Wingdings" panose="05000000000000000000" pitchFamily="2" charset="2"/>
              <a:buChar char="v"/>
            </a:pPr>
            <a:r>
              <a:rPr lang="en-US" dirty="0">
                <a:highlight>
                  <a:srgbClr val="FFFFFF"/>
                </a:highlight>
                <a:latin typeface="-apple-system"/>
              </a:rPr>
              <a:t>The Store has 3094 sellers.</a:t>
            </a:r>
          </a:p>
          <a:p>
            <a:pPr marL="285750" indent="-285750">
              <a:lnSpc>
                <a:spcPct val="150000"/>
              </a:lnSpc>
              <a:buFont typeface="Wingdings" panose="05000000000000000000" pitchFamily="2" charset="2"/>
              <a:buChar char="v"/>
            </a:pPr>
            <a:r>
              <a:rPr lang="en-US" dirty="0">
                <a:highlight>
                  <a:srgbClr val="FFFFFF"/>
                </a:highlight>
                <a:latin typeface="-apple-system"/>
              </a:rPr>
              <a:t>The ratings are given 1, the lowest when the delivery is made within 21 days and 5 when the delivery made within 10 days of order.</a:t>
            </a:r>
          </a:p>
          <a:p>
            <a:pPr marL="285750" indent="-285750">
              <a:lnSpc>
                <a:spcPct val="150000"/>
              </a:lnSpc>
              <a:buFont typeface="Wingdings" panose="05000000000000000000" pitchFamily="2" charset="2"/>
              <a:buChar char="v"/>
            </a:pPr>
            <a:r>
              <a:rPr lang="en-US" dirty="0">
                <a:highlight>
                  <a:srgbClr val="FFFFFF"/>
                </a:highlight>
                <a:latin typeface="-apple-system"/>
              </a:rPr>
              <a:t>The total sales earned by the store is $16M.</a:t>
            </a:r>
          </a:p>
          <a:p>
            <a:pPr marL="285750" indent="-285750">
              <a:lnSpc>
                <a:spcPct val="150000"/>
              </a:lnSpc>
              <a:buFont typeface="Wingdings" panose="05000000000000000000" pitchFamily="2" charset="2"/>
              <a:buChar char="v"/>
            </a:pPr>
            <a:r>
              <a:rPr lang="en-US" b="0" i="0" dirty="0">
                <a:effectLst/>
                <a:highlight>
                  <a:srgbClr val="FFFFFF"/>
                </a:highlight>
                <a:latin typeface="-apple-system"/>
              </a:rPr>
              <a:t>The total price invested is $14M.</a:t>
            </a:r>
          </a:p>
          <a:p>
            <a:pPr marL="285750" indent="-285750">
              <a:lnSpc>
                <a:spcPct val="150000"/>
              </a:lnSpc>
              <a:buFont typeface="Wingdings" panose="05000000000000000000" pitchFamily="2" charset="2"/>
              <a:buChar char="v"/>
            </a:pPr>
            <a:r>
              <a:rPr lang="en-US" dirty="0">
                <a:highlight>
                  <a:srgbClr val="FFFFFF"/>
                </a:highlight>
                <a:latin typeface="-apple-system"/>
              </a:rPr>
              <a:t>The Total Profit earned is $2.42M.</a:t>
            </a:r>
          </a:p>
          <a:p>
            <a:pPr marL="285750" indent="-285750">
              <a:lnSpc>
                <a:spcPct val="150000"/>
              </a:lnSpc>
              <a:buFont typeface="Wingdings" panose="05000000000000000000" pitchFamily="2" charset="2"/>
              <a:buChar char="v"/>
            </a:pPr>
            <a:r>
              <a:rPr lang="en-US" b="0" i="0" dirty="0">
                <a:effectLst/>
                <a:highlight>
                  <a:srgbClr val="FFFFFF"/>
                </a:highlight>
                <a:latin typeface="-apple-system"/>
              </a:rPr>
              <a:t>Weekday sales account for approximately 77% of the total activity while Weekend sales make up the remaining 23%.</a:t>
            </a:r>
          </a:p>
          <a:p>
            <a:pPr marL="285750" indent="-285750">
              <a:lnSpc>
                <a:spcPct val="150000"/>
              </a:lnSpc>
              <a:buFont typeface="Wingdings" panose="05000000000000000000" pitchFamily="2" charset="2"/>
              <a:buChar char="v"/>
            </a:pPr>
            <a:r>
              <a:rPr lang="en-US" dirty="0">
                <a:highlight>
                  <a:srgbClr val="FFFFFF"/>
                </a:highlight>
                <a:latin typeface="-apple-system"/>
              </a:rPr>
              <a:t>The fact that the average payment value (134) is higher than the average price per product (107) suggests that customers in Sao Paulo are making larger purchases.</a:t>
            </a:r>
            <a:endParaRPr lang="en-US" b="0" i="0" dirty="0">
              <a:effectLst/>
              <a:highlight>
                <a:srgbClr val="FFFFFF"/>
              </a:highlight>
              <a:latin typeface="-apple-system"/>
            </a:endParaRPr>
          </a:p>
          <a:p>
            <a:pPr marL="285750" indent="-285750">
              <a:lnSpc>
                <a:spcPct val="150000"/>
              </a:lnSpc>
              <a:buFont typeface="Wingdings" panose="05000000000000000000" pitchFamily="2" charset="2"/>
              <a:buChar char="v"/>
            </a:pPr>
            <a:r>
              <a:rPr lang="en-US" b="0" i="0" dirty="0">
                <a:effectLst/>
                <a:highlight>
                  <a:srgbClr val="FFFFFF"/>
                </a:highlight>
                <a:latin typeface="-apple-system"/>
              </a:rPr>
              <a:t>While debit cards were the least popular payment option, credit cards were used by the majority of customers, accounting for 74% of all purchases.</a:t>
            </a:r>
            <a:br>
              <a:rPr lang="en-US" b="0" i="0" dirty="0">
                <a:effectLst/>
                <a:highlight>
                  <a:srgbClr val="FFFFFF"/>
                </a:highlight>
                <a:latin typeface="-apple-system"/>
              </a:rPr>
            </a:br>
            <a:r>
              <a:rPr lang="en-IN" dirty="0">
                <a:latin typeface="+mj-lt"/>
              </a:rPr>
              <a:t>      </a:t>
            </a:r>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396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8E9841-BC67-9993-AC9A-8AA4E9777CAC}"/>
              </a:ext>
            </a:extLst>
          </p:cNvPr>
          <p:cNvSpPr>
            <a:spLocks noGrp="1"/>
          </p:cNvSpPr>
          <p:nvPr>
            <p:ph type="sldNum" sz="quarter" idx="12"/>
          </p:nvPr>
        </p:nvSpPr>
        <p:spPr/>
        <p:txBody>
          <a:bodyPr/>
          <a:lstStyle/>
          <a:p>
            <a:fld id="{8A50CCE5-CCC9-40FF-B905-9BAEA29BC6B0}" type="slidenum">
              <a:rPr lang="en-US" smtClean="0"/>
              <a:t>16</a:t>
            </a:fld>
            <a:endParaRPr lang="en-US"/>
          </a:p>
        </p:txBody>
      </p:sp>
      <p:sp>
        <p:nvSpPr>
          <p:cNvPr id="4" name="Rectangle 3">
            <a:extLst>
              <a:ext uri="{FF2B5EF4-FFF2-40B4-BE49-F238E27FC236}">
                <a16:creationId xmlns:a16="http://schemas.microsoft.com/office/drawing/2014/main" id="{843E5498-176C-544D-43FF-5218B3D0F222}"/>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4AE0BA8-5FB8-24FE-6792-EB3E1ADC0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95" y="220092"/>
            <a:ext cx="11521440" cy="5937554"/>
          </a:xfrm>
          <a:prstGeom prst="rect">
            <a:avLst/>
          </a:prstGeom>
        </p:spPr>
      </p:pic>
    </p:spTree>
    <p:extLst>
      <p:ext uri="{BB962C8B-B14F-4D97-AF65-F5344CB8AC3E}">
        <p14:creationId xmlns:p14="http://schemas.microsoft.com/office/powerpoint/2010/main" val="426446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6E8F-79B8-E1F5-38DC-951B3C3BF20C}"/>
              </a:ext>
            </a:extLst>
          </p:cNvPr>
          <p:cNvSpPr>
            <a:spLocks noGrp="1"/>
          </p:cNvSpPr>
          <p:nvPr>
            <p:ph type="title"/>
          </p:nvPr>
        </p:nvSpPr>
        <p:spPr>
          <a:xfrm>
            <a:off x="2098302" y="1087644"/>
            <a:ext cx="9281160" cy="3520440"/>
          </a:xfrm>
        </p:spPr>
        <p:txBody>
          <a:bodyPr/>
          <a:lstStyle/>
          <a:p>
            <a:r>
              <a:rPr lang="en-US" dirty="0"/>
              <a:t>Thank You</a:t>
            </a:r>
          </a:p>
        </p:txBody>
      </p:sp>
    </p:spTree>
    <p:extLst>
      <p:ext uri="{BB962C8B-B14F-4D97-AF65-F5344CB8AC3E}">
        <p14:creationId xmlns:p14="http://schemas.microsoft.com/office/powerpoint/2010/main" val="122511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76F7-91A6-386E-C97B-DABA631FC1D3}"/>
              </a:ext>
            </a:extLst>
          </p:cNvPr>
          <p:cNvSpPr>
            <a:spLocks noGrp="1"/>
          </p:cNvSpPr>
          <p:nvPr>
            <p:ph type="title"/>
          </p:nvPr>
        </p:nvSpPr>
        <p:spPr>
          <a:xfrm>
            <a:off x="1091115" y="700354"/>
            <a:ext cx="10058400" cy="861283"/>
          </a:xfrm>
        </p:spPr>
        <p:txBody>
          <a:bodyPr/>
          <a:lstStyle/>
          <a:p>
            <a:pPr algn="ctr"/>
            <a:r>
              <a:rPr lang="en-US" dirty="0">
                <a:latin typeface="Algerian" panose="04020705040A02060702" pitchFamily="82" charset="0"/>
              </a:rPr>
              <a:t>Agenda</a:t>
            </a:r>
          </a:p>
        </p:txBody>
      </p:sp>
      <p:sp>
        <p:nvSpPr>
          <p:cNvPr id="3" name="Slide Number Placeholder 2">
            <a:extLst>
              <a:ext uri="{FF2B5EF4-FFF2-40B4-BE49-F238E27FC236}">
                <a16:creationId xmlns:a16="http://schemas.microsoft.com/office/drawing/2014/main" id="{0A19D6B3-E6FB-79BD-F460-423E20836922}"/>
              </a:ext>
            </a:extLst>
          </p:cNvPr>
          <p:cNvSpPr>
            <a:spLocks noGrp="1"/>
          </p:cNvSpPr>
          <p:nvPr>
            <p:ph type="sldNum" sz="quarter" idx="12"/>
          </p:nvPr>
        </p:nvSpPr>
        <p:spPr/>
        <p:txBody>
          <a:bodyPr/>
          <a:lstStyle/>
          <a:p>
            <a:fld id="{8A50CCE5-CCC9-40FF-B905-9BAEA29BC6B0}" type="slidenum">
              <a:rPr lang="en-US" smtClean="0"/>
              <a:t>2</a:t>
            </a:fld>
            <a:endParaRPr lang="en-US"/>
          </a:p>
        </p:txBody>
      </p:sp>
      <p:sp>
        <p:nvSpPr>
          <p:cNvPr id="4" name="Rectangle: Rounded Corners 3">
            <a:extLst>
              <a:ext uri="{FF2B5EF4-FFF2-40B4-BE49-F238E27FC236}">
                <a16:creationId xmlns:a16="http://schemas.microsoft.com/office/drawing/2014/main" id="{2FA51CAF-5B5C-0D00-5D92-BAFC25B155C3}"/>
              </a:ext>
            </a:extLst>
          </p:cNvPr>
          <p:cNvSpPr/>
          <p:nvPr/>
        </p:nvSpPr>
        <p:spPr>
          <a:xfrm>
            <a:off x="1037690" y="1777428"/>
            <a:ext cx="2743200" cy="861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Background</a:t>
            </a:r>
          </a:p>
        </p:txBody>
      </p:sp>
      <p:sp>
        <p:nvSpPr>
          <p:cNvPr id="5" name="Rectangle: Rounded Corners 4">
            <a:extLst>
              <a:ext uri="{FF2B5EF4-FFF2-40B4-BE49-F238E27FC236}">
                <a16:creationId xmlns:a16="http://schemas.microsoft.com/office/drawing/2014/main" id="{D2EA46EE-0054-CE6A-C282-B4AC621BF6FE}"/>
              </a:ext>
            </a:extLst>
          </p:cNvPr>
          <p:cNvSpPr/>
          <p:nvPr/>
        </p:nvSpPr>
        <p:spPr>
          <a:xfrm>
            <a:off x="1037689" y="1777428"/>
            <a:ext cx="9842643" cy="8612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r"/>
            <a:endParaRPr lang="en-US" sz="1600" dirty="0"/>
          </a:p>
          <a:p>
            <a:pPr algn="ctr"/>
            <a:r>
              <a:rPr lang="en-US" sz="1600" dirty="0">
                <a:solidFill>
                  <a:schemeClr val="tx1"/>
                </a:solidFill>
                <a:latin typeface="Calibri"/>
                <a:ea typeface="Calibri"/>
                <a:cs typeface="Calibri"/>
                <a:sym typeface="Calibri"/>
              </a:rPr>
              <a:t>					     To provide a high - level overview of the E – commerce Industries  we’re tackling</a:t>
            </a:r>
          </a:p>
          <a:p>
            <a:pPr algn="ctr"/>
            <a:r>
              <a:rPr lang="en-US" sz="1600" dirty="0">
                <a:solidFill>
                  <a:schemeClr val="tx1"/>
                </a:solidFill>
              </a:rPr>
              <a:t> </a:t>
            </a:r>
            <a:r>
              <a:rPr lang="en-US" sz="1600" dirty="0">
                <a:solidFill>
                  <a:schemeClr val="tx1"/>
                </a:solidFill>
                <a:latin typeface="Calibri"/>
                <a:ea typeface="Calibri"/>
                <a:cs typeface="Calibri"/>
                <a:sym typeface="Calibri"/>
              </a:rPr>
              <a:t>                                  the Precise requirements, we will provide summary of entire project.</a:t>
            </a:r>
          </a:p>
          <a:p>
            <a:pPr algn="ctr"/>
            <a:endParaRPr lang="en-US" sz="1600" dirty="0">
              <a:solidFill>
                <a:schemeClr val="dk1"/>
              </a:solidFill>
              <a:latin typeface="Calibri"/>
              <a:ea typeface="Calibri"/>
              <a:cs typeface="Calibri"/>
              <a:sym typeface="Calibri"/>
            </a:endParaRPr>
          </a:p>
        </p:txBody>
      </p:sp>
      <p:sp>
        <p:nvSpPr>
          <p:cNvPr id="6" name="Rectangle: Rounded Corners 5">
            <a:extLst>
              <a:ext uri="{FF2B5EF4-FFF2-40B4-BE49-F238E27FC236}">
                <a16:creationId xmlns:a16="http://schemas.microsoft.com/office/drawing/2014/main" id="{99AB2834-3FCC-97E0-9076-68644E8752A1}"/>
              </a:ext>
            </a:extLst>
          </p:cNvPr>
          <p:cNvSpPr/>
          <p:nvPr/>
        </p:nvSpPr>
        <p:spPr>
          <a:xfrm>
            <a:off x="1033159" y="3133639"/>
            <a:ext cx="2743200" cy="861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7" name="Rectangle: Rounded Corners 6">
            <a:extLst>
              <a:ext uri="{FF2B5EF4-FFF2-40B4-BE49-F238E27FC236}">
                <a16:creationId xmlns:a16="http://schemas.microsoft.com/office/drawing/2014/main" id="{29DDFA90-F070-01E8-0068-55A3CB969FD4}"/>
              </a:ext>
            </a:extLst>
          </p:cNvPr>
          <p:cNvSpPr/>
          <p:nvPr/>
        </p:nvSpPr>
        <p:spPr>
          <a:xfrm>
            <a:off x="1033159" y="3133638"/>
            <a:ext cx="9842642" cy="86128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The </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Olist</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Store needs actionable insights into customer behavior, the most 							preferable payment mode, customer satisfaction and the top performing cities to 						optimize marketing strategies and inventory management.</a:t>
            </a:r>
          </a:p>
        </p:txBody>
      </p:sp>
      <p:sp>
        <p:nvSpPr>
          <p:cNvPr id="10" name="Rectangle: Rounded Corners 9">
            <a:extLst>
              <a:ext uri="{FF2B5EF4-FFF2-40B4-BE49-F238E27FC236}">
                <a16:creationId xmlns:a16="http://schemas.microsoft.com/office/drawing/2014/main" id="{92E04459-9E66-27DB-15A1-0F744809BC8F}"/>
              </a:ext>
            </a:extLst>
          </p:cNvPr>
          <p:cNvSpPr/>
          <p:nvPr/>
        </p:nvSpPr>
        <p:spPr>
          <a:xfrm>
            <a:off x="1037689" y="4490663"/>
            <a:ext cx="2743200" cy="861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 &amp; Summary</a:t>
            </a:r>
          </a:p>
        </p:txBody>
      </p:sp>
      <p:sp>
        <p:nvSpPr>
          <p:cNvPr id="11" name="Rectangle: Rounded Corners 10">
            <a:extLst>
              <a:ext uri="{FF2B5EF4-FFF2-40B4-BE49-F238E27FC236}">
                <a16:creationId xmlns:a16="http://schemas.microsoft.com/office/drawing/2014/main" id="{B08852EC-07B9-C6C9-55DD-4A8DEBF8D9C9}"/>
              </a:ext>
            </a:extLst>
          </p:cNvPr>
          <p:cNvSpPr/>
          <p:nvPr/>
        </p:nvSpPr>
        <p:spPr>
          <a:xfrm>
            <a:off x="1037689" y="4490663"/>
            <a:ext cx="9842640" cy="86128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                                                          At last we will review the significant findings and offer them as a collection of insights and provide summary.</a:t>
            </a:r>
            <a:endParaRPr lang="en-US" sz="1600" dirty="0"/>
          </a:p>
        </p:txBody>
      </p:sp>
      <p:sp>
        <p:nvSpPr>
          <p:cNvPr id="13" name="Rectangle 12">
            <a:extLst>
              <a:ext uri="{FF2B5EF4-FFF2-40B4-BE49-F238E27FC236}">
                <a16:creationId xmlns:a16="http://schemas.microsoft.com/office/drawing/2014/main" id="{621E43B6-FCAF-FBCC-6962-34579FA5AB02}"/>
              </a:ext>
            </a:extLst>
          </p:cNvPr>
          <p:cNvSpPr/>
          <p:nvPr/>
        </p:nvSpPr>
        <p:spPr>
          <a:xfrm>
            <a:off x="359595" y="585626"/>
            <a:ext cx="11521440" cy="5572019"/>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956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587662" y="352616"/>
            <a:ext cx="11026800" cy="787868"/>
          </a:xfrm>
          <a:prstGeom prst="rect">
            <a:avLst/>
          </a:prstGeom>
          <a:noFill/>
          <a:ln>
            <a:noFill/>
          </a:ln>
        </p:spPr>
        <p:txBody>
          <a:bodyPr spcFirstLastPara="1" wrap="square" lIns="121900" tIns="121900" rIns="121900" bIns="121900" anchor="t" anchorCtr="0">
            <a:spAutoFit/>
          </a:bodyPr>
          <a:lstStyle/>
          <a:p>
            <a:pPr marL="0" lvl="0" indent="0" algn="ctr" rtl="0">
              <a:lnSpc>
                <a:spcPct val="80000"/>
              </a:lnSpc>
              <a:spcBef>
                <a:spcPts val="0"/>
              </a:spcBef>
              <a:spcAft>
                <a:spcPts val="0"/>
              </a:spcAft>
              <a:buSzPts val="3600"/>
              <a:buNone/>
            </a:pPr>
            <a:r>
              <a:rPr lang="en-US" sz="4400" dirty="0">
                <a:latin typeface="Algerian" panose="04020705040A02060702" pitchFamily="82" charset="0"/>
              </a:rPr>
              <a:t>Objectives</a:t>
            </a:r>
            <a:endParaRPr sz="4400" dirty="0">
              <a:solidFill>
                <a:srgbClr val="115488"/>
              </a:solidFill>
              <a:latin typeface="Algerian" panose="04020705040A02060702" pitchFamily="82" charset="0"/>
            </a:endParaRPr>
          </a:p>
        </p:txBody>
      </p:sp>
      <p:sp>
        <p:nvSpPr>
          <p:cNvPr id="111" name="Google Shape;111;p23"/>
          <p:cNvSpPr/>
          <p:nvPr/>
        </p:nvSpPr>
        <p:spPr>
          <a:xfrm>
            <a:off x="580684" y="2017233"/>
            <a:ext cx="715600" cy="721200"/>
          </a:xfrm>
          <a:prstGeom prst="roundRect">
            <a:avLst>
              <a:gd name="adj" fmla="val 16667"/>
            </a:avLst>
          </a:prstGeom>
          <a:solidFill>
            <a:schemeClr val="accent1"/>
          </a:solidFill>
          <a:ln>
            <a:noFill/>
          </a:ln>
          <a:effectLst>
            <a:outerShdw blurRad="57150" dist="19050" dir="5400000" algn="bl" rotWithShape="0">
              <a:srgbClr val="000000">
                <a:alpha val="49411"/>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12" name="Google Shape;112;p23"/>
          <p:cNvSpPr txBox="1">
            <a:spLocks noGrp="1"/>
          </p:cNvSpPr>
          <p:nvPr>
            <p:ph type="body" idx="4294967295"/>
          </p:nvPr>
        </p:nvSpPr>
        <p:spPr>
          <a:xfrm>
            <a:off x="1470150" y="2187740"/>
            <a:ext cx="3946800" cy="7758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1600" dirty="0"/>
              <a:t>Deliver current condition of the company to know the business performance.</a:t>
            </a:r>
            <a:endParaRPr sz="1600" dirty="0"/>
          </a:p>
        </p:txBody>
      </p:sp>
      <p:sp>
        <p:nvSpPr>
          <p:cNvPr id="113" name="Google Shape;113;p23"/>
          <p:cNvSpPr txBox="1">
            <a:spLocks noGrp="1"/>
          </p:cNvSpPr>
          <p:nvPr>
            <p:ph type="body" idx="4294967295"/>
          </p:nvPr>
        </p:nvSpPr>
        <p:spPr>
          <a:xfrm>
            <a:off x="1401150" y="1859975"/>
            <a:ext cx="4084800" cy="5541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2000" b="1">
                <a:solidFill>
                  <a:srgbClr val="115488"/>
                </a:solidFill>
              </a:rPr>
              <a:t>Company Current Condition</a:t>
            </a:r>
            <a:endParaRPr sz="2000" b="1">
              <a:solidFill>
                <a:srgbClr val="115488"/>
              </a:solidFill>
            </a:endParaRPr>
          </a:p>
        </p:txBody>
      </p:sp>
      <p:sp>
        <p:nvSpPr>
          <p:cNvPr id="114" name="Google Shape;114;p23"/>
          <p:cNvSpPr/>
          <p:nvPr/>
        </p:nvSpPr>
        <p:spPr>
          <a:xfrm>
            <a:off x="5768684" y="2017233"/>
            <a:ext cx="715600" cy="721200"/>
          </a:xfrm>
          <a:prstGeom prst="roundRect">
            <a:avLst>
              <a:gd name="adj" fmla="val 16667"/>
            </a:avLst>
          </a:prstGeom>
          <a:solidFill>
            <a:schemeClr val="accent1"/>
          </a:solidFill>
          <a:ln>
            <a:noFill/>
          </a:ln>
          <a:effectLst>
            <a:outerShdw blurRad="57150" dist="19050" dir="5400000" algn="bl" rotWithShape="0">
              <a:srgbClr val="000000">
                <a:alpha val="49411"/>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15" name="Google Shape;115;p23"/>
          <p:cNvSpPr txBox="1">
            <a:spLocks noGrp="1"/>
          </p:cNvSpPr>
          <p:nvPr>
            <p:ph type="body" idx="4294967295"/>
          </p:nvPr>
        </p:nvSpPr>
        <p:spPr>
          <a:xfrm>
            <a:off x="6641090" y="2222441"/>
            <a:ext cx="3946800" cy="1017674"/>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1600" dirty="0"/>
              <a:t>Can increase company value from the new business insight.</a:t>
            </a:r>
            <a:endParaRPr sz="1600" dirty="0"/>
          </a:p>
        </p:txBody>
      </p:sp>
      <p:sp>
        <p:nvSpPr>
          <p:cNvPr id="116" name="Google Shape;116;p23"/>
          <p:cNvSpPr txBox="1">
            <a:spLocks noGrp="1"/>
          </p:cNvSpPr>
          <p:nvPr>
            <p:ph type="body" idx="4294967295"/>
          </p:nvPr>
        </p:nvSpPr>
        <p:spPr>
          <a:xfrm>
            <a:off x="6589145" y="1859967"/>
            <a:ext cx="3946800" cy="5541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2000" b="1" dirty="0">
                <a:solidFill>
                  <a:srgbClr val="115488"/>
                </a:solidFill>
              </a:rPr>
              <a:t>Increase Company Value</a:t>
            </a:r>
            <a:endParaRPr sz="2000" b="1" dirty="0">
              <a:solidFill>
                <a:srgbClr val="115488"/>
              </a:solidFill>
            </a:endParaRPr>
          </a:p>
        </p:txBody>
      </p:sp>
      <p:sp>
        <p:nvSpPr>
          <p:cNvPr id="117" name="Google Shape;117;p23"/>
          <p:cNvSpPr/>
          <p:nvPr/>
        </p:nvSpPr>
        <p:spPr>
          <a:xfrm>
            <a:off x="580684" y="4177400"/>
            <a:ext cx="715600" cy="721200"/>
          </a:xfrm>
          <a:prstGeom prst="roundRect">
            <a:avLst>
              <a:gd name="adj" fmla="val 16667"/>
            </a:avLst>
          </a:prstGeom>
          <a:solidFill>
            <a:schemeClr val="accent1"/>
          </a:solidFill>
          <a:ln>
            <a:noFill/>
          </a:ln>
          <a:effectLst>
            <a:outerShdw blurRad="57150" dist="19050" dir="5400000" algn="bl" rotWithShape="0">
              <a:srgbClr val="000000">
                <a:alpha val="49411"/>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18" name="Google Shape;118;p23"/>
          <p:cNvSpPr txBox="1">
            <a:spLocks noGrp="1"/>
          </p:cNvSpPr>
          <p:nvPr>
            <p:ph type="body" idx="4294967295"/>
          </p:nvPr>
        </p:nvSpPr>
        <p:spPr>
          <a:xfrm>
            <a:off x="1408809" y="4369100"/>
            <a:ext cx="3946800" cy="10590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1600" dirty="0"/>
              <a:t>Get a new business insight that can help to reach a new level of company achievement.</a:t>
            </a:r>
            <a:endParaRPr dirty="0"/>
          </a:p>
        </p:txBody>
      </p:sp>
      <p:sp>
        <p:nvSpPr>
          <p:cNvPr id="119" name="Google Shape;119;p23"/>
          <p:cNvSpPr txBox="1">
            <a:spLocks noGrp="1"/>
          </p:cNvSpPr>
          <p:nvPr>
            <p:ph type="body" idx="4294967295"/>
          </p:nvPr>
        </p:nvSpPr>
        <p:spPr>
          <a:xfrm>
            <a:off x="1401145" y="4020133"/>
            <a:ext cx="3946800" cy="5541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2000" b="1" dirty="0">
                <a:solidFill>
                  <a:srgbClr val="115488"/>
                </a:solidFill>
              </a:rPr>
              <a:t>Get New Business Insight</a:t>
            </a:r>
            <a:endParaRPr sz="2000" b="1" dirty="0">
              <a:solidFill>
                <a:srgbClr val="115488"/>
              </a:solidFill>
            </a:endParaRPr>
          </a:p>
        </p:txBody>
      </p:sp>
      <p:sp>
        <p:nvSpPr>
          <p:cNvPr id="120" name="Google Shape;120;p23"/>
          <p:cNvSpPr/>
          <p:nvPr/>
        </p:nvSpPr>
        <p:spPr>
          <a:xfrm>
            <a:off x="5768684" y="4177400"/>
            <a:ext cx="715600" cy="721200"/>
          </a:xfrm>
          <a:prstGeom prst="roundRect">
            <a:avLst>
              <a:gd name="adj" fmla="val 16667"/>
            </a:avLst>
          </a:prstGeom>
          <a:solidFill>
            <a:schemeClr val="accent1"/>
          </a:solidFill>
          <a:ln>
            <a:noFill/>
          </a:ln>
          <a:effectLst>
            <a:outerShdw blurRad="57150" dist="19050" dir="5400000" algn="bl" rotWithShape="0">
              <a:srgbClr val="000000">
                <a:alpha val="49411"/>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21" name="Google Shape;121;p23"/>
          <p:cNvSpPr txBox="1">
            <a:spLocks noGrp="1"/>
          </p:cNvSpPr>
          <p:nvPr>
            <p:ph type="body" idx="4294967295"/>
          </p:nvPr>
        </p:nvSpPr>
        <p:spPr>
          <a:xfrm>
            <a:off x="6644922" y="4309248"/>
            <a:ext cx="3946800" cy="10590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1600" dirty="0"/>
              <a:t>Give the company idea to make the future strategy to handle the obstacle for their business.</a:t>
            </a:r>
            <a:endParaRPr dirty="0"/>
          </a:p>
        </p:txBody>
      </p:sp>
      <p:sp>
        <p:nvSpPr>
          <p:cNvPr id="122" name="Google Shape;122;p23"/>
          <p:cNvSpPr txBox="1">
            <a:spLocks noGrp="1"/>
          </p:cNvSpPr>
          <p:nvPr>
            <p:ph type="body" idx="4294967295"/>
          </p:nvPr>
        </p:nvSpPr>
        <p:spPr>
          <a:xfrm>
            <a:off x="6589145" y="4020134"/>
            <a:ext cx="3946800" cy="5541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Clr>
                <a:schemeClr val="dk1"/>
              </a:buClr>
              <a:buSzPts val="1400"/>
              <a:buFont typeface="Arial"/>
              <a:buNone/>
            </a:pPr>
            <a:r>
              <a:rPr lang="en-US" sz="2000" b="1">
                <a:solidFill>
                  <a:srgbClr val="115488"/>
                </a:solidFill>
              </a:rPr>
              <a:t>Plan for Future Strategy</a:t>
            </a:r>
            <a:endParaRPr sz="2000" b="1">
              <a:solidFill>
                <a:srgbClr val="115488"/>
              </a:solidFill>
            </a:endParaRPr>
          </a:p>
        </p:txBody>
      </p:sp>
      <p:sp>
        <p:nvSpPr>
          <p:cNvPr id="123" name="Google Shape;123;p23"/>
          <p:cNvSpPr txBox="1"/>
          <p:nvPr/>
        </p:nvSpPr>
        <p:spPr>
          <a:xfrm>
            <a:off x="11030378" y="6232670"/>
            <a:ext cx="731600" cy="52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Poppins Medium"/>
              <a:buNone/>
            </a:pPr>
            <a:r>
              <a:rPr lang="en-US" sz="1400" b="0" i="0" u="none" strike="noStrike" cap="none" dirty="0">
                <a:solidFill>
                  <a:schemeClr val="bg1"/>
                </a:solidFill>
                <a:latin typeface="Poppins Medium"/>
                <a:ea typeface="Poppins Medium"/>
                <a:cs typeface="Poppins Medium"/>
                <a:sym typeface="Poppins Medium"/>
              </a:rPr>
              <a:t>3</a:t>
            </a:r>
            <a:endParaRPr sz="1400" b="0" i="0" u="none" strike="noStrike" cap="none" dirty="0">
              <a:solidFill>
                <a:schemeClr val="bg1"/>
              </a:solidFill>
              <a:latin typeface="Poppins Medium"/>
              <a:ea typeface="Poppins Medium"/>
              <a:cs typeface="Poppins Medium"/>
              <a:sym typeface="Poppins Medium"/>
            </a:endParaRPr>
          </a:p>
        </p:txBody>
      </p:sp>
      <p:pic>
        <p:nvPicPr>
          <p:cNvPr id="124" name="Google Shape;124;p23" descr="Icon&#10;&#10;Description automatically generated"/>
          <p:cNvPicPr preferRelativeResize="0"/>
          <p:nvPr/>
        </p:nvPicPr>
        <p:blipFill rotWithShape="1">
          <a:blip r:embed="rId3">
            <a:alphaModFix/>
          </a:blip>
          <a:srcRect/>
          <a:stretch/>
        </p:blipFill>
        <p:spPr>
          <a:xfrm>
            <a:off x="5846705" y="2088290"/>
            <a:ext cx="559557" cy="559557"/>
          </a:xfrm>
          <a:prstGeom prst="rect">
            <a:avLst/>
          </a:prstGeom>
          <a:noFill/>
          <a:ln>
            <a:noFill/>
          </a:ln>
        </p:spPr>
      </p:pic>
      <p:pic>
        <p:nvPicPr>
          <p:cNvPr id="125" name="Google Shape;125;p23" descr="Icon&#10;&#10;Description automatically generated"/>
          <p:cNvPicPr preferRelativeResize="0"/>
          <p:nvPr/>
        </p:nvPicPr>
        <p:blipFill rotWithShape="1">
          <a:blip r:embed="rId4">
            <a:alphaModFix/>
          </a:blip>
          <a:srcRect/>
          <a:stretch/>
        </p:blipFill>
        <p:spPr>
          <a:xfrm>
            <a:off x="640900" y="4271688"/>
            <a:ext cx="532623" cy="532623"/>
          </a:xfrm>
          <a:prstGeom prst="rect">
            <a:avLst/>
          </a:prstGeom>
          <a:noFill/>
          <a:ln>
            <a:noFill/>
          </a:ln>
        </p:spPr>
      </p:pic>
      <p:pic>
        <p:nvPicPr>
          <p:cNvPr id="126" name="Google Shape;126;p23" descr="Icon&#10;&#10;Description automatically generated"/>
          <p:cNvPicPr preferRelativeResize="0"/>
          <p:nvPr/>
        </p:nvPicPr>
        <p:blipFill rotWithShape="1">
          <a:blip r:embed="rId5">
            <a:alphaModFix/>
          </a:blip>
          <a:srcRect/>
          <a:stretch/>
        </p:blipFill>
        <p:spPr>
          <a:xfrm>
            <a:off x="5881209" y="4237782"/>
            <a:ext cx="541249" cy="541249"/>
          </a:xfrm>
          <a:prstGeom prst="rect">
            <a:avLst/>
          </a:prstGeom>
          <a:noFill/>
          <a:ln>
            <a:noFill/>
          </a:ln>
        </p:spPr>
      </p:pic>
      <p:pic>
        <p:nvPicPr>
          <p:cNvPr id="127" name="Google Shape;127;p23" descr="Icon&#10;&#10;Description automatically generated"/>
          <p:cNvPicPr preferRelativeResize="0"/>
          <p:nvPr/>
        </p:nvPicPr>
        <p:blipFill rotWithShape="1">
          <a:blip r:embed="rId6">
            <a:alphaModFix/>
          </a:blip>
          <a:srcRect/>
          <a:stretch/>
        </p:blipFill>
        <p:spPr>
          <a:xfrm>
            <a:off x="580681" y="2214115"/>
            <a:ext cx="524308" cy="524308"/>
          </a:xfrm>
          <a:prstGeom prst="rect">
            <a:avLst/>
          </a:prstGeom>
          <a:noFill/>
          <a:ln>
            <a:noFill/>
          </a:ln>
        </p:spPr>
      </p:pic>
      <p:sp>
        <p:nvSpPr>
          <p:cNvPr id="2" name="Rectangle 1">
            <a:extLst>
              <a:ext uri="{FF2B5EF4-FFF2-40B4-BE49-F238E27FC236}">
                <a16:creationId xmlns:a16="http://schemas.microsoft.com/office/drawing/2014/main" id="{3A5BAE9C-499B-8413-96A1-8B6DDD176F20}"/>
              </a:ext>
            </a:extLst>
          </p:cNvPr>
          <p:cNvSpPr/>
          <p:nvPr/>
        </p:nvSpPr>
        <p:spPr>
          <a:xfrm>
            <a:off x="359595" y="226142"/>
            <a:ext cx="11521440" cy="593868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13">
                                            <p:txEl>
                                              <p:pRg st="0" end="0"/>
                                            </p:txEl>
                                          </p:spTgt>
                                        </p:tgtEl>
                                        <p:attrNameLst>
                                          <p:attrName>style.visibility</p:attrName>
                                        </p:attrNameLst>
                                      </p:cBhvr>
                                      <p:to>
                                        <p:strVal val="visible"/>
                                      </p:to>
                                    </p:set>
                                    <p:animEffect transition="in" filter="fade">
                                      <p:cBhvr>
                                        <p:cTn id="10" dur="500"/>
                                        <p:tgtEl>
                                          <p:spTgt spid="11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500"/>
                                        <p:tgtEl>
                                          <p:spTgt spid="111"/>
                                        </p:tgtEl>
                                      </p:cBhvr>
                                    </p:animEffect>
                                  </p:childTnLst>
                                </p:cTn>
                              </p:par>
                              <p:par>
                                <p:cTn id="14" presetID="10" presetClass="entr" presetSubtype="0" fill="hold" nodeType="withEffect">
                                  <p:stCondLst>
                                    <p:cond delay="0"/>
                                  </p:stCondLst>
                                  <p:childTnLst>
                                    <p:set>
                                      <p:cBhvr>
                                        <p:cTn id="15" dur="1" fill="hold">
                                          <p:stCondLst>
                                            <p:cond delay="0"/>
                                          </p:stCondLst>
                                        </p:cTn>
                                        <p:tgtEl>
                                          <p:spTgt spid="112">
                                            <p:txEl>
                                              <p:pRg st="0" end="0"/>
                                            </p:txEl>
                                          </p:spTgt>
                                        </p:tgtEl>
                                        <p:attrNameLst>
                                          <p:attrName>style.visibility</p:attrName>
                                        </p:attrNameLst>
                                      </p:cBhvr>
                                      <p:to>
                                        <p:strVal val="visible"/>
                                      </p:to>
                                    </p:set>
                                    <p:animEffect transition="in" filter="fade">
                                      <p:cBhvr>
                                        <p:cTn id="16" dur="500"/>
                                        <p:tgtEl>
                                          <p:spTgt spid="11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fade">
                                      <p:cBhvr>
                                        <p:cTn id="21" dur="500"/>
                                        <p:tgtEl>
                                          <p:spTgt spid="124"/>
                                        </p:tgtEl>
                                      </p:cBhvr>
                                    </p:animEffect>
                                  </p:childTnLst>
                                </p:cTn>
                              </p:par>
                              <p:par>
                                <p:cTn id="22" presetID="10" presetClass="entr" presetSubtype="0" fill="hold" nodeType="withEffect">
                                  <p:stCondLst>
                                    <p:cond delay="0"/>
                                  </p:stCondLst>
                                  <p:childTnLst>
                                    <p:set>
                                      <p:cBhvr>
                                        <p:cTn id="23" dur="1" fill="hold">
                                          <p:stCondLst>
                                            <p:cond delay="0"/>
                                          </p:stCondLst>
                                        </p:cTn>
                                        <p:tgtEl>
                                          <p:spTgt spid="114"/>
                                        </p:tgtEl>
                                        <p:attrNameLst>
                                          <p:attrName>style.visibility</p:attrName>
                                        </p:attrNameLst>
                                      </p:cBhvr>
                                      <p:to>
                                        <p:strVal val="visible"/>
                                      </p:to>
                                    </p:set>
                                    <p:animEffect transition="in" filter="fade">
                                      <p:cBhvr>
                                        <p:cTn id="24" dur="500"/>
                                        <p:tgtEl>
                                          <p:spTgt spid="114"/>
                                        </p:tgtEl>
                                      </p:cBhvr>
                                    </p:animEffect>
                                  </p:childTnLst>
                                </p:cTn>
                              </p:par>
                              <p:par>
                                <p:cTn id="25" presetID="10" presetClass="entr" presetSubtype="0" fill="hold" nodeType="withEffect">
                                  <p:stCondLst>
                                    <p:cond delay="0"/>
                                  </p:stCondLst>
                                  <p:childTnLst>
                                    <p:set>
                                      <p:cBhvr>
                                        <p:cTn id="26" dur="1" fill="hold">
                                          <p:stCondLst>
                                            <p:cond delay="0"/>
                                          </p:stCondLst>
                                        </p:cTn>
                                        <p:tgtEl>
                                          <p:spTgt spid="116">
                                            <p:txEl>
                                              <p:pRg st="0" end="0"/>
                                            </p:txEl>
                                          </p:spTgt>
                                        </p:tgtEl>
                                        <p:attrNameLst>
                                          <p:attrName>style.visibility</p:attrName>
                                        </p:attrNameLst>
                                      </p:cBhvr>
                                      <p:to>
                                        <p:strVal val="visible"/>
                                      </p:to>
                                    </p:set>
                                    <p:animEffect transition="in" filter="fade">
                                      <p:cBhvr>
                                        <p:cTn id="27" dur="500"/>
                                        <p:tgtEl>
                                          <p:spTgt spid="116">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5">
                                            <p:txEl>
                                              <p:pRg st="0" end="0"/>
                                            </p:txEl>
                                          </p:spTgt>
                                        </p:tgtEl>
                                        <p:attrNameLst>
                                          <p:attrName>style.visibility</p:attrName>
                                        </p:attrNameLst>
                                      </p:cBhvr>
                                      <p:to>
                                        <p:strVal val="visible"/>
                                      </p:to>
                                    </p:set>
                                    <p:animEffect transition="in" filter="fade">
                                      <p:cBhvr>
                                        <p:cTn id="30" dur="500"/>
                                        <p:tgtEl>
                                          <p:spTgt spid="11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5"/>
                                        </p:tgtEl>
                                        <p:attrNameLst>
                                          <p:attrName>style.visibility</p:attrName>
                                        </p:attrNameLst>
                                      </p:cBhvr>
                                      <p:to>
                                        <p:strVal val="visible"/>
                                      </p:to>
                                    </p:set>
                                    <p:animEffect transition="in" filter="fade">
                                      <p:cBhvr>
                                        <p:cTn id="35" dur="500"/>
                                        <p:tgtEl>
                                          <p:spTgt spid="125"/>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par>
                                <p:cTn id="39" presetID="10" presetClass="entr" presetSubtype="0" fill="hold" nodeType="withEffect">
                                  <p:stCondLst>
                                    <p:cond delay="0"/>
                                  </p:stCondLst>
                                  <p:childTnLst>
                                    <p:set>
                                      <p:cBhvr>
                                        <p:cTn id="40" dur="1" fill="hold">
                                          <p:stCondLst>
                                            <p:cond delay="0"/>
                                          </p:stCondLst>
                                        </p:cTn>
                                        <p:tgtEl>
                                          <p:spTgt spid="119">
                                            <p:txEl>
                                              <p:pRg st="0" end="0"/>
                                            </p:txEl>
                                          </p:spTgt>
                                        </p:tgtEl>
                                        <p:attrNameLst>
                                          <p:attrName>style.visibility</p:attrName>
                                        </p:attrNameLst>
                                      </p:cBhvr>
                                      <p:to>
                                        <p:strVal val="visible"/>
                                      </p:to>
                                    </p:set>
                                    <p:animEffect transition="in" filter="fade">
                                      <p:cBhvr>
                                        <p:cTn id="41" dur="500"/>
                                        <p:tgtEl>
                                          <p:spTgt spid="119">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18">
                                            <p:txEl>
                                              <p:pRg st="0" end="0"/>
                                            </p:txEl>
                                          </p:spTgt>
                                        </p:tgtEl>
                                        <p:attrNameLst>
                                          <p:attrName>style.visibility</p:attrName>
                                        </p:attrNameLst>
                                      </p:cBhvr>
                                      <p:to>
                                        <p:strVal val="visible"/>
                                      </p:to>
                                    </p:set>
                                    <p:animEffect transition="in" filter="fade">
                                      <p:cBhvr>
                                        <p:cTn id="44" dur="500"/>
                                        <p:tgtEl>
                                          <p:spTgt spid="11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fade">
                                      <p:cBhvr>
                                        <p:cTn id="49" dur="500"/>
                                        <p:tgtEl>
                                          <p:spTgt spid="126"/>
                                        </p:tgtEl>
                                      </p:cBhvr>
                                    </p:animEffect>
                                  </p:childTnLst>
                                </p:cTn>
                              </p:par>
                              <p:par>
                                <p:cTn id="50" presetID="10" presetClass="entr" presetSubtype="0" fill="hold" nodeType="withEffect">
                                  <p:stCondLst>
                                    <p:cond delay="0"/>
                                  </p:stCondLst>
                                  <p:childTnLst>
                                    <p:set>
                                      <p:cBhvr>
                                        <p:cTn id="51" dur="1" fill="hold">
                                          <p:stCondLst>
                                            <p:cond delay="0"/>
                                          </p:stCondLst>
                                        </p:cTn>
                                        <p:tgtEl>
                                          <p:spTgt spid="120"/>
                                        </p:tgtEl>
                                        <p:attrNameLst>
                                          <p:attrName>style.visibility</p:attrName>
                                        </p:attrNameLst>
                                      </p:cBhvr>
                                      <p:to>
                                        <p:strVal val="visible"/>
                                      </p:to>
                                    </p:set>
                                    <p:animEffect transition="in" filter="fade">
                                      <p:cBhvr>
                                        <p:cTn id="52" dur="500"/>
                                        <p:tgtEl>
                                          <p:spTgt spid="120"/>
                                        </p:tgtEl>
                                      </p:cBhvr>
                                    </p:animEffect>
                                  </p:childTnLst>
                                </p:cTn>
                              </p:par>
                              <p:par>
                                <p:cTn id="53" presetID="10" presetClass="entr" presetSubtype="0" fill="hold" nodeType="withEffect">
                                  <p:stCondLst>
                                    <p:cond delay="0"/>
                                  </p:stCondLst>
                                  <p:childTnLst>
                                    <p:set>
                                      <p:cBhvr>
                                        <p:cTn id="54" dur="1" fill="hold">
                                          <p:stCondLst>
                                            <p:cond delay="0"/>
                                          </p:stCondLst>
                                        </p:cTn>
                                        <p:tgtEl>
                                          <p:spTgt spid="122">
                                            <p:txEl>
                                              <p:pRg st="0" end="0"/>
                                            </p:txEl>
                                          </p:spTgt>
                                        </p:tgtEl>
                                        <p:attrNameLst>
                                          <p:attrName>style.visibility</p:attrName>
                                        </p:attrNameLst>
                                      </p:cBhvr>
                                      <p:to>
                                        <p:strVal val="visible"/>
                                      </p:to>
                                    </p:set>
                                    <p:animEffect transition="in" filter="fade">
                                      <p:cBhvr>
                                        <p:cTn id="55" dur="500"/>
                                        <p:tgtEl>
                                          <p:spTgt spid="122">
                                            <p:txEl>
                                              <p:pRg st="0" end="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21">
                                            <p:txEl>
                                              <p:pRg st="0" end="0"/>
                                            </p:txEl>
                                          </p:spTgt>
                                        </p:tgtEl>
                                        <p:attrNameLst>
                                          <p:attrName>style.visibility</p:attrName>
                                        </p:attrNameLst>
                                      </p:cBhvr>
                                      <p:to>
                                        <p:strVal val="visible"/>
                                      </p:to>
                                    </p:set>
                                    <p:animEffect transition="in" filter="fade">
                                      <p:cBhvr>
                                        <p:cTn id="58" dur="500"/>
                                        <p:tgtEl>
                                          <p:spTgt spid="1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3909-26A5-CDF1-DD2C-90AFB9D5A9EF}"/>
              </a:ext>
            </a:extLst>
          </p:cNvPr>
          <p:cNvSpPr>
            <a:spLocks noGrp="1"/>
          </p:cNvSpPr>
          <p:nvPr>
            <p:ph type="title"/>
          </p:nvPr>
        </p:nvSpPr>
        <p:spPr/>
        <p:txBody>
          <a:bodyPr/>
          <a:lstStyle/>
          <a:p>
            <a:pPr algn="ctr"/>
            <a:r>
              <a:rPr lang="en-US" dirty="0">
                <a:latin typeface="Algerian" panose="04020705040A02060702" pitchFamily="82" charset="0"/>
              </a:rPr>
              <a:t>Project Background</a:t>
            </a:r>
          </a:p>
        </p:txBody>
      </p:sp>
      <p:sp>
        <p:nvSpPr>
          <p:cNvPr id="3" name="Slide Number Placeholder 2">
            <a:extLst>
              <a:ext uri="{FF2B5EF4-FFF2-40B4-BE49-F238E27FC236}">
                <a16:creationId xmlns:a16="http://schemas.microsoft.com/office/drawing/2014/main" id="{65BA1E99-2E81-BEF8-CF13-A6DD8C94CA0B}"/>
              </a:ext>
            </a:extLst>
          </p:cNvPr>
          <p:cNvSpPr>
            <a:spLocks noGrp="1"/>
          </p:cNvSpPr>
          <p:nvPr>
            <p:ph type="sldNum" sz="quarter" idx="12"/>
          </p:nvPr>
        </p:nvSpPr>
        <p:spPr/>
        <p:txBody>
          <a:bodyPr/>
          <a:lstStyle/>
          <a:p>
            <a:fld id="{8A50CCE5-CCC9-40FF-B905-9BAEA29BC6B0}" type="slidenum">
              <a:rPr lang="en-US" smtClean="0"/>
              <a:t>4</a:t>
            </a:fld>
            <a:endParaRPr lang="en-US"/>
          </a:p>
        </p:txBody>
      </p:sp>
      <p:sp>
        <p:nvSpPr>
          <p:cNvPr id="7" name="TextBox 6">
            <a:extLst>
              <a:ext uri="{FF2B5EF4-FFF2-40B4-BE49-F238E27FC236}">
                <a16:creationId xmlns:a16="http://schemas.microsoft.com/office/drawing/2014/main" id="{631FB5D8-6AEE-57A1-6928-22A347339BBD}"/>
              </a:ext>
            </a:extLst>
          </p:cNvPr>
          <p:cNvSpPr txBox="1"/>
          <p:nvPr/>
        </p:nvSpPr>
        <p:spPr>
          <a:xfrm>
            <a:off x="1063752" y="1869897"/>
            <a:ext cx="9888500" cy="3365473"/>
          </a:xfrm>
          <a:prstGeom prst="rect">
            <a:avLst/>
          </a:prstGeom>
          <a:noFill/>
        </p:spPr>
        <p:txBody>
          <a:bodyPr wrap="square">
            <a:spAutoFit/>
          </a:bodyPr>
          <a:lstStyle/>
          <a:p>
            <a:pPr marL="285750" marR="0" lvl="0" indent="-285750" algn="l" rtl="0">
              <a:lnSpc>
                <a:spcPct val="150000"/>
              </a:lnSpc>
              <a:spcBef>
                <a:spcPts val="0"/>
              </a:spcBef>
              <a:spcAft>
                <a:spcPts val="0"/>
              </a:spcAft>
              <a:buFont typeface="Wingdings" panose="05000000000000000000" pitchFamily="2" charset="2"/>
              <a:buChar char="Ø"/>
            </a:pPr>
            <a:r>
              <a:rPr lang="en-US" sz="1800" dirty="0">
                <a:solidFill>
                  <a:schemeClr val="dk1"/>
                </a:solidFill>
                <a:latin typeface="Calibri"/>
                <a:ea typeface="Calibri"/>
                <a:cs typeface="Calibri"/>
                <a:sym typeface="Calibri"/>
              </a:rPr>
              <a:t>“</a:t>
            </a:r>
            <a:r>
              <a:rPr lang="en-US" b="1" dirty="0">
                <a:solidFill>
                  <a:schemeClr val="dk1"/>
                </a:solidFill>
                <a:latin typeface="Calibri"/>
                <a:ea typeface="Calibri"/>
                <a:cs typeface="Calibri"/>
                <a:sym typeface="Calibri"/>
              </a:rPr>
              <a:t>E-Commerce</a:t>
            </a:r>
            <a:r>
              <a:rPr lang="en-US" sz="1800" dirty="0">
                <a:solidFill>
                  <a:schemeClr val="dk1"/>
                </a:solidFill>
                <a:latin typeface="Calibri"/>
                <a:ea typeface="Calibri"/>
                <a:cs typeface="Calibri"/>
                <a:sym typeface="Calibri"/>
              </a:rPr>
              <a:t>" is a rapidly expanding unicorn in the technology space that </a:t>
            </a:r>
            <a:r>
              <a:rPr lang="en-US" dirty="0">
                <a:solidFill>
                  <a:schemeClr val="dk1"/>
                </a:solidFill>
                <a:latin typeface="Calibri"/>
                <a:ea typeface="Calibri"/>
                <a:cs typeface="Calibri"/>
                <a:sym typeface="Calibri"/>
              </a:rPr>
              <a:t>is </a:t>
            </a:r>
            <a:r>
              <a:rPr lang="en-US" sz="1800" dirty="0">
                <a:solidFill>
                  <a:schemeClr val="dk1"/>
                </a:solidFill>
                <a:latin typeface="Calibri"/>
                <a:ea typeface="Calibri"/>
                <a:cs typeface="Calibri"/>
                <a:sym typeface="Calibri"/>
              </a:rPr>
              <a:t>quickly adjusted to its global reach. </a:t>
            </a:r>
          </a:p>
          <a:p>
            <a:pPr marR="0" lvl="0" algn="l" rtl="0">
              <a:lnSpc>
                <a:spcPct val="150000"/>
              </a:lnSpc>
              <a:spcBef>
                <a:spcPts val="0"/>
              </a:spcBef>
              <a:spcAft>
                <a:spcPts val="0"/>
              </a:spcAft>
            </a:pPr>
            <a:endParaRPr lang="en-US"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Font typeface="Wingdings" panose="05000000000000000000" pitchFamily="2" charset="2"/>
              <a:buChar char="Ø"/>
            </a:pPr>
            <a:r>
              <a:rPr lang="en-US" dirty="0">
                <a:solidFill>
                  <a:schemeClr val="dk1"/>
                </a:solidFill>
                <a:latin typeface="Calibri"/>
                <a:ea typeface="Calibri"/>
                <a:cs typeface="Calibri"/>
                <a:sym typeface="Calibri"/>
              </a:rPr>
              <a:t>This data provide three years of E-Commerce activities done by different stores, Industries etc. To provide valuable insights related to data, dashboards were built which will be more engaging and extra KPI’s are inclusive in it which will give user required as well as additional information for any Business activities.</a:t>
            </a:r>
          </a:p>
          <a:p>
            <a:pPr marL="0" marR="0" lvl="0" indent="0" algn="l" rtl="0">
              <a:lnSpc>
                <a:spcPct val="150000"/>
              </a:lnSpc>
              <a:spcBef>
                <a:spcPts val="0"/>
              </a:spcBef>
              <a:spcAft>
                <a:spcPts val="0"/>
              </a:spcAft>
              <a:buNone/>
            </a:pPr>
            <a:endParaRPr lang="en-US" dirty="0"/>
          </a:p>
        </p:txBody>
      </p:sp>
      <p:sp>
        <p:nvSpPr>
          <p:cNvPr id="8" name="Rectangle 7">
            <a:extLst>
              <a:ext uri="{FF2B5EF4-FFF2-40B4-BE49-F238E27FC236}">
                <a16:creationId xmlns:a16="http://schemas.microsoft.com/office/drawing/2014/main" id="{97AAEEBC-1934-D2B9-09BF-AF1A7B9BD8BD}"/>
              </a:ext>
            </a:extLst>
          </p:cNvPr>
          <p:cNvSpPr/>
          <p:nvPr/>
        </p:nvSpPr>
        <p:spPr>
          <a:xfrm>
            <a:off x="359595" y="585626"/>
            <a:ext cx="11521440" cy="5572019"/>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610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p:txBody>
          <a:bodyPr/>
          <a:lstStyle/>
          <a:p>
            <a:pPr algn="ctr"/>
            <a:r>
              <a:rPr lang="en-US" dirty="0">
                <a:latin typeface="Algerian" panose="04020705040A02060702" pitchFamily="82" charset="0"/>
              </a:rPr>
              <a:t>Problem</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5</a:t>
            </a:fld>
            <a:endParaRPr lang="en-US"/>
          </a:p>
        </p:txBody>
      </p:sp>
      <p:sp>
        <p:nvSpPr>
          <p:cNvPr id="7" name="TextBox 6">
            <a:extLst>
              <a:ext uri="{FF2B5EF4-FFF2-40B4-BE49-F238E27FC236}">
                <a16:creationId xmlns:a16="http://schemas.microsoft.com/office/drawing/2014/main" id="{0472BE33-E60A-1E53-7D96-A6F1A156133F}"/>
              </a:ext>
            </a:extLst>
          </p:cNvPr>
          <p:cNvSpPr txBox="1"/>
          <p:nvPr/>
        </p:nvSpPr>
        <p:spPr>
          <a:xfrm>
            <a:off x="1063752" y="2093976"/>
            <a:ext cx="9919322" cy="2862322"/>
          </a:xfrm>
          <a:prstGeom prst="rect">
            <a:avLst/>
          </a:prstGeom>
          <a:noFill/>
        </p:spPr>
        <p:txBody>
          <a:bodyPr wrap="square">
            <a:spAutoFit/>
          </a:bodyPr>
          <a:lstStyle/>
          <a:p>
            <a:pPr marL="342900" indent="-342900">
              <a:buFontTx/>
              <a:buAutoNum type="arabicParenR"/>
            </a:pPr>
            <a:r>
              <a:rPr lang="en-IN" dirty="0">
                <a:latin typeface="+mj-lt"/>
              </a:rPr>
              <a:t>Weekday Vs </a:t>
            </a:r>
            <a:r>
              <a:rPr lang="en-IN">
                <a:latin typeface="+mj-lt"/>
              </a:rPr>
              <a:t>Weekend Payment </a:t>
            </a:r>
            <a:r>
              <a:rPr lang="en-IN" dirty="0">
                <a:latin typeface="+mj-lt"/>
              </a:rPr>
              <a:t>Statistics</a:t>
            </a:r>
          </a:p>
          <a:p>
            <a:pPr marL="342900" indent="-342900">
              <a:buAutoNum type="arabicParenR"/>
            </a:pPr>
            <a:endParaRPr lang="en-IN" dirty="0">
              <a:latin typeface="+mj-lt"/>
            </a:endParaRPr>
          </a:p>
          <a:p>
            <a:pPr marL="342900" indent="-342900">
              <a:buAutoNum type="arabicParenR"/>
            </a:pPr>
            <a:r>
              <a:rPr lang="en-IN" dirty="0">
                <a:latin typeface="+mj-lt"/>
              </a:rPr>
              <a:t>Number of Orders with review score 5 and payment type as credit card.</a:t>
            </a:r>
          </a:p>
          <a:p>
            <a:pPr marL="342900" indent="-342900">
              <a:buAutoNum type="arabicParenR"/>
            </a:pPr>
            <a:endParaRPr lang="en-IN" dirty="0">
              <a:latin typeface="+mj-lt"/>
            </a:endParaRPr>
          </a:p>
          <a:p>
            <a:pPr marL="342900" indent="-342900">
              <a:buAutoNum type="arabicParenR"/>
            </a:pPr>
            <a:r>
              <a:rPr lang="en-IN" dirty="0">
                <a:latin typeface="+mj-lt"/>
              </a:rPr>
              <a:t>Average number of days taken for order delivered for </a:t>
            </a:r>
            <a:r>
              <a:rPr lang="en-IN" dirty="0" err="1">
                <a:latin typeface="+mj-lt"/>
              </a:rPr>
              <a:t>pet_shop</a:t>
            </a:r>
            <a:endParaRPr lang="en-IN" dirty="0">
              <a:latin typeface="+mj-lt"/>
            </a:endParaRPr>
          </a:p>
          <a:p>
            <a:pPr marL="342900" indent="-342900">
              <a:buAutoNum type="arabicParenR"/>
            </a:pPr>
            <a:endParaRPr lang="en-IN" dirty="0">
              <a:latin typeface="+mj-lt"/>
            </a:endParaRPr>
          </a:p>
          <a:p>
            <a:pPr marL="342900" indent="-342900">
              <a:buAutoNum type="arabicParenR"/>
            </a:pPr>
            <a:r>
              <a:rPr lang="en-IN" dirty="0">
                <a:latin typeface="+mj-lt"/>
              </a:rPr>
              <a:t>Average price and payment values from customers of </a:t>
            </a:r>
            <a:r>
              <a:rPr lang="en-IN" dirty="0" err="1">
                <a:latin typeface="+mj-lt"/>
              </a:rPr>
              <a:t>sao</a:t>
            </a:r>
            <a:r>
              <a:rPr lang="en-IN" dirty="0">
                <a:latin typeface="+mj-lt"/>
              </a:rPr>
              <a:t> </a:t>
            </a:r>
            <a:r>
              <a:rPr lang="en-IN" dirty="0" err="1">
                <a:latin typeface="+mj-lt"/>
              </a:rPr>
              <a:t>paulo</a:t>
            </a:r>
            <a:r>
              <a:rPr lang="en-IN" dirty="0">
                <a:latin typeface="+mj-lt"/>
              </a:rPr>
              <a:t> city</a:t>
            </a:r>
          </a:p>
          <a:p>
            <a:pPr marL="342900" indent="-342900">
              <a:buAutoNum type="arabicParenR"/>
            </a:pPr>
            <a:endParaRPr lang="en-IN" dirty="0">
              <a:latin typeface="+mj-lt"/>
            </a:endParaRPr>
          </a:p>
          <a:p>
            <a:pPr marL="342900" indent="-342900">
              <a:buAutoNum type="arabicParenR"/>
            </a:pPr>
            <a:r>
              <a:rPr lang="en-IN" dirty="0">
                <a:latin typeface="+mj-lt"/>
              </a:rPr>
              <a:t>Relationship between shipping days Vs review scores.</a:t>
            </a:r>
          </a:p>
          <a:p>
            <a:r>
              <a:rPr lang="en-IN" dirty="0">
                <a:latin typeface="+mj-lt"/>
              </a:rPr>
              <a:t>      </a:t>
            </a:r>
          </a:p>
        </p:txBody>
      </p:sp>
      <p:sp>
        <p:nvSpPr>
          <p:cNvPr id="8" name="Rectangle 7">
            <a:extLst>
              <a:ext uri="{FF2B5EF4-FFF2-40B4-BE49-F238E27FC236}">
                <a16:creationId xmlns:a16="http://schemas.microsoft.com/office/drawing/2014/main" id="{A46161C5-A94B-2091-3A71-FAF9C9F485BE}"/>
              </a:ext>
            </a:extLst>
          </p:cNvPr>
          <p:cNvSpPr/>
          <p:nvPr/>
        </p:nvSpPr>
        <p:spPr>
          <a:xfrm>
            <a:off x="359595" y="585626"/>
            <a:ext cx="11521440" cy="5572019"/>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02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1609344"/>
          </a:xfrm>
        </p:spPr>
        <p:txBody>
          <a:bodyPr/>
          <a:lstStyle/>
          <a:p>
            <a:pPr algn="ctr"/>
            <a:r>
              <a:rPr lang="en-US" dirty="0">
                <a:latin typeface="Algerian" panose="04020705040A02060702" pitchFamily="82" charset="0"/>
              </a:rPr>
              <a:t>Data Collection &amp; Preparation</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6</a:t>
            </a:fld>
            <a:endParaRPr lang="en-US"/>
          </a:p>
        </p:txBody>
      </p:sp>
      <p:sp>
        <p:nvSpPr>
          <p:cNvPr id="7" name="TextBox 6">
            <a:extLst>
              <a:ext uri="{FF2B5EF4-FFF2-40B4-BE49-F238E27FC236}">
                <a16:creationId xmlns:a16="http://schemas.microsoft.com/office/drawing/2014/main" id="{0472BE33-E60A-1E53-7D96-A6F1A156133F}"/>
              </a:ext>
            </a:extLst>
          </p:cNvPr>
          <p:cNvSpPr txBox="1"/>
          <p:nvPr/>
        </p:nvSpPr>
        <p:spPr>
          <a:xfrm>
            <a:off x="759946" y="1632156"/>
            <a:ext cx="10223128" cy="3781356"/>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highlight>
                  <a:srgbClr val="FFFFFF"/>
                </a:highlight>
                <a:latin typeface="-apple-system"/>
              </a:rPr>
              <a:t>We collected data from </a:t>
            </a:r>
            <a:r>
              <a:rPr lang="en-US" dirty="0" err="1">
                <a:highlight>
                  <a:srgbClr val="FFFFFF"/>
                </a:highlight>
                <a:latin typeface="-apple-system"/>
              </a:rPr>
              <a:t>Olist’s</a:t>
            </a:r>
            <a:r>
              <a:rPr lang="en-US" dirty="0">
                <a:highlight>
                  <a:srgbClr val="FFFFFF"/>
                </a:highlight>
                <a:latin typeface="-apple-system"/>
              </a:rPr>
              <a:t> database which includes customer orders, Product information, Sellers details and customer reviews.</a:t>
            </a:r>
          </a:p>
          <a:p>
            <a:pPr marL="285750" indent="-285750">
              <a:lnSpc>
                <a:spcPct val="150000"/>
              </a:lnSpc>
              <a:buFont typeface="Wingdings" panose="05000000000000000000" pitchFamily="2" charset="2"/>
              <a:buChar char="v"/>
            </a:pPr>
            <a:r>
              <a:rPr lang="en-US" dirty="0">
                <a:highlight>
                  <a:srgbClr val="FFFFFF"/>
                </a:highlight>
                <a:latin typeface="-apple-system"/>
              </a:rPr>
              <a:t>The dataset spans from 2016-2018 and consists of over 100,000 orders.</a:t>
            </a:r>
          </a:p>
          <a:p>
            <a:pPr marL="285750" indent="-285750">
              <a:lnSpc>
                <a:spcPct val="150000"/>
              </a:lnSpc>
              <a:buFont typeface="Wingdings" panose="05000000000000000000" pitchFamily="2" charset="2"/>
              <a:buChar char="v"/>
            </a:pPr>
            <a:r>
              <a:rPr lang="en-US" b="0" i="0" dirty="0">
                <a:effectLst/>
                <a:highlight>
                  <a:srgbClr val="FFFFFF"/>
                </a:highlight>
                <a:latin typeface="-apple-system"/>
              </a:rPr>
              <a:t>The analysis is based on 9 CSV files ,which are cleaned and manipulated to extract valuable insights.</a:t>
            </a:r>
          </a:p>
          <a:p>
            <a:pPr marL="285750" indent="-285750">
              <a:lnSpc>
                <a:spcPct val="150000"/>
              </a:lnSpc>
              <a:buFont typeface="Wingdings" panose="05000000000000000000" pitchFamily="2" charset="2"/>
              <a:buChar char="v"/>
            </a:pPr>
            <a:r>
              <a:rPr lang="en-US" b="0" i="0" dirty="0">
                <a:effectLst/>
                <a:highlight>
                  <a:srgbClr val="FFFFFF"/>
                </a:highlight>
                <a:latin typeface="-apple-system"/>
              </a:rPr>
              <a:t>Identify missing and duplicate values in each dataset and treat them accordingly. Also treat all data quality issues associated with the dataset.</a:t>
            </a:r>
          </a:p>
          <a:p>
            <a:pPr marL="285750" indent="-285750">
              <a:lnSpc>
                <a:spcPct val="150000"/>
              </a:lnSpc>
              <a:buFont typeface="Wingdings" panose="05000000000000000000" pitchFamily="2" charset="2"/>
              <a:buChar char="v"/>
            </a:pPr>
            <a:r>
              <a:rPr lang="en-US" dirty="0">
                <a:highlight>
                  <a:srgbClr val="FFFFFF"/>
                </a:highlight>
                <a:latin typeface="-apple-system"/>
              </a:rPr>
              <a:t>Additionally we standardized date formats and handled categorical data using Encoding methods.</a:t>
            </a:r>
            <a:endParaRPr lang="en-US" b="0" i="0" dirty="0">
              <a:effectLst/>
              <a:highlight>
                <a:srgbClr val="FFFFFF"/>
              </a:highlight>
              <a:latin typeface="-apple-system"/>
            </a:endParaRPr>
          </a:p>
          <a:p>
            <a:pPr marL="285750" indent="-285750">
              <a:lnSpc>
                <a:spcPct val="150000"/>
              </a:lnSpc>
              <a:buFont typeface="Wingdings" panose="05000000000000000000" pitchFamily="2" charset="2"/>
              <a:buChar char="v"/>
            </a:pPr>
            <a:r>
              <a:rPr lang="en-US" b="0" i="0" dirty="0">
                <a:effectLst/>
                <a:highlight>
                  <a:srgbClr val="FFFFFF"/>
                </a:highlight>
                <a:latin typeface="-apple-system"/>
              </a:rPr>
              <a:t>For Extracting Different KPI’s, we need to merge the datasets with the help of power query.</a:t>
            </a:r>
            <a:br>
              <a:rPr lang="en-US" b="0" i="0" dirty="0">
                <a:effectLst/>
                <a:highlight>
                  <a:srgbClr val="FFFFFF"/>
                </a:highlight>
                <a:latin typeface="-apple-system"/>
              </a:rPr>
            </a:br>
            <a:r>
              <a:rPr lang="en-IN" dirty="0">
                <a:latin typeface="+mj-lt"/>
              </a:rPr>
              <a:t>      </a:t>
            </a:r>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247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654980"/>
          </a:xfrm>
        </p:spPr>
        <p:txBody>
          <a:bodyPr>
            <a:normAutofit fontScale="90000"/>
          </a:bodyPr>
          <a:lstStyle/>
          <a:p>
            <a:r>
              <a:rPr lang="en-US" dirty="0">
                <a:latin typeface="Algerian" panose="04020705040A02060702" pitchFamily="82" charset="0"/>
              </a:rPr>
              <a:t>EDA</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7</a:t>
            </a:fld>
            <a:endParaRPr lang="en-US"/>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4EF68D-30E5-0A54-5674-1FB9909E7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31" y="1047417"/>
            <a:ext cx="4977600" cy="4763165"/>
          </a:xfrm>
          <a:prstGeom prst="rect">
            <a:avLst/>
          </a:prstGeom>
        </p:spPr>
      </p:pic>
      <p:pic>
        <p:nvPicPr>
          <p:cNvPr id="12" name="Picture 11">
            <a:extLst>
              <a:ext uri="{FF2B5EF4-FFF2-40B4-BE49-F238E27FC236}">
                <a16:creationId xmlns:a16="http://schemas.microsoft.com/office/drawing/2014/main" id="{C15FBCBC-BE7C-C430-C72A-7F50A82F7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099" y="875070"/>
            <a:ext cx="4543470" cy="4935511"/>
          </a:xfrm>
          <a:prstGeom prst="rect">
            <a:avLst/>
          </a:prstGeom>
        </p:spPr>
      </p:pic>
      <p:sp>
        <p:nvSpPr>
          <p:cNvPr id="4" name="TextBox 3">
            <a:extLst>
              <a:ext uri="{FF2B5EF4-FFF2-40B4-BE49-F238E27FC236}">
                <a16:creationId xmlns:a16="http://schemas.microsoft.com/office/drawing/2014/main" id="{4ADB30E0-0C4E-6395-44F5-E0E95D6AF1F8}"/>
              </a:ext>
            </a:extLst>
          </p:cNvPr>
          <p:cNvSpPr txBox="1"/>
          <p:nvPr/>
        </p:nvSpPr>
        <p:spPr>
          <a:xfrm>
            <a:off x="6702538" y="547581"/>
            <a:ext cx="4576031" cy="369332"/>
          </a:xfrm>
          <a:prstGeom prst="rect">
            <a:avLst/>
          </a:prstGeom>
          <a:noFill/>
        </p:spPr>
        <p:txBody>
          <a:bodyPr wrap="square" rtlCol="0">
            <a:spAutoFit/>
          </a:bodyPr>
          <a:lstStyle/>
          <a:p>
            <a:pPr algn="ctr"/>
            <a:r>
              <a:rPr lang="en-US" dirty="0"/>
              <a:t>Overview of Payments table</a:t>
            </a:r>
          </a:p>
        </p:txBody>
      </p:sp>
    </p:spTree>
    <p:extLst>
      <p:ext uri="{BB962C8B-B14F-4D97-AF65-F5344CB8AC3E}">
        <p14:creationId xmlns:p14="http://schemas.microsoft.com/office/powerpoint/2010/main" val="434360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654980"/>
          </a:xfrm>
        </p:spPr>
        <p:txBody>
          <a:bodyPr>
            <a:normAutofit fontScale="90000"/>
          </a:bodyPr>
          <a:lstStyle/>
          <a:p>
            <a:pPr algn="ctr"/>
            <a:r>
              <a:rPr lang="en-US" dirty="0">
                <a:latin typeface="Algerian" panose="04020705040A02060702" pitchFamily="82" charset="0"/>
              </a:rPr>
              <a:t>Data Visualization</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8</a:t>
            </a:fld>
            <a:endParaRPr lang="en-US"/>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429F1FF-94E6-5C6F-C80A-5F6478E67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24" y="1257282"/>
            <a:ext cx="4810576" cy="1982982"/>
          </a:xfrm>
          <a:prstGeom prst="rect">
            <a:avLst/>
          </a:prstGeom>
        </p:spPr>
      </p:pic>
      <p:pic>
        <p:nvPicPr>
          <p:cNvPr id="10" name="Picture 9">
            <a:extLst>
              <a:ext uri="{FF2B5EF4-FFF2-40B4-BE49-F238E27FC236}">
                <a16:creationId xmlns:a16="http://schemas.microsoft.com/office/drawing/2014/main" id="{A0AB8BC5-208C-DE64-E9E2-41512EBBF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206" y="1257282"/>
            <a:ext cx="5436194" cy="1982981"/>
          </a:xfrm>
          <a:prstGeom prst="rect">
            <a:avLst/>
          </a:prstGeom>
        </p:spPr>
      </p:pic>
      <p:sp>
        <p:nvSpPr>
          <p:cNvPr id="11" name="TextBox 10">
            <a:extLst>
              <a:ext uri="{FF2B5EF4-FFF2-40B4-BE49-F238E27FC236}">
                <a16:creationId xmlns:a16="http://schemas.microsoft.com/office/drawing/2014/main" id="{09BF6FA6-643C-FC11-CCC8-0729AA966242}"/>
              </a:ext>
            </a:extLst>
          </p:cNvPr>
          <p:cNvSpPr txBox="1"/>
          <p:nvPr/>
        </p:nvSpPr>
        <p:spPr>
          <a:xfrm>
            <a:off x="1120877" y="875071"/>
            <a:ext cx="4227871" cy="382211"/>
          </a:xfrm>
          <a:prstGeom prst="rect">
            <a:avLst/>
          </a:prstGeom>
          <a:noFill/>
        </p:spPr>
        <p:txBody>
          <a:bodyPr wrap="square" rtlCol="0">
            <a:spAutoFit/>
          </a:bodyPr>
          <a:lstStyle/>
          <a:p>
            <a:pPr algn="ctr"/>
            <a:r>
              <a:rPr lang="en-US" dirty="0">
                <a:solidFill>
                  <a:srgbClr val="002060"/>
                </a:solidFill>
              </a:rPr>
              <a:t>Total Orders by </a:t>
            </a:r>
            <a:r>
              <a:rPr lang="en-US" dirty="0" err="1">
                <a:solidFill>
                  <a:srgbClr val="002060"/>
                </a:solidFill>
              </a:rPr>
              <a:t>Year_month</a:t>
            </a:r>
            <a:endParaRPr lang="en-US" dirty="0">
              <a:solidFill>
                <a:srgbClr val="002060"/>
              </a:solidFill>
            </a:endParaRPr>
          </a:p>
        </p:txBody>
      </p:sp>
      <p:sp>
        <p:nvSpPr>
          <p:cNvPr id="12" name="TextBox 11">
            <a:extLst>
              <a:ext uri="{FF2B5EF4-FFF2-40B4-BE49-F238E27FC236}">
                <a16:creationId xmlns:a16="http://schemas.microsoft.com/office/drawing/2014/main" id="{DA619835-E956-503F-C009-DA13FBBA38F3}"/>
              </a:ext>
            </a:extLst>
          </p:cNvPr>
          <p:cNvSpPr txBox="1"/>
          <p:nvPr/>
        </p:nvSpPr>
        <p:spPr>
          <a:xfrm>
            <a:off x="6237850" y="875070"/>
            <a:ext cx="4227871" cy="382211"/>
          </a:xfrm>
          <a:prstGeom prst="rect">
            <a:avLst/>
          </a:prstGeom>
          <a:noFill/>
        </p:spPr>
        <p:txBody>
          <a:bodyPr wrap="square" rtlCol="0">
            <a:spAutoFit/>
          </a:bodyPr>
          <a:lstStyle/>
          <a:p>
            <a:pPr algn="ctr"/>
            <a:r>
              <a:rPr lang="en-US" dirty="0">
                <a:solidFill>
                  <a:srgbClr val="002060"/>
                </a:solidFill>
              </a:rPr>
              <a:t>Total </a:t>
            </a:r>
            <a:r>
              <a:rPr lang="en-US" dirty="0" err="1">
                <a:solidFill>
                  <a:srgbClr val="002060"/>
                </a:solidFill>
              </a:rPr>
              <a:t>Payment_value</a:t>
            </a:r>
            <a:r>
              <a:rPr lang="en-US" dirty="0">
                <a:solidFill>
                  <a:srgbClr val="002060"/>
                </a:solidFill>
              </a:rPr>
              <a:t> by </a:t>
            </a:r>
            <a:r>
              <a:rPr lang="en-US" dirty="0" err="1">
                <a:solidFill>
                  <a:srgbClr val="002060"/>
                </a:solidFill>
              </a:rPr>
              <a:t>Year_month</a:t>
            </a:r>
            <a:endParaRPr lang="en-US" dirty="0">
              <a:solidFill>
                <a:srgbClr val="002060"/>
              </a:solidFill>
            </a:endParaRPr>
          </a:p>
        </p:txBody>
      </p:sp>
      <p:pic>
        <p:nvPicPr>
          <p:cNvPr id="14" name="Picture 13">
            <a:extLst>
              <a:ext uri="{FF2B5EF4-FFF2-40B4-BE49-F238E27FC236}">
                <a16:creationId xmlns:a16="http://schemas.microsoft.com/office/drawing/2014/main" id="{1D32BF7C-A72B-EEAF-66FF-F44D4217A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24" y="3819068"/>
            <a:ext cx="4810576" cy="2163861"/>
          </a:xfrm>
          <a:prstGeom prst="rect">
            <a:avLst/>
          </a:prstGeom>
        </p:spPr>
      </p:pic>
      <p:pic>
        <p:nvPicPr>
          <p:cNvPr id="16" name="Picture 15">
            <a:extLst>
              <a:ext uri="{FF2B5EF4-FFF2-40B4-BE49-F238E27FC236}">
                <a16:creationId xmlns:a16="http://schemas.microsoft.com/office/drawing/2014/main" id="{0F4EE025-B48D-C568-D169-DCBE3EACC0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6206" y="3893573"/>
            <a:ext cx="5436194" cy="2089356"/>
          </a:xfrm>
          <a:prstGeom prst="rect">
            <a:avLst/>
          </a:prstGeom>
        </p:spPr>
      </p:pic>
      <p:sp>
        <p:nvSpPr>
          <p:cNvPr id="17" name="TextBox 16">
            <a:extLst>
              <a:ext uri="{FF2B5EF4-FFF2-40B4-BE49-F238E27FC236}">
                <a16:creationId xmlns:a16="http://schemas.microsoft.com/office/drawing/2014/main" id="{C923F438-FB28-CFFF-7D26-2A02221340D3}"/>
              </a:ext>
            </a:extLst>
          </p:cNvPr>
          <p:cNvSpPr txBox="1"/>
          <p:nvPr/>
        </p:nvSpPr>
        <p:spPr>
          <a:xfrm>
            <a:off x="958644" y="3414981"/>
            <a:ext cx="4227871" cy="382211"/>
          </a:xfrm>
          <a:prstGeom prst="rect">
            <a:avLst/>
          </a:prstGeom>
          <a:noFill/>
        </p:spPr>
        <p:txBody>
          <a:bodyPr wrap="square" rtlCol="0">
            <a:spAutoFit/>
          </a:bodyPr>
          <a:lstStyle/>
          <a:p>
            <a:pPr algn="ctr"/>
            <a:r>
              <a:rPr lang="en-US" dirty="0">
                <a:solidFill>
                  <a:srgbClr val="002060"/>
                </a:solidFill>
              </a:rPr>
              <a:t>Total Categories by </a:t>
            </a:r>
            <a:r>
              <a:rPr lang="en-US" dirty="0" err="1">
                <a:solidFill>
                  <a:srgbClr val="002060"/>
                </a:solidFill>
              </a:rPr>
              <a:t>Year_month</a:t>
            </a:r>
            <a:endParaRPr lang="en-US" dirty="0">
              <a:solidFill>
                <a:srgbClr val="002060"/>
              </a:solidFill>
            </a:endParaRPr>
          </a:p>
        </p:txBody>
      </p:sp>
      <p:sp>
        <p:nvSpPr>
          <p:cNvPr id="18" name="TextBox 17">
            <a:extLst>
              <a:ext uri="{FF2B5EF4-FFF2-40B4-BE49-F238E27FC236}">
                <a16:creationId xmlns:a16="http://schemas.microsoft.com/office/drawing/2014/main" id="{64004CFA-71EC-5E56-52D7-1495C5EEEEDF}"/>
              </a:ext>
            </a:extLst>
          </p:cNvPr>
          <p:cNvSpPr txBox="1"/>
          <p:nvPr/>
        </p:nvSpPr>
        <p:spPr>
          <a:xfrm>
            <a:off x="6661355" y="3414980"/>
            <a:ext cx="4227871" cy="382211"/>
          </a:xfrm>
          <a:prstGeom prst="rect">
            <a:avLst/>
          </a:prstGeom>
          <a:noFill/>
        </p:spPr>
        <p:txBody>
          <a:bodyPr wrap="square" rtlCol="0">
            <a:spAutoFit/>
          </a:bodyPr>
          <a:lstStyle/>
          <a:p>
            <a:pPr algn="ctr"/>
            <a:r>
              <a:rPr lang="en-US" dirty="0">
                <a:solidFill>
                  <a:srgbClr val="002060"/>
                </a:solidFill>
              </a:rPr>
              <a:t>Total Orders followed by Sellers</a:t>
            </a:r>
          </a:p>
        </p:txBody>
      </p:sp>
    </p:spTree>
    <p:extLst>
      <p:ext uri="{BB962C8B-B14F-4D97-AF65-F5344CB8AC3E}">
        <p14:creationId xmlns:p14="http://schemas.microsoft.com/office/powerpoint/2010/main" val="1236489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654980"/>
          </a:xfrm>
        </p:spPr>
        <p:txBody>
          <a:bodyPr>
            <a:normAutofit fontScale="90000"/>
          </a:bodyPr>
          <a:lstStyle/>
          <a:p>
            <a:pPr algn="ctr"/>
            <a:r>
              <a:rPr lang="en-US" dirty="0">
                <a:latin typeface="Algerian" panose="04020705040A02060702" pitchFamily="82" charset="0"/>
              </a:rPr>
              <a:t>Data Visualization</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9</a:t>
            </a:fld>
            <a:endParaRPr lang="en-US"/>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BF6FA6-643C-FC11-CCC8-0729AA966242}"/>
              </a:ext>
            </a:extLst>
          </p:cNvPr>
          <p:cNvSpPr txBox="1"/>
          <p:nvPr/>
        </p:nvSpPr>
        <p:spPr>
          <a:xfrm>
            <a:off x="951680" y="1157518"/>
            <a:ext cx="5034117" cy="369332"/>
          </a:xfrm>
          <a:prstGeom prst="rect">
            <a:avLst/>
          </a:prstGeom>
          <a:noFill/>
        </p:spPr>
        <p:txBody>
          <a:bodyPr wrap="square" rtlCol="0">
            <a:spAutoFit/>
          </a:bodyPr>
          <a:lstStyle/>
          <a:p>
            <a:pPr algn="ctr"/>
            <a:r>
              <a:rPr lang="en-US" dirty="0">
                <a:solidFill>
                  <a:srgbClr val="002060"/>
                </a:solidFill>
              </a:rPr>
              <a:t>Number of Orders by Average delivery days</a:t>
            </a:r>
          </a:p>
        </p:txBody>
      </p:sp>
      <p:pic>
        <p:nvPicPr>
          <p:cNvPr id="5" name="Picture 4">
            <a:extLst>
              <a:ext uri="{FF2B5EF4-FFF2-40B4-BE49-F238E27FC236}">
                <a16:creationId xmlns:a16="http://schemas.microsoft.com/office/drawing/2014/main" id="{EEE81EE9-5939-0629-71B9-1E7EC49A9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16" y="1641988"/>
            <a:ext cx="5924246" cy="4340942"/>
          </a:xfrm>
          <a:prstGeom prst="rect">
            <a:avLst/>
          </a:prstGeom>
        </p:spPr>
      </p:pic>
      <p:pic>
        <p:nvPicPr>
          <p:cNvPr id="9" name="Picture 8">
            <a:extLst>
              <a:ext uri="{FF2B5EF4-FFF2-40B4-BE49-F238E27FC236}">
                <a16:creationId xmlns:a16="http://schemas.microsoft.com/office/drawing/2014/main" id="{D1FE7675-B3C0-7C08-5AAC-669BE1C74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307" y="1641986"/>
            <a:ext cx="5087282" cy="4340943"/>
          </a:xfrm>
          <a:prstGeom prst="rect">
            <a:avLst/>
          </a:prstGeom>
        </p:spPr>
      </p:pic>
      <p:sp>
        <p:nvSpPr>
          <p:cNvPr id="13" name="TextBox 12">
            <a:extLst>
              <a:ext uri="{FF2B5EF4-FFF2-40B4-BE49-F238E27FC236}">
                <a16:creationId xmlns:a16="http://schemas.microsoft.com/office/drawing/2014/main" id="{6413B570-53EA-31AF-FD19-AEF313BB02BE}"/>
              </a:ext>
            </a:extLst>
          </p:cNvPr>
          <p:cNvSpPr txBox="1"/>
          <p:nvPr/>
        </p:nvSpPr>
        <p:spPr>
          <a:xfrm>
            <a:off x="6597051" y="1157518"/>
            <a:ext cx="5034117" cy="369332"/>
          </a:xfrm>
          <a:prstGeom prst="rect">
            <a:avLst/>
          </a:prstGeom>
          <a:noFill/>
        </p:spPr>
        <p:txBody>
          <a:bodyPr wrap="square" rtlCol="0">
            <a:spAutoFit/>
          </a:bodyPr>
          <a:lstStyle/>
          <a:p>
            <a:pPr algn="ctr"/>
            <a:r>
              <a:rPr lang="en-US" dirty="0">
                <a:solidFill>
                  <a:srgbClr val="002060"/>
                </a:solidFill>
              </a:rPr>
              <a:t>State wise Total number of Orders </a:t>
            </a:r>
          </a:p>
        </p:txBody>
      </p:sp>
    </p:spTree>
    <p:extLst>
      <p:ext uri="{BB962C8B-B14F-4D97-AF65-F5344CB8AC3E}">
        <p14:creationId xmlns:p14="http://schemas.microsoft.com/office/powerpoint/2010/main" val="2345619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1784</TotalTime>
  <Words>663</Words>
  <Application>Microsoft Office PowerPoint</Application>
  <PresentationFormat>Widescreen</PresentationFormat>
  <Paragraphs>85</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-apple-system</vt:lpstr>
      <vt:lpstr>Arial</vt:lpstr>
      <vt:lpstr>Calibri</vt:lpstr>
      <vt:lpstr>Georgia</vt:lpstr>
      <vt:lpstr>Poppins</vt:lpstr>
      <vt:lpstr>Poppins Medium</vt:lpstr>
      <vt:lpstr>Times New Roman</vt:lpstr>
      <vt:lpstr>Trebuchet MS</vt:lpstr>
      <vt:lpstr>Wingdings</vt:lpstr>
      <vt:lpstr>Wood Type</vt:lpstr>
      <vt:lpstr>E - COMMERCE</vt:lpstr>
      <vt:lpstr>Agenda</vt:lpstr>
      <vt:lpstr>Objectives</vt:lpstr>
      <vt:lpstr>Project Background</vt:lpstr>
      <vt:lpstr>Problem</vt:lpstr>
      <vt:lpstr>Data Collection &amp; Preparation</vt:lpstr>
      <vt:lpstr>EDA</vt:lpstr>
      <vt:lpstr>Data Visualization</vt:lpstr>
      <vt:lpstr>Data Visualization</vt:lpstr>
      <vt:lpstr>Data Modeling</vt:lpstr>
      <vt:lpstr>Excel</vt:lpstr>
      <vt:lpstr>Power BI</vt:lpstr>
      <vt:lpstr>Tableau</vt:lpstr>
      <vt:lpstr>Key Insights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alamuri</dc:creator>
  <cp:lastModifiedBy>BHAVANA KURABET</cp:lastModifiedBy>
  <cp:revision>15</cp:revision>
  <dcterms:created xsi:type="dcterms:W3CDTF">2024-05-13T06:13:23Z</dcterms:created>
  <dcterms:modified xsi:type="dcterms:W3CDTF">2024-07-09T07:03:29Z</dcterms:modified>
</cp:coreProperties>
</file>