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17" r:id="rId5"/>
    <p:sldId id="307" r:id="rId6"/>
    <p:sldId id="308" r:id="rId7"/>
    <p:sldId id="278" r:id="rId8"/>
    <p:sldId id="309" r:id="rId9"/>
    <p:sldId id="263" r:id="rId10"/>
    <p:sldId id="310" r:id="rId11"/>
    <p:sldId id="311" r:id="rId12"/>
    <p:sldId id="312"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82" d="100"/>
          <a:sy n="82" d="100"/>
        </p:scale>
        <p:origin x="72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6/14/2024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sz="7200" dirty="0"/>
              <a:t>NREGA Data Analysis</a:t>
            </a:r>
            <a:br>
              <a:rPr lang="en-US" sz="7200" dirty="0"/>
            </a:br>
            <a:br>
              <a:rPr lang="en-US" sz="7200" dirty="0"/>
            </a:br>
            <a:r>
              <a:rPr lang="en-US" sz="4000" b="1" dirty="0"/>
              <a:t>By</a:t>
            </a:r>
            <a:br>
              <a:rPr lang="en-US" sz="5400" b="1" dirty="0"/>
            </a:br>
            <a:r>
              <a:rPr lang="en-US" sz="5400" b="1" dirty="0"/>
              <a:t>Megha Kerur</a:t>
            </a:r>
            <a:endParaRPr lang="en-US" sz="7200" b="1"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3498980" y="2043403"/>
            <a:ext cx="6322983" cy="2612572"/>
          </a:xfrm>
        </p:spPr>
        <p:txBody>
          <a:bodyPr/>
          <a:lstStyle/>
          <a:p>
            <a:r>
              <a:rPr lang="en-US" sz="13800" dirty="0">
                <a:latin typeface="Brush Script MT" panose="03060802040406070304" pitchFamily="66" charset="0"/>
              </a:rPr>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4848827" cy="5029200"/>
          </a:xfrm>
        </p:spPr>
        <p:txBody>
          <a:bodyPr/>
          <a:lstStyle/>
          <a:p>
            <a:r>
              <a:rPr lang="en-US" sz="4000" dirty="0"/>
              <a:t>Introduction</a:t>
            </a:r>
          </a:p>
        </p:txBody>
      </p:sp>
      <p:sp>
        <p:nvSpPr>
          <p:cNvPr id="4" name="Content Placeholder 3">
            <a:extLst>
              <a:ext uri="{FF2B5EF4-FFF2-40B4-BE49-F238E27FC236}">
                <a16:creationId xmlns:a16="http://schemas.microsoft.com/office/drawing/2014/main" id="{87D60406-CF35-7369-25BB-78949D19E774}"/>
              </a:ext>
            </a:extLst>
          </p:cNvPr>
          <p:cNvSpPr>
            <a:spLocks noGrp="1"/>
          </p:cNvSpPr>
          <p:nvPr>
            <p:ph idx="1"/>
          </p:nvPr>
        </p:nvSpPr>
        <p:spPr>
          <a:xfrm>
            <a:off x="6559420" y="270588"/>
            <a:ext cx="5561045" cy="6036906"/>
          </a:xfrm>
        </p:spPr>
        <p:txBody>
          <a:bodyPr>
            <a:normAutofit lnSpcReduction="10000"/>
          </a:bodyPr>
          <a:lstStyle/>
          <a:p>
            <a:pPr marL="285750" indent="-285750" algn="l">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This project delves into the analysis of data related to the National Rural Employment Guarantee Act  (NREGA), a transformative government scheme aimed at providing rural households with guaranteed wage employment opportunities.</a:t>
            </a:r>
          </a:p>
          <a:p>
            <a:pPr algn="just"/>
            <a:endParaRPr lang="en-US" sz="19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The dataset used for this analysis encompasses a wide range of parameters, including the number of job cards issued, the workforce engaged, budget allocation, work completion statistics, and much more.</a:t>
            </a:r>
          </a:p>
          <a:p>
            <a:pPr algn="just"/>
            <a:endParaRPr lang="en-US" sz="19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Through the application of data analytics techniques, we aim to gain valuable insights into the implementation and impact of NREGA across different states and districts in India</a:t>
            </a:r>
            <a:r>
              <a:rPr lang="en-US" sz="1800" dirty="0">
                <a:solidFill>
                  <a:schemeClr val="tx1"/>
                </a:solidFill>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EF0BA9-97E5-3696-794F-2C5C6FFF590B}"/>
              </a:ext>
            </a:extLst>
          </p:cNvPr>
          <p:cNvSpPr>
            <a:spLocks noGrp="1"/>
          </p:cNvSpPr>
          <p:nvPr>
            <p:ph type="title"/>
          </p:nvPr>
        </p:nvSpPr>
        <p:spPr>
          <a:xfrm>
            <a:off x="867746" y="354563"/>
            <a:ext cx="10720873" cy="839755"/>
          </a:xfrm>
        </p:spPr>
        <p:txBody>
          <a:bodyPr/>
          <a:lstStyle/>
          <a:p>
            <a:pPr algn="ctr"/>
            <a:r>
              <a:rPr lang="en-US" sz="2800" dirty="0">
                <a:latin typeface="Arial" panose="020B0604020202020204" pitchFamily="34" charset="0"/>
                <a:cs typeface="Arial" panose="020B0604020202020204" pitchFamily="34" charset="0"/>
              </a:rPr>
              <a:t>Effectiveness of NREGA in providing employment opportunities to rural households</a:t>
            </a:r>
            <a:endParaRPr lang="en-IN" sz="2800" dirty="0"/>
          </a:p>
        </p:txBody>
      </p:sp>
      <p:pic>
        <p:nvPicPr>
          <p:cNvPr id="9" name="Picture 8">
            <a:extLst>
              <a:ext uri="{FF2B5EF4-FFF2-40B4-BE49-F238E27FC236}">
                <a16:creationId xmlns:a16="http://schemas.microsoft.com/office/drawing/2014/main" id="{C5B2ECD4-5DF0-0B28-376F-4F38002AC3BB}"/>
              </a:ext>
            </a:extLst>
          </p:cNvPr>
          <p:cNvPicPr>
            <a:picLocks noChangeAspect="1"/>
          </p:cNvPicPr>
          <p:nvPr/>
        </p:nvPicPr>
        <p:blipFill>
          <a:blip r:embed="rId3"/>
          <a:stretch>
            <a:fillRect/>
          </a:stretch>
        </p:blipFill>
        <p:spPr>
          <a:xfrm>
            <a:off x="1091682" y="1300363"/>
            <a:ext cx="9825135" cy="5387057"/>
          </a:xfrm>
          <a:prstGeom prst="rect">
            <a:avLst/>
          </a:prstGeom>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AA12C1F-AA5A-3D30-B5FA-0D9C33EB2466}"/>
              </a:ext>
            </a:extLst>
          </p:cNvPr>
          <p:cNvSpPr>
            <a:spLocks noGrp="1"/>
          </p:cNvSpPr>
          <p:nvPr>
            <p:ph idx="10"/>
          </p:nvPr>
        </p:nvSpPr>
        <p:spPr>
          <a:xfrm>
            <a:off x="111967" y="287009"/>
            <a:ext cx="11607281" cy="814003"/>
          </a:xfrm>
        </p:spPr>
        <p:txBody>
          <a:bodyPr/>
          <a:lstStyle/>
          <a:p>
            <a:pPr algn="ctr"/>
            <a:r>
              <a:rPr lang="en-US" dirty="0">
                <a:latin typeface="Arial" panose="020B0604020202020204" pitchFamily="34" charset="0"/>
                <a:cs typeface="Arial" panose="020B0604020202020204" pitchFamily="34" charset="0"/>
              </a:rPr>
              <a:t>Regional disparities in the implementation and outcomes of the scheme</a:t>
            </a:r>
            <a:endParaRPr lang="en-IN" dirty="0"/>
          </a:p>
        </p:txBody>
      </p:sp>
      <p:pic>
        <p:nvPicPr>
          <p:cNvPr id="12" name="Picture 11">
            <a:extLst>
              <a:ext uri="{FF2B5EF4-FFF2-40B4-BE49-F238E27FC236}">
                <a16:creationId xmlns:a16="http://schemas.microsoft.com/office/drawing/2014/main" id="{8F66426D-5DDA-6DA1-F6B8-0BB1B1A2E813}"/>
              </a:ext>
            </a:extLst>
          </p:cNvPr>
          <p:cNvPicPr>
            <a:picLocks noChangeAspect="1"/>
          </p:cNvPicPr>
          <p:nvPr/>
        </p:nvPicPr>
        <p:blipFill>
          <a:blip r:embed="rId3"/>
          <a:stretch>
            <a:fillRect/>
          </a:stretch>
        </p:blipFill>
        <p:spPr>
          <a:xfrm>
            <a:off x="1107814" y="1101012"/>
            <a:ext cx="9976372" cy="5469979"/>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399" y="251927"/>
            <a:ext cx="10562253" cy="634481"/>
          </a:xfrm>
        </p:spPr>
        <p:txBody>
          <a:bodyPr/>
          <a:lstStyle/>
          <a:p>
            <a:pPr algn="ctr"/>
            <a:r>
              <a:rPr lang="en-US" dirty="0"/>
              <a:t>Utilization of the allocated budget</a:t>
            </a:r>
          </a:p>
        </p:txBody>
      </p:sp>
      <p:pic>
        <p:nvPicPr>
          <p:cNvPr id="6" name="Picture 5">
            <a:extLst>
              <a:ext uri="{FF2B5EF4-FFF2-40B4-BE49-F238E27FC236}">
                <a16:creationId xmlns:a16="http://schemas.microsoft.com/office/drawing/2014/main" id="{336D16D4-35AF-800E-A3D4-A12BBD4C4F69}"/>
              </a:ext>
            </a:extLst>
          </p:cNvPr>
          <p:cNvPicPr>
            <a:picLocks noChangeAspect="1"/>
          </p:cNvPicPr>
          <p:nvPr/>
        </p:nvPicPr>
        <p:blipFill>
          <a:blip r:embed="rId3"/>
          <a:stretch>
            <a:fillRect/>
          </a:stretch>
        </p:blipFill>
        <p:spPr>
          <a:xfrm>
            <a:off x="814873" y="1017036"/>
            <a:ext cx="10562253" cy="5609061"/>
          </a:xfrm>
          <a:prstGeom prst="rect">
            <a:avLst/>
          </a:prstGeom>
        </p:spPr>
      </p:pic>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5924" y="186612"/>
            <a:ext cx="10360152" cy="1007706"/>
          </a:xfrm>
        </p:spPr>
        <p:txBody>
          <a:bodyPr anchor="b"/>
          <a:lstStyle/>
          <a:p>
            <a:r>
              <a:rPr lang="en-US" sz="3200" dirty="0">
                <a:latin typeface="Arial" panose="020B0604020202020204" pitchFamily="34" charset="0"/>
                <a:cs typeface="Arial" panose="020B0604020202020204" pitchFamily="34" charset="0"/>
              </a:rPr>
              <a:t>The key factors contributing to the completion of NREGA works</a:t>
            </a:r>
            <a:endParaRPr lang="en-US" sz="3200" dirty="0"/>
          </a:p>
        </p:txBody>
      </p:sp>
      <p:pic>
        <p:nvPicPr>
          <p:cNvPr id="5" name="Picture 4">
            <a:extLst>
              <a:ext uri="{FF2B5EF4-FFF2-40B4-BE49-F238E27FC236}">
                <a16:creationId xmlns:a16="http://schemas.microsoft.com/office/drawing/2014/main" id="{F50005F8-D0B7-25D0-34B6-BAC2DD09DF6C}"/>
              </a:ext>
            </a:extLst>
          </p:cNvPr>
          <p:cNvPicPr>
            <a:picLocks noChangeAspect="1"/>
          </p:cNvPicPr>
          <p:nvPr/>
        </p:nvPicPr>
        <p:blipFill>
          <a:blip r:embed="rId3"/>
          <a:stretch>
            <a:fillRect/>
          </a:stretch>
        </p:blipFill>
        <p:spPr>
          <a:xfrm>
            <a:off x="987490" y="1194318"/>
            <a:ext cx="10217020" cy="5614893"/>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915924" y="139959"/>
            <a:ext cx="10360152" cy="625150"/>
          </a:xfrm>
        </p:spPr>
        <p:txBody>
          <a:bodyPr/>
          <a:lstStyle/>
          <a:p>
            <a:pPr algn="ctr"/>
            <a:r>
              <a:rPr lang="en-US" dirty="0">
                <a:latin typeface="Arial" panose="020B0604020202020204" pitchFamily="34" charset="0"/>
                <a:cs typeface="Arial" panose="020B0604020202020204" pitchFamily="34" charset="0"/>
              </a:rPr>
              <a:t>Scheme's impact</a:t>
            </a:r>
            <a:endParaRPr lang="en-US" dirty="0"/>
          </a:p>
        </p:txBody>
      </p:sp>
      <p:pic>
        <p:nvPicPr>
          <p:cNvPr id="8" name="Picture 7">
            <a:extLst>
              <a:ext uri="{FF2B5EF4-FFF2-40B4-BE49-F238E27FC236}">
                <a16:creationId xmlns:a16="http://schemas.microsoft.com/office/drawing/2014/main" id="{E361D02B-1EA7-587D-0188-380C0DD03ACC}"/>
              </a:ext>
            </a:extLst>
          </p:cNvPr>
          <p:cNvPicPr>
            <a:picLocks noChangeAspect="1"/>
          </p:cNvPicPr>
          <p:nvPr/>
        </p:nvPicPr>
        <p:blipFill>
          <a:blip r:embed="rId3"/>
          <a:stretch>
            <a:fillRect/>
          </a:stretch>
        </p:blipFill>
        <p:spPr>
          <a:xfrm>
            <a:off x="847530" y="850058"/>
            <a:ext cx="10496939" cy="5795106"/>
          </a:xfrm>
          <a:prstGeom prst="rect">
            <a:avLst/>
          </a:prstGeom>
        </p:spPr>
      </p:pic>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915924" y="74646"/>
            <a:ext cx="10360152" cy="615820"/>
          </a:xfrm>
        </p:spPr>
        <p:txBody>
          <a:bodyPr/>
          <a:lstStyle/>
          <a:p>
            <a:pPr algn="ctr"/>
            <a:r>
              <a:rPr lang="en-US" dirty="0">
                <a:latin typeface="Arial" panose="020B0604020202020204" pitchFamily="34" charset="0"/>
                <a:cs typeface="Arial" panose="020B0604020202020204" pitchFamily="34" charset="0"/>
              </a:rPr>
              <a:t>Final Dashboard</a:t>
            </a:r>
            <a:endParaRPr lang="en-US" dirty="0"/>
          </a:p>
        </p:txBody>
      </p:sp>
      <p:pic>
        <p:nvPicPr>
          <p:cNvPr id="8" name="Picture 7">
            <a:extLst>
              <a:ext uri="{FF2B5EF4-FFF2-40B4-BE49-F238E27FC236}">
                <a16:creationId xmlns:a16="http://schemas.microsoft.com/office/drawing/2014/main" id="{667A833E-3271-FC1E-1C99-92EBD5E459C3}"/>
              </a:ext>
            </a:extLst>
          </p:cNvPr>
          <p:cNvPicPr>
            <a:picLocks noChangeAspect="1"/>
          </p:cNvPicPr>
          <p:nvPr/>
        </p:nvPicPr>
        <p:blipFill>
          <a:blip r:embed="rId3"/>
          <a:stretch>
            <a:fillRect/>
          </a:stretch>
        </p:blipFill>
        <p:spPr>
          <a:xfrm>
            <a:off x="539620" y="690466"/>
            <a:ext cx="11112759" cy="6092888"/>
          </a:xfrm>
          <a:prstGeom prst="rect">
            <a:avLst/>
          </a:prstGeom>
        </p:spPr>
      </p:pic>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2509935" y="121298"/>
            <a:ext cx="7534656" cy="643812"/>
          </a:xfrm>
        </p:spPr>
        <p:txBody>
          <a:bodyPr/>
          <a:lstStyle/>
          <a:p>
            <a:pPr algn="ctr"/>
            <a:r>
              <a:rPr lang="en-US" b="1" dirty="0"/>
              <a:t>Conclusion</a:t>
            </a:r>
          </a:p>
        </p:txBody>
      </p:sp>
      <p:sp>
        <p:nvSpPr>
          <p:cNvPr id="8" name="TextBox 7">
            <a:extLst>
              <a:ext uri="{FF2B5EF4-FFF2-40B4-BE49-F238E27FC236}">
                <a16:creationId xmlns:a16="http://schemas.microsoft.com/office/drawing/2014/main" id="{D0110A7D-3119-4C8F-3B3A-B9541F081628}"/>
              </a:ext>
            </a:extLst>
          </p:cNvPr>
          <p:cNvSpPr txBox="1"/>
          <p:nvPr/>
        </p:nvSpPr>
        <p:spPr>
          <a:xfrm>
            <a:off x="774439" y="858417"/>
            <a:ext cx="10776857" cy="61863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0" i="0" dirty="0">
                <a:effectLst/>
                <a:latin typeface="Arial Rounded MT Bold" panose="020F0704030504030204" pitchFamily="34" charset="0"/>
              </a:rPr>
              <a:t>Across all 10 district names, the Average of SC person-days ranged from 4,33,594.00 to 39,08,685.00 and the Average </a:t>
            </a:r>
            <a:r>
              <a:rPr lang="en-US" dirty="0">
                <a:latin typeface="Arial Rounded MT Bold" panose="020F0704030504030204" pitchFamily="34" charset="0"/>
              </a:rPr>
              <a:t>of </a:t>
            </a:r>
            <a:r>
              <a:rPr lang="en-US" b="0" i="0" dirty="0">
                <a:effectLst/>
                <a:latin typeface="Arial Rounded MT Bold" panose="020F0704030504030204" pitchFamily="34" charset="0"/>
              </a:rPr>
              <a:t>ST person-days ranged from 1,59,506.00 to 1,23,43,806.00.﻿ </a:t>
            </a:r>
          </a:p>
          <a:p>
            <a:pPr marL="285750" indent="-285750">
              <a:lnSpc>
                <a:spcPct val="150000"/>
              </a:lnSpc>
              <a:buFont typeface="Wingdings" panose="05000000000000000000" pitchFamily="2" charset="2"/>
              <a:buChar char="Ø"/>
            </a:pPr>
            <a:r>
              <a:rPr lang="en-US" b="0" i="0" dirty="0">
                <a:effectLst/>
                <a:latin typeface="Arial Rounded MT Bold" panose="020F0704030504030204" pitchFamily="34" charset="0"/>
              </a:rPr>
              <a:t>Across all 10 district names, the Average of SC workers against active workers ranged from 1,52,685.00 to 5,87,213.00 and the Average of ST workers against active workers ranged from 2,644.00 to 1,66,056.00.</a:t>
            </a:r>
            <a:endParaRPr lang="en-US" dirty="0">
              <a:latin typeface="Arial Rounded MT Bold" panose="020F0704030504030204" pitchFamily="34" charset="0"/>
            </a:endParaRPr>
          </a:p>
          <a:p>
            <a:pPr marL="285750" indent="-285750">
              <a:lnSpc>
                <a:spcPct val="150000"/>
              </a:lnSpc>
              <a:buFont typeface="Wingdings" panose="05000000000000000000" pitchFamily="2" charset="2"/>
              <a:buChar char="Ø"/>
            </a:pPr>
            <a:r>
              <a:rPr lang="en-US" b="0" i="0" dirty="0">
                <a:effectLst/>
                <a:latin typeface="Arial Rounded MT Bold" panose="020F0704030504030204" pitchFamily="34" charset="0"/>
              </a:rPr>
              <a:t>Across all 10 district names, the Average Total No. of Active Job Cards ranged from 5,14,439.00 to 7,78,650.00 and the Average Total No. of Job Cards issued ranged from 6,42,006.00 to 12,35,377.00.﻿</a:t>
            </a:r>
          </a:p>
          <a:p>
            <a:pPr marL="285750" indent="-285750">
              <a:lnSpc>
                <a:spcPct val="150000"/>
              </a:lnSpc>
              <a:buFont typeface="Wingdings" panose="05000000000000000000" pitchFamily="2" charset="2"/>
              <a:buChar char="Ø"/>
            </a:pPr>
            <a:r>
              <a:rPr lang="en-US" b="0" i="0" dirty="0">
                <a:effectLst/>
                <a:latin typeface="Arial Rounded MT Bold" panose="020F0704030504030204" pitchFamily="34" charset="0"/>
              </a:rPr>
              <a:t>﻿Across all 10 district names, the Average Total No. of Active Job Cards ranged from 2,73,321.00 to 5,10,255.00 and the Average Total No. of Active Workers ranged from 5,96,941.00 to 8,30,112.00.</a:t>
            </a:r>
          </a:p>
          <a:p>
            <a:pPr marL="285750" indent="-285750">
              <a:lnSpc>
                <a:spcPct val="150000"/>
              </a:lnSpc>
              <a:buFont typeface="Wingdings" panose="05000000000000000000" pitchFamily="2" charset="2"/>
              <a:buChar char="Ø"/>
            </a:pPr>
            <a:r>
              <a:rPr lang="en-US" b="0" i="0" dirty="0">
                <a:effectLst/>
                <a:latin typeface="Arial Rounded MT Bold" panose="020F0704030504030204" pitchFamily="34" charset="0"/>
              </a:rPr>
              <a:t>﻿Across all 10 district names, the Average Number of Ongoing Works ranged from 25,704.00 to 93,729.00 and the Average Total No. of Active Workers ranged from 1,74,860.00 to 11,59,592.00.</a:t>
            </a:r>
          </a:p>
          <a:p>
            <a:endParaRPr lang="en-IN" dirty="0"/>
          </a:p>
        </p:txBody>
      </p:sp>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{43A6393A-7ABD-4A61-8992-2B93C4274E98}tf11964407_win32</Template>
  <TotalTime>178</TotalTime>
  <Words>328</Words>
  <Application>Microsoft Office PowerPoint</Application>
  <PresentationFormat>Widescreen</PresentationFormat>
  <Paragraphs>30</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Rounded MT Bold</vt:lpstr>
      <vt:lpstr>Brush Script MT</vt:lpstr>
      <vt:lpstr>Calibri</vt:lpstr>
      <vt:lpstr>Courier New</vt:lpstr>
      <vt:lpstr>Gill Sans Nova Light</vt:lpstr>
      <vt:lpstr>Sagona Book</vt:lpstr>
      <vt:lpstr>Times New Roman</vt:lpstr>
      <vt:lpstr>Wingdings</vt:lpstr>
      <vt:lpstr>Custom</vt:lpstr>
      <vt:lpstr>NREGA Data Analysis  By Megha Kerur</vt:lpstr>
      <vt:lpstr>Introduction</vt:lpstr>
      <vt:lpstr>Effectiveness of NREGA in providing employment opportunities to rural households</vt:lpstr>
      <vt:lpstr>PowerPoint Presentation</vt:lpstr>
      <vt:lpstr>Utilization of the allocated budget</vt:lpstr>
      <vt:lpstr>The key factors contributing to the completion of NREGA works</vt:lpstr>
      <vt:lpstr>Scheme's impact</vt:lpstr>
      <vt:lpstr>Final 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MEGHA K</dc:creator>
  <cp:lastModifiedBy>MEGHA K</cp:lastModifiedBy>
  <cp:revision>1</cp:revision>
  <dcterms:created xsi:type="dcterms:W3CDTF">2024-06-14T13:40:28Z</dcterms:created>
  <dcterms:modified xsi:type="dcterms:W3CDTF">2024-06-14T16:38:42Z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