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6" r:id="rId4"/>
  </p:sldMasterIdLst>
  <p:notesMasterIdLst>
    <p:notesMasterId r:id="rId6"/>
  </p:notesMasterIdLst>
  <p:handoutMasterIdLst>
    <p:handoutMasterId r:id="rId7"/>
  </p:handoutMasterIdLst>
  <p:sldIdLst xmlns:a="http://schemas.openxmlformats.org/drawingml/2006/main" xmlns:r="http://schemas.openxmlformats.org/officeDocument/2006/relationships" xmlns:p="http://schemas.openxmlformats.org/presentationml/2006/main">
    <p:sldId id="264" r:id="rId5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25" autoAdjust="0"/>
  </p:normalViewPr>
  <p:slideViewPr>
    <p:cSldViewPr showGuides="1">
      <p:cViewPr varScale="1">
        <p:scale>
          <a:sx n="67" d="100"/>
          <a:sy n="67" d="100"/>
        </p:scale>
        <p:origin x="834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46FA63-D707-4B8C-96CC-B557CA336FCE}" type="datetime1">
              <a:rPr lang="en-GB" smtClean="0">
                <a:solidFill>
                  <a:schemeClr val="tx2"/>
                </a:solidFill>
              </a:rPr>
              <a:t>17/12/2018</a:t>
            </a:fld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GB" smtClean="0">
                <a:solidFill>
                  <a:schemeClr val="tx2"/>
                </a:solidFill>
              </a:rPr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3B178AC-64BE-41F2-A7AE-E34946EE79F8}" type="datetime1">
              <a:rPr lang="en-GB" noProof="0" smtClean="0"/>
              <a:pPr/>
              <a:t>17/12/2018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3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799"/>
            </a:lvl4pPr>
            <a:lvl5pPr marL="1828251" indent="0" algn="ctr">
              <a:buNone/>
              <a:defRPr sz="1799"/>
            </a:lvl5pPr>
            <a:lvl6pPr marL="2285314" indent="0" algn="ctr">
              <a:buNone/>
              <a:defRPr sz="1799"/>
            </a:lvl6pPr>
            <a:lvl7pPr marL="2742377" indent="0" algn="ctr">
              <a:buNone/>
              <a:defRPr sz="1799"/>
            </a:lvl7pPr>
            <a:lvl8pPr marL="3199440" indent="0" algn="ctr">
              <a:buNone/>
              <a:defRPr sz="1799"/>
            </a:lvl8pPr>
            <a:lvl9pPr marL="3656503" indent="0" algn="ctr">
              <a:buNone/>
              <a:defRPr sz="17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72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</a:t>
            </a:r>
          </a:p>
          <a:p>
            <a:pPr lvl="0"/>
            <a:r>
              <a:rPr lang="en-US" dirty="0"/>
              <a:t>Edit</a:t>
            </a:r>
          </a:p>
          <a:p>
            <a:pPr lvl="0"/>
            <a:r>
              <a:rPr lang="en-US" dirty="0"/>
              <a:t>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17/12/2018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342482-CE9E-4B2B-B970-75427BBA5A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3861" y="4773169"/>
            <a:ext cx="9717542" cy="185623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613" y="4960137"/>
            <a:ext cx="2741713" cy="1463040"/>
          </a:xfrm>
        </p:spPr>
        <p:txBody>
          <a:bodyPr lIns="91440" rIns="9144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3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4753642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B8BD-5A87-4DB5-924A-8B2AB5CF8B74}" type="datetime1">
              <a:rPr lang="en-GB" noProof="0" smtClean="0"/>
              <a:pPr/>
              <a:t>17/12/2018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7313595-4EFB-407F-A12B-9B8517640D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3275" y="2286000"/>
            <a:ext cx="4857750" cy="40227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9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1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99" b="0" cap="none" baseline="0">
                <a:solidFill>
                  <a:schemeClr val="accent1"/>
                </a:solidFill>
                <a:latin typeface="+mn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3861" y="2967788"/>
            <a:ext cx="4753642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8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99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799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8" y="2967788"/>
            <a:ext cx="4753642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63F-A609-4965-981E-2512858A6B0B}" type="datetime1">
              <a:rPr lang="en-GB" noProof="0" smtClean="0"/>
              <a:pPr/>
              <a:t>17/12/2018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464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FA-60A0-4513-81AF-BDF95D9090DF}" type="datetime1">
              <a:rPr lang="en-GB" noProof="0" smtClean="0"/>
              <a:pPr/>
              <a:t>17/12/2018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273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B41F-141C-4F65-BC2A-BC13EF27A4D7}" type="datetime1">
              <a:rPr lang="en-GB" noProof="0" smtClean="0"/>
              <a:pPr/>
              <a:t>17/12/2018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176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5AA2-CDD5-40B0-B1CF-38A42C9DCC78}" type="datetime1">
              <a:rPr lang="en-GB" noProof="0" smtClean="0"/>
              <a:pPr/>
              <a:t>17/12/2018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DFBB78A-01B4-41F2-96B0-677A4A282832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E024795-0F5F-42C7-88FD-84D158B91B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37213" y="471488"/>
            <a:ext cx="6400800" cy="288131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C9EA1D-A481-4A13-B0B0-CD6C4B068D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23938" y="2208213"/>
            <a:ext cx="4387850" cy="4178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D567387-475D-4F93-860F-16A935E1E1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37213" y="3429000"/>
            <a:ext cx="6400800" cy="29575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8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5778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8357" y="4960138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DEFE-052F-4B34-8EAC-A263CB86F3A5}" type="datetime1">
              <a:rPr lang="en-GB" noProof="0" smtClean="0"/>
              <a:pPr/>
              <a:t>17/12/2018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DFBB78A-01B4-41F2-96B0-677A4A282832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60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2" y="2286000"/>
            <a:ext cx="971754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863" y="6470704"/>
            <a:ext cx="215358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F860746-45FF-4F3F-9CE0-E6B542C01EBE}" type="datetime1">
              <a:rPr lang="en-GB" noProof="0" smtClean="0"/>
              <a:pPr/>
              <a:t>17/12/2018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1671" y="6470704"/>
            <a:ext cx="589992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4511" y="6470704"/>
            <a:ext cx="97341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B37DED6-D4C7-42EE-AB49-D2E39E64FDE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1802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31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126" rtl="0" eaLnBrk="1" latinLnBrk="0" hangingPunct="1">
        <a:lnSpc>
          <a:spcPct val="80000"/>
        </a:lnSpc>
        <a:spcBef>
          <a:spcPct val="0"/>
        </a:spcBef>
        <a:buNone/>
        <a:defRPr sz="4999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26509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44792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18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00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12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38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578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04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file2d1436db7f3b.png"/><Relationship Id="rId3" Type="http://schemas.openxmlformats.org/officeDocument/2006/relationships/image" Target="../media/file2d14243e5861.png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2d142cdc4705.pn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2d1475cf245a.jpg"/></Relationships>
</file>

<file path=ppt/slides/_rels/slide1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file2d142ab359c3.jpg"/><Relationship Id="rId3" Type="http://schemas.openxmlformats.org/officeDocument/2006/relationships/image" Target="../media/file2d144bf37240.jpg"/></Relationships>
</file>

<file path=ppt/slides/_rels/slide1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2d14388c342d.jpg"/></Relationships>
</file>

<file path=ppt/slides/_rels/slide1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file2d14642a3306.jpg"/><Relationship Id="rId3" Type="http://schemas.openxmlformats.org/officeDocument/2006/relationships/image" Target="../media/file2d147dd61c62.jpg"/></Relationships>
</file>

<file path=ppt/slides/_rels/slide1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2d147865192d.jpg"/></Relationships>
</file>

<file path=ppt/slides/_rels/slide1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d14352c68e5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d14307553cc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file2d143f692c13.png"/><Relationship Id="rId3" Type="http://schemas.openxmlformats.org/officeDocument/2006/relationships/image" Target="../media/file2d141175bfe.png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file2d1441e2613e.png"/><Relationship Id="rId3" Type="http://schemas.openxmlformats.org/officeDocument/2006/relationships/image" Target="../media/file2d1441462d9c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/>
          <a:lstStyle/>
          <a:p>
            <a:r>
              <a:rPr/>
              <a:t>Projects by Country and Currency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5637213" y="471488"/>
            <a:ext cx="6400800" cy="2881312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5637213" y="3429000"/>
            <a:ext cx="6400800" cy="295751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sz="quarter" idx="14"/>
          </p:nvPr>
        </p:nvSpPr>
        <p:spPr>
          <a:xfrm>
            <a:off x="1023938" y="2208213"/>
            <a:ext cx="4387850" cy="4178300"/>
          </a:xfrm>
        </p:spPr>
        <p:txBody>
          <a:bodyPr/>
          <a:lstStyle/>
          <a:p>
            <a:pPr/>
            <a:r>
              <a:rPr/>
              <a:t>A majority of the projects were launched in the USA</a:t>
            </a:r>
          </a:p>
          <a:p>
            <a:pPr/>
            <a:r>
              <a:rPr/>
              <a:t>The amount pledged for most of the projects was in USD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/>
              <a:t>Number of Backers for the Projects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5883275" y="2286000"/>
            <a:ext cx="4857750" cy="402272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4753642" cy="4023360"/>
          </a:xfrm>
        </p:spPr>
        <p:txBody>
          <a:bodyPr/>
          <a:lstStyle/>
          <a:p>
            <a:pPr/>
            <a:r>
              <a:rPr/>
              <a:t>Projects with more than 150,000 backers and more than 200,000 backers</a:t>
            </a:r>
          </a:p>
          <a:p>
            <a:pPr/>
            <a:r>
              <a:rPr/>
              <a:t>Project names - 'Exploding Kittens' and 'Fidget Cube'</a:t>
            </a:r>
          </a:p>
          <a:p>
            <a:pPr/>
            <a:r>
              <a:rPr/>
              <a:t>These projects rank among the ten most successful Kickstarter projects by the total funds pledged</a:t>
            </a:r>
          </a:p>
          <a:p>
            <a:pPr/>
            <a:r>
              <a:rPr/>
              <a:t>Outliers in the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081" y="4960137"/>
            <a:ext cx="7770376" cy="1463040"/>
          </a:xfrm>
        </p:spPr>
        <p:txBody>
          <a:bodyPr/>
          <a:lstStyle/>
          <a:p>
            <a:r>
              <a:rPr/>
              <a:t>Benford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/>
              <a:t>Benford's Law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4753642" cy="4023360"/>
          </a:xfrm>
        </p:spPr>
        <p:txBody>
          <a:bodyPr/>
          <a:lstStyle/>
          <a:p>
            <a:pPr/>
            <a:r>
              <a:rPr/>
              <a:t>Benford's Law - also the Law of Anomalous Numbers, and the First-Digit Law</a:t>
            </a:r>
          </a:p>
          <a:p>
            <a:pPr lvl="1"/>
            <a:r>
              <a:rPr/>
              <a:t>In many naturally occuring numbers, the leading significant digit is likely to be small</a:t>
            </a:r>
          </a:p>
          <a:p>
            <a:pPr lvl="1"/>
            <a:r>
              <a:rPr/>
              <a:t>The digit 1 is likely to occur as the leading significant digit 30% of the times, 2 is likely to occur 17.6% of the times, and the digit 9, less than 5% of the times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5883275" y="2286000"/>
            <a:ext cx="4857750" cy="40227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/>
          <a:lstStyle/>
          <a:p>
            <a:r>
              <a:rPr/>
              <a:t>Benford Analysis for Number of Backers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4"/>
          </p:nvPr>
        </p:nvSpPr>
        <p:spPr>
          <a:xfrm>
            <a:off x="1023938" y="2208213"/>
            <a:ext cx="4387850" cy="4178300"/>
          </a:xfrm>
        </p:spPr>
        <p:txBody>
          <a:bodyPr/>
          <a:lstStyle/>
          <a:p>
            <a:pPr/>
            <a:r>
              <a:rPr/>
              <a:t>Plot above shows first digit distribution, plot below shows first two digits distribution</a:t>
            </a:r>
          </a:p>
          <a:p>
            <a:pPr lvl="1"/>
            <a:r>
              <a:rPr/>
              <a:t>Red Line - Benford's Law, blue bars - digits in the data</a:t>
            </a:r>
          </a:p>
          <a:p>
            <a:pPr/>
            <a:r>
              <a:rPr/>
              <a:t>First digits follow Benford's Law</a:t>
            </a:r>
          </a:p>
          <a:p>
            <a:pPr/>
            <a:r>
              <a:rPr/>
              <a:t>Frequency distribution of first two digits looks similar to the Benford frequency distribution</a:t>
            </a:r>
          </a:p>
          <a:p>
            <a:pPr/>
            <a:r>
              <a:rPr/>
              <a:t>Discrepancies between the frequencies of occurences of first two digits in the data and the frequencies given by Benford's Law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5637213" y="471488"/>
            <a:ext cx="6400800" cy="2881312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5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5637213" y="3429000"/>
            <a:ext cx="6400800" cy="29575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/>
              <a:t>Distribution of log Number of Backers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5883275" y="2286000"/>
            <a:ext cx="4857750" cy="402272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4753642" cy="4023360"/>
          </a:xfrm>
        </p:spPr>
        <p:txBody>
          <a:bodyPr/>
          <a:lstStyle/>
          <a:p>
            <a:pPr/>
            <a:r>
              <a:rPr/>
              <a:t>Large number of projects with zero backers</a:t>
            </a:r>
          </a:p>
          <a:p>
            <a:pPr lvl="1"/>
            <a:r>
              <a:rPr/>
              <a:t>May be a major reason for following Benford's Law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/>
          <a:lstStyle/>
          <a:p>
            <a:r>
              <a:rPr/>
              <a:t>Benford Analysis for Total Funds Pledged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4"/>
          </p:nvPr>
        </p:nvSpPr>
        <p:spPr>
          <a:xfrm>
            <a:off x="1023938" y="2208213"/>
            <a:ext cx="4387850" cy="4178300"/>
          </a:xfrm>
        </p:spPr>
        <p:txBody>
          <a:bodyPr/>
          <a:lstStyle/>
          <a:p>
            <a:pPr/>
            <a:r>
              <a:rPr/>
              <a:t>Plot above shows first digit distribution, plot below shows first two digits distribution</a:t>
            </a:r>
          </a:p>
          <a:p>
            <a:pPr lvl="1"/>
            <a:r>
              <a:rPr/>
              <a:t>Red Line - Benford's Law, blue bars - digits in the data</a:t>
            </a:r>
          </a:p>
          <a:p>
            <a:pPr/>
            <a:r>
              <a:rPr/>
              <a:t>First digits follow Benford's Law</a:t>
            </a:r>
          </a:p>
          <a:p>
            <a:pPr/>
            <a:r>
              <a:rPr/>
              <a:t>Deviation at 5 and large deviations at 10 and 49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5637213" y="471488"/>
            <a:ext cx="6400800" cy="2881312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5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5637213" y="3429000"/>
            <a:ext cx="6400800" cy="29575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/>
              <a:t>Distribution of log total funds pledged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5883275" y="2286000"/>
            <a:ext cx="4857750" cy="402272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4753642" cy="4023360"/>
          </a:xfrm>
        </p:spPr>
        <p:txBody>
          <a:bodyPr/>
          <a:lstStyle/>
          <a:p>
            <a:pPr/>
            <a:r>
              <a:rPr/>
              <a:t>Large number of projects with zero backers and therefore zero funds pledged</a:t>
            </a:r>
          </a:p>
          <a:p>
            <a:pPr lvl="1"/>
            <a:r>
              <a:rPr/>
              <a:t>May be a major reason for following Benford's Law</a:t>
            </a:r>
          </a:p>
          <a:p>
            <a:pPr/>
            <a:r>
              <a:rPr/>
              <a:t>However, histogram peaks at around 7</a:t>
            </a:r>
          </a:p>
          <a:p>
            <a:pPr lvl="1"/>
            <a:r>
              <a:rPr/>
              <a:t>Value of funds pledged at this point is around 1906USD, the leading digit being 1 but the second digit being 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/>
              <a:t>Conclusion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4023360"/>
          </a:xfrm>
        </p:spPr>
        <p:txBody>
          <a:bodyPr/>
          <a:lstStyle/>
          <a:p>
            <a:pPr/>
            <a:r>
              <a:rPr/>
              <a:t>Zero backers and hence zero funds pledged may be a reason for the digits following Benford's Law</a:t>
            </a:r>
          </a:p>
          <a:p>
            <a:pPr/>
            <a:r>
              <a:rPr/>
              <a:t>Possibility of fabricated data</a:t>
            </a:r>
          </a:p>
          <a:p>
            <a:pPr/>
            <a:r>
              <a:rPr/>
              <a:t>For potential future work:</a:t>
            </a:r>
          </a:p>
          <a:p>
            <a:pPr lvl="1"/>
            <a:r>
              <a:rPr/>
              <a:t>Regression analysis along with Benford Analysis to compare and draw better conclusions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081" y="4960137"/>
            <a:ext cx="7770376" cy="1463040"/>
          </a:xfrm>
        </p:spPr>
        <p:txBody>
          <a:bodyPr/>
          <a:lstStyle/>
          <a:p>
            <a:r>
              <a:rPr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457081" y="4960137"/>
            <a:ext cx="7770376" cy="1463040"/>
          </a:xfrm>
        </p:spPr>
        <p:txBody>
          <a:bodyPr/>
          <a:lstStyle/>
          <a:p>
            <a:r>
              <a:rPr/>
              <a:t>Benford Analysis of
Kickstarter Projects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8608357" y="4960137"/>
            <a:ext cx="3199567" cy="1463040"/>
          </a:xfrm>
        </p:spPr>
        <p:txBody>
          <a:bodyPr/>
          <a:lstStyle/>
          <a:p>
            <a:r>
              <a:rPr/>
              <a:t>MA615 Final Project
 By: Megha Pandit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ldNum" sz="quarter" idx="12"/>
          </p:nvPr>
        </p:nvSpPr>
        <p:spPr>
          <a:xfrm>
            <a:off x="10834511" y="6470704"/>
            <a:ext cx="973413" cy="274320"/>
          </a:xfrm>
        </p:spPr>
        <p:txBody>
          <a:bodyPr/>
          <a:lstStyle/>
          <a:p>
            <a:r>
              <a:rPr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/>
              <a:t>Kickstarter Projects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4023360"/>
          </a:xfrm>
        </p:spPr>
        <p:txBody>
          <a:bodyPr/>
          <a:lstStyle/>
          <a:p>
            <a:pPr/>
            <a:r>
              <a:rPr/>
              <a:t>Kickstarter is an online crowdfunding platform</a:t>
            </a:r>
          </a:p>
          <a:p>
            <a:pPr/>
            <a:r>
              <a:rPr/>
              <a:t>Notable projects include 'Sun Come Up', 'Incident in New Baghdad', 'Pebble Time', 'Coolest Cooler' and 'Exploding Kittens'</a:t>
            </a:r>
          </a:p>
          <a:p>
            <a:pPr/>
            <a:r>
              <a:rPr/>
              <a:t>Projects have a goal amount and are supported by 'backers'</a:t>
            </a:r>
          </a:p>
          <a:p>
            <a:pPr/>
            <a:r>
              <a:rPr/>
              <a:t>Backers pledge money to the projects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023861" y="4773169"/>
            <a:ext cx="9717542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/>
              <a:t>Kickstarter Projects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4023360"/>
          </a:xfrm>
        </p:spPr>
        <p:txBody>
          <a:bodyPr/>
          <a:lstStyle/>
          <a:p>
            <a:pPr/>
            <a:r>
              <a:rPr/>
              <a:t>Not all Kickstarter projects are genuine</a:t>
            </a:r>
          </a:p>
          <a:p>
            <a:pPr/>
            <a:r>
              <a:rPr/>
              <a:t>Questions have been raised on fraudulent and controversial projects</a:t>
            </a:r>
          </a:p>
          <a:p>
            <a:pPr/>
            <a:r>
              <a:rPr/>
              <a:t>Projects lack originality and genuity</a:t>
            </a:r>
          </a:p>
          <a:p>
            <a:pPr/>
            <a:r>
              <a:rPr/>
              <a:t>Pledged money not used for project purposes</a:t>
            </a:r>
          </a:p>
          <a:p>
            <a:pPr/>
            <a:r>
              <a:rPr/>
              <a:t>Deliverables do not meet the backers' expectations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023861" y="4773169"/>
            <a:ext cx="9717542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081" y="4960137"/>
            <a:ext cx="7770376" cy="1463040"/>
          </a:xfrm>
        </p:spPr>
        <p:txBody>
          <a:bodyPr/>
          <a:lstStyle/>
          <a:p>
            <a:r>
              <a:rPr/>
              <a:t>Project Goal, Data and Variables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/>
              <a:t>Objective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4023360"/>
          </a:xfrm>
        </p:spPr>
        <p:txBody>
          <a:bodyPr/>
          <a:lstStyle/>
          <a:p>
            <a:pPr/>
            <a:r>
              <a:rPr/>
              <a:t>To examine the data for fraudulent projects</a:t>
            </a:r>
          </a:p>
          <a:p>
            <a:pPr/>
            <a:r>
              <a:rPr/>
              <a:t>More specifically, number of backers and the amount pledged for the projects</a:t>
            </a:r>
          </a:p>
          <a:p>
            <a:pPr/>
            <a:r>
              <a:rPr/>
              <a:t>Data:</a:t>
            </a:r>
          </a:p>
          <a:p>
            <a:pPr lvl="1"/>
            <a:r>
              <a:rPr/>
              <a:t>Kickstarter Projects launched in the years 2009 through 2017</a:t>
            </a:r>
          </a:p>
          <a:p>
            <a:pPr lvl="1"/>
            <a:r>
              <a:rPr/>
              <a:t>Data acquired from Kickstarter Platform</a:t>
            </a:r>
          </a:p>
          <a:p>
            <a:pPr/>
            <a:r>
              <a:rPr/>
              <a:t>Variables:</a:t>
            </a:r>
          </a:p>
          <a:p>
            <a:pPr lvl="1"/>
            <a:r>
              <a:rPr/>
              <a:t>Project ID, name and category</a:t>
            </a:r>
          </a:p>
          <a:p>
            <a:pPr lvl="1"/>
            <a:r>
              <a:rPr/>
              <a:t>Project status, launch date, deadline, country of launch</a:t>
            </a:r>
          </a:p>
          <a:p>
            <a:pPr lvl="1"/>
            <a:r>
              <a:rPr/>
              <a:t>Number of backers, goal amount of project</a:t>
            </a:r>
          </a:p>
          <a:p>
            <a:pPr lvl="1"/>
            <a:r>
              <a:rPr/>
              <a:t>amount pledged, currency, amount in pledged in USD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081" y="4960137"/>
            <a:ext cx="7770376" cy="1463040"/>
          </a:xfrm>
        </p:spPr>
        <p:txBody>
          <a:bodyPr/>
          <a:lstStyle/>
          <a:p>
            <a:r>
              <a:rPr/>
              <a:t>Exploratory Data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/>
          <a:lstStyle/>
          <a:p>
            <a:r>
              <a:rPr/>
              <a:t>Projects by Year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5637213" y="471488"/>
            <a:ext cx="6400800" cy="2881312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5637213" y="3429000"/>
            <a:ext cx="6400800" cy="295751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sz="quarter" idx="14"/>
          </p:nvPr>
        </p:nvSpPr>
        <p:spPr>
          <a:xfrm>
            <a:off x="1023938" y="2208213"/>
            <a:ext cx="4387850" cy="4178300"/>
          </a:xfrm>
        </p:spPr>
        <p:txBody>
          <a:bodyPr/>
          <a:lstStyle/>
          <a:p>
            <a:pPr/>
            <a:r>
              <a:rPr/>
              <a:t>Largest number of Projects in 2015</a:t>
            </a:r>
          </a:p>
          <a:p>
            <a:pPr/>
            <a:r>
              <a:rPr/>
              <a:t>124 projects in 2018- all either live or cancelled at the time of data collection</a:t>
            </a:r>
          </a:p>
          <a:p>
            <a:pPr/>
            <a:r>
              <a:rPr/>
              <a:t>Projects mostly failed or were successful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/>
          <a:lstStyle/>
          <a:p>
            <a:r>
              <a:rPr/>
              <a:t>Projects by Status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5637213" y="471488"/>
            <a:ext cx="6400800" cy="2881312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5637213" y="3429000"/>
            <a:ext cx="6400800" cy="295751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sz="quarter" idx="14"/>
          </p:nvPr>
        </p:nvSpPr>
        <p:spPr>
          <a:xfrm>
            <a:off x="1023938" y="2208213"/>
            <a:ext cx="4387850" cy="4178300"/>
          </a:xfrm>
        </p:spPr>
        <p:txBody>
          <a:bodyPr/>
          <a:lstStyle/>
          <a:p>
            <a:pPr/>
            <a:r>
              <a:rPr/>
              <a:t>52.7% failed, 35.7% succeeded, 10.3% cancelled, 0.7% live and 0.4% suspended</a:t>
            </a:r>
          </a:p>
          <a:p>
            <a:pPr/>
            <a:r>
              <a:rPr/>
              <a:t>Most of the projects fall into the Film &amp; Video category, followed by Music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Gothic</vt:lpstr>
      <vt:lpstr>Tw Cen MT</vt:lpstr>
      <vt:lpstr>Tw Cen MT Condensed</vt:lpstr>
      <vt:lpstr>Wingdings 3</vt:lpstr>
      <vt:lpstr>Integral</vt:lpstr>
      <vt:lpstr>Title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 xmlns:cp="http://schemas.openxmlformats.org/package/2006/metadata/core-properties"/>
  <cp:revision>1</cp:revision>
  <dcterms:created xsi:type="dcterms:W3CDTF">2018-12-17T18:09:33Z</dcterms:created>
  <dcterms:modified xmlns:xsi="http://www.w3.org/2001/XMLSchema-instance" xmlns:dcterms="http://purl.org/dc/terms/" xsi:type="dcterms:W3CDTF">2018-12-17T18:04:41Z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