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257" r:id="rId4"/>
    <p:sldId id="272" r:id="rId5"/>
    <p:sldId id="280" r:id="rId6"/>
    <p:sldId id="279" r:id="rId7"/>
    <p:sldId id="278" r:id="rId8"/>
    <p:sldId id="277" r:id="rId9"/>
    <p:sldId id="276" r:id="rId10"/>
    <p:sldId id="275" r:id="rId11"/>
    <p:sldId id="287" r:id="rId12"/>
    <p:sldId id="285" r:id="rId13"/>
    <p:sldId id="289" r:id="rId14"/>
    <p:sldId id="290" r:id="rId15"/>
    <p:sldId id="293" r:id="rId16"/>
    <p:sldId id="292" r:id="rId17"/>
    <p:sldId id="291" r:id="rId18"/>
    <p:sldId id="263" r:id="rId19"/>
  </p:sldIdLst>
  <p:sldSz cx="18288000" cy="10287000"/>
  <p:notesSz cx="6858000" cy="9144000"/>
  <p:embeddedFontLst>
    <p:embeddedFont>
      <p:font typeface="Nourd" panose="020B0604020202020204" charset="0"/>
      <p:regular r:id="rId21"/>
    </p:embeddedFont>
    <p:embeddedFont>
      <p:font typeface="Poppins" panose="00000500000000000000" pitchFamily="2" charset="0"/>
      <p:regular r:id="rId22"/>
      <p:bold r:id="rId23"/>
      <p:italic r:id="rId24"/>
      <p:boldItalic r:id="rId25"/>
    </p:embeddedFont>
    <p:embeddedFont>
      <p:font typeface="Roca One Bold" panose="020B0604020202020204" charset="0"/>
      <p:regular r:id="rId26"/>
    </p:embeddedFont>
    <p:embeddedFont>
      <p:font typeface="Roca One Heavy" panose="020B0604020202020204" charset="0"/>
      <p:regular r:id="rId27"/>
    </p:embeddedFont>
    <p:embeddedFont>
      <p:font typeface="Segoe UI" panose="020B0502040204020203"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thkimtae951230@gmail.com" initials="" lastIdx="1" clrIdx="0">
    <p:extLst>
      <p:ext uri="{19B8F6BF-5375-455C-9EA6-DF929625EA0E}">
        <p15:presenceInfo xmlns:p15="http://schemas.microsoft.com/office/powerpoint/2012/main" userId="90ca2c9472b23d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22" autoAdjust="0"/>
  </p:normalViewPr>
  <p:slideViewPr>
    <p:cSldViewPr>
      <p:cViewPr>
        <p:scale>
          <a:sx n="51" d="100"/>
          <a:sy n="51" d="100"/>
        </p:scale>
        <p:origin x="917"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E78D3-D3CA-400E-8EE9-33AD5FE53F0E}"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C43D8-FEED-4CD5-BB6D-B95D86C3F0C9}" type="slidenum">
              <a:rPr lang="en-IN" smtClean="0"/>
              <a:t>‹#›</a:t>
            </a:fld>
            <a:endParaRPr lang="en-IN"/>
          </a:p>
        </p:txBody>
      </p:sp>
    </p:spTree>
    <p:extLst>
      <p:ext uri="{BB962C8B-B14F-4D97-AF65-F5344CB8AC3E}">
        <p14:creationId xmlns:p14="http://schemas.microsoft.com/office/powerpoint/2010/main" val="149516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7" name="Group 7"/>
          <p:cNvGrpSpPr/>
          <p:nvPr/>
        </p:nvGrpSpPr>
        <p:grpSpPr>
          <a:xfrm>
            <a:off x="2133026" y="1573749"/>
            <a:ext cx="14021949" cy="7139502"/>
            <a:chOff x="0" y="0"/>
            <a:chExt cx="18695932" cy="9519336"/>
          </a:xfrm>
        </p:grpSpPr>
        <p:grpSp>
          <p:nvGrpSpPr>
            <p:cNvPr id="8" name="Group 8"/>
            <p:cNvGrpSpPr/>
            <p:nvPr/>
          </p:nvGrpSpPr>
          <p:grpSpPr>
            <a:xfrm>
              <a:off x="0" y="250985"/>
              <a:ext cx="9440852" cy="9268351"/>
              <a:chOff x="0" y="0"/>
              <a:chExt cx="9178315" cy="9010612"/>
            </a:xfrm>
          </p:grpSpPr>
          <p:sp>
            <p:nvSpPr>
              <p:cNvPr id="9" name="Freeform 9"/>
              <p:cNvSpPr/>
              <p:nvPr/>
            </p:nvSpPr>
            <p:spPr>
              <a:xfrm>
                <a:off x="-1" y="0"/>
                <a:ext cx="9185974" cy="9010612"/>
              </a:xfrm>
              <a:custGeom>
                <a:avLst/>
                <a:gdLst/>
                <a:ahLst/>
                <a:cxnLst/>
                <a:rect l="l" t="t" r="r" b="b"/>
                <a:pathLst>
                  <a:path w="9185974" h="9010612">
                    <a:moveTo>
                      <a:pt x="8679536" y="8993693"/>
                    </a:moveTo>
                    <a:cubicBezTo>
                      <a:pt x="8679536" y="8993693"/>
                      <a:pt x="8442539" y="8983723"/>
                      <a:pt x="8080400" y="8997168"/>
                    </a:cubicBezTo>
                    <a:cubicBezTo>
                      <a:pt x="7718262" y="9010612"/>
                      <a:pt x="490924" y="9010612"/>
                      <a:pt x="490924" y="9010612"/>
                    </a:cubicBezTo>
                    <a:cubicBezTo>
                      <a:pt x="245502" y="9010612"/>
                      <a:pt x="32509" y="8913344"/>
                      <a:pt x="31032" y="8753230"/>
                    </a:cubicBezTo>
                    <a:cubicBezTo>
                      <a:pt x="31032" y="8753230"/>
                      <a:pt x="0" y="621092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712302"/>
                      <a:pt x="9177219" y="8053643"/>
                    </a:cubicBezTo>
                    <a:cubicBezTo>
                      <a:pt x="9185974" y="8346944"/>
                      <a:pt x="9139426" y="8680015"/>
                      <a:pt x="9139426" y="8680015"/>
                    </a:cubicBezTo>
                    <a:cubicBezTo>
                      <a:pt x="9136461" y="8860041"/>
                      <a:pt x="8924958" y="8993693"/>
                      <a:pt x="8679536" y="8993693"/>
                    </a:cubicBezTo>
                    <a:close/>
                  </a:path>
                </a:pathLst>
              </a:custGeom>
              <a:solidFill>
                <a:srgbClr val="8FB7C6"/>
              </a:solidFill>
            </p:spPr>
          </p:sp>
        </p:grpSp>
        <p:grpSp>
          <p:nvGrpSpPr>
            <p:cNvPr id="10" name="Group 10"/>
            <p:cNvGrpSpPr/>
            <p:nvPr/>
          </p:nvGrpSpPr>
          <p:grpSpPr>
            <a:xfrm>
              <a:off x="9255080" y="250985"/>
              <a:ext cx="9440852" cy="9268351"/>
              <a:chOff x="0" y="0"/>
              <a:chExt cx="9178315" cy="9010612"/>
            </a:xfrm>
          </p:grpSpPr>
          <p:sp>
            <p:nvSpPr>
              <p:cNvPr id="11" name="Freeform 11"/>
              <p:cNvSpPr/>
              <p:nvPr/>
            </p:nvSpPr>
            <p:spPr>
              <a:xfrm>
                <a:off x="-1" y="0"/>
                <a:ext cx="9185974" cy="9010612"/>
              </a:xfrm>
              <a:custGeom>
                <a:avLst/>
                <a:gdLst/>
                <a:ahLst/>
                <a:cxnLst/>
                <a:rect l="l" t="t" r="r" b="b"/>
                <a:pathLst>
                  <a:path w="9185974" h="9010612">
                    <a:moveTo>
                      <a:pt x="8679536" y="8993693"/>
                    </a:moveTo>
                    <a:cubicBezTo>
                      <a:pt x="8679536" y="8993693"/>
                      <a:pt x="8442539" y="8983723"/>
                      <a:pt x="8080400" y="8997168"/>
                    </a:cubicBezTo>
                    <a:cubicBezTo>
                      <a:pt x="7718262" y="9010612"/>
                      <a:pt x="490924" y="9010612"/>
                      <a:pt x="490924" y="9010612"/>
                    </a:cubicBezTo>
                    <a:cubicBezTo>
                      <a:pt x="245502" y="9010612"/>
                      <a:pt x="32509" y="8913344"/>
                      <a:pt x="31032" y="8753230"/>
                    </a:cubicBezTo>
                    <a:cubicBezTo>
                      <a:pt x="31032" y="8753230"/>
                      <a:pt x="0" y="621092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712302"/>
                      <a:pt x="9177219" y="8053643"/>
                    </a:cubicBezTo>
                    <a:cubicBezTo>
                      <a:pt x="9185974" y="8346944"/>
                      <a:pt x="9139426" y="8680015"/>
                      <a:pt x="9139426" y="8680015"/>
                    </a:cubicBezTo>
                    <a:cubicBezTo>
                      <a:pt x="9136461" y="8860041"/>
                      <a:pt x="8924958" y="8993693"/>
                      <a:pt x="8679536" y="8993693"/>
                    </a:cubicBezTo>
                    <a:close/>
                  </a:path>
                </a:pathLst>
              </a:custGeom>
              <a:solidFill>
                <a:srgbClr val="8FB7C6"/>
              </a:solidFill>
            </p:spPr>
          </p:sp>
        </p:grpSp>
        <p:grpSp>
          <p:nvGrpSpPr>
            <p:cNvPr id="12" name="Group 12"/>
            <p:cNvGrpSpPr/>
            <p:nvPr/>
          </p:nvGrpSpPr>
          <p:grpSpPr>
            <a:xfrm>
              <a:off x="138039" y="340805"/>
              <a:ext cx="9301441" cy="9041668"/>
              <a:chOff x="0" y="0"/>
              <a:chExt cx="9178315" cy="8921981"/>
            </a:xfrm>
          </p:grpSpPr>
          <p:sp>
            <p:nvSpPr>
              <p:cNvPr id="13" name="Freeform 13"/>
              <p:cNvSpPr/>
              <p:nvPr/>
            </p:nvSpPr>
            <p:spPr>
              <a:xfrm>
                <a:off x="-1" y="0"/>
                <a:ext cx="9185974" cy="8921981"/>
              </a:xfrm>
              <a:custGeom>
                <a:avLst/>
                <a:gdLst/>
                <a:ahLst/>
                <a:cxnLst/>
                <a:rect l="l" t="t" r="r" b="b"/>
                <a:pathLst>
                  <a:path w="9185974" h="8921981">
                    <a:moveTo>
                      <a:pt x="8679536" y="8905062"/>
                    </a:moveTo>
                    <a:cubicBezTo>
                      <a:pt x="8679536" y="8905062"/>
                      <a:pt x="8442539" y="8895093"/>
                      <a:pt x="8080400" y="8908537"/>
                    </a:cubicBezTo>
                    <a:cubicBezTo>
                      <a:pt x="7718262" y="8921981"/>
                      <a:pt x="490924" y="8921981"/>
                      <a:pt x="490924" y="8921981"/>
                    </a:cubicBezTo>
                    <a:cubicBezTo>
                      <a:pt x="245502" y="8921981"/>
                      <a:pt x="32509" y="8824713"/>
                      <a:pt x="31032" y="8664599"/>
                    </a:cubicBezTo>
                    <a:cubicBezTo>
                      <a:pt x="31032" y="8664599"/>
                      <a:pt x="0" y="614227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649759"/>
                      <a:pt x="9177219" y="7965011"/>
                    </a:cubicBezTo>
                    <a:cubicBezTo>
                      <a:pt x="9185974" y="8258313"/>
                      <a:pt x="9139426" y="8591385"/>
                      <a:pt x="9139426" y="8591385"/>
                    </a:cubicBezTo>
                    <a:cubicBezTo>
                      <a:pt x="9136461" y="8771410"/>
                      <a:pt x="8924958" y="8905062"/>
                      <a:pt x="8679536" y="8905062"/>
                    </a:cubicBezTo>
                    <a:close/>
                  </a:path>
                </a:pathLst>
              </a:custGeom>
              <a:solidFill>
                <a:srgbClr val="8FB7C6"/>
              </a:solidFill>
            </p:spPr>
          </p:sp>
        </p:grpSp>
        <p:grpSp>
          <p:nvGrpSpPr>
            <p:cNvPr id="14" name="Group 14"/>
            <p:cNvGrpSpPr/>
            <p:nvPr/>
          </p:nvGrpSpPr>
          <p:grpSpPr>
            <a:xfrm>
              <a:off x="9256452" y="340805"/>
              <a:ext cx="9301441" cy="9041668"/>
              <a:chOff x="0" y="0"/>
              <a:chExt cx="9178315" cy="8921981"/>
            </a:xfrm>
          </p:grpSpPr>
          <p:sp>
            <p:nvSpPr>
              <p:cNvPr id="15" name="Freeform 15"/>
              <p:cNvSpPr/>
              <p:nvPr/>
            </p:nvSpPr>
            <p:spPr>
              <a:xfrm>
                <a:off x="-1" y="0"/>
                <a:ext cx="9185974" cy="8921981"/>
              </a:xfrm>
              <a:custGeom>
                <a:avLst/>
                <a:gdLst/>
                <a:ahLst/>
                <a:cxnLst/>
                <a:rect l="l" t="t" r="r" b="b"/>
                <a:pathLst>
                  <a:path w="9185974" h="8921981">
                    <a:moveTo>
                      <a:pt x="8679536" y="8905062"/>
                    </a:moveTo>
                    <a:cubicBezTo>
                      <a:pt x="8679536" y="8905062"/>
                      <a:pt x="8442539" y="8895093"/>
                      <a:pt x="8080400" y="8908537"/>
                    </a:cubicBezTo>
                    <a:cubicBezTo>
                      <a:pt x="7718262" y="8921981"/>
                      <a:pt x="490924" y="8921981"/>
                      <a:pt x="490924" y="8921981"/>
                    </a:cubicBezTo>
                    <a:cubicBezTo>
                      <a:pt x="245502" y="8921981"/>
                      <a:pt x="32509" y="8824713"/>
                      <a:pt x="31032" y="8664599"/>
                    </a:cubicBezTo>
                    <a:cubicBezTo>
                      <a:pt x="31032" y="8664599"/>
                      <a:pt x="0" y="614227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649759"/>
                      <a:pt x="9177219" y="7965011"/>
                    </a:cubicBezTo>
                    <a:cubicBezTo>
                      <a:pt x="9185974" y="8258313"/>
                      <a:pt x="9139426" y="8591385"/>
                      <a:pt x="9139426" y="8591385"/>
                    </a:cubicBezTo>
                    <a:cubicBezTo>
                      <a:pt x="9136461" y="8771410"/>
                      <a:pt x="8924958" y="8905062"/>
                      <a:pt x="8679536" y="8905062"/>
                    </a:cubicBezTo>
                    <a:close/>
                  </a:path>
                </a:pathLst>
              </a:custGeom>
              <a:solidFill>
                <a:srgbClr val="8FB7C6"/>
              </a:solidFill>
            </p:spPr>
          </p:sp>
        </p:grpSp>
        <p:grpSp>
          <p:nvGrpSpPr>
            <p:cNvPr id="16" name="Group 16"/>
            <p:cNvGrpSpPr/>
            <p:nvPr/>
          </p:nvGrpSpPr>
          <p:grpSpPr>
            <a:xfrm>
              <a:off x="566408" y="0"/>
              <a:ext cx="8855377" cy="8932522"/>
              <a:chOff x="0" y="0"/>
              <a:chExt cx="9178315" cy="9258274"/>
            </a:xfrm>
          </p:grpSpPr>
          <p:sp>
            <p:nvSpPr>
              <p:cNvPr id="17" name="Freeform 17"/>
              <p:cNvSpPr/>
              <p:nvPr/>
            </p:nvSpPr>
            <p:spPr>
              <a:xfrm>
                <a:off x="-1" y="0"/>
                <a:ext cx="9185974" cy="9258274"/>
              </a:xfrm>
              <a:custGeom>
                <a:avLst/>
                <a:gdLst/>
                <a:ahLst/>
                <a:cxnLst/>
                <a:rect l="l" t="t" r="r" b="b"/>
                <a:pathLst>
                  <a:path w="9185974" h="9258274">
                    <a:moveTo>
                      <a:pt x="8679536" y="9241355"/>
                    </a:moveTo>
                    <a:cubicBezTo>
                      <a:pt x="8679536" y="9241355"/>
                      <a:pt x="8442539" y="9231386"/>
                      <a:pt x="8080400" y="9244830"/>
                    </a:cubicBezTo>
                    <a:cubicBezTo>
                      <a:pt x="7718262" y="9258274"/>
                      <a:pt x="490924" y="9258274"/>
                      <a:pt x="490924" y="9258274"/>
                    </a:cubicBezTo>
                    <a:cubicBezTo>
                      <a:pt x="245502" y="9258274"/>
                      <a:pt x="32509" y="9161006"/>
                      <a:pt x="31032" y="9000892"/>
                    </a:cubicBezTo>
                    <a:cubicBezTo>
                      <a:pt x="31032" y="9000892"/>
                      <a:pt x="0" y="64027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887069"/>
                      <a:pt x="9177219" y="8301305"/>
                    </a:cubicBezTo>
                    <a:cubicBezTo>
                      <a:pt x="9185974" y="8594606"/>
                      <a:pt x="9139426" y="8927678"/>
                      <a:pt x="9139426" y="8927678"/>
                    </a:cubicBezTo>
                    <a:cubicBezTo>
                      <a:pt x="9136461" y="9107703"/>
                      <a:pt x="8924958" y="9241355"/>
                      <a:pt x="8679536" y="9241355"/>
                    </a:cubicBezTo>
                    <a:close/>
                  </a:path>
                </a:pathLst>
              </a:custGeom>
              <a:solidFill>
                <a:srgbClr val="F3FCFF"/>
              </a:solidFill>
            </p:spPr>
          </p:sp>
        </p:grpSp>
        <p:grpSp>
          <p:nvGrpSpPr>
            <p:cNvPr id="18" name="Group 18"/>
            <p:cNvGrpSpPr/>
            <p:nvPr/>
          </p:nvGrpSpPr>
          <p:grpSpPr>
            <a:xfrm>
              <a:off x="9247534" y="0"/>
              <a:ext cx="8855377" cy="8932522"/>
              <a:chOff x="0" y="0"/>
              <a:chExt cx="9178315" cy="9258274"/>
            </a:xfrm>
          </p:grpSpPr>
          <p:sp>
            <p:nvSpPr>
              <p:cNvPr id="19" name="Freeform 19"/>
              <p:cNvSpPr/>
              <p:nvPr/>
            </p:nvSpPr>
            <p:spPr>
              <a:xfrm>
                <a:off x="-1" y="0"/>
                <a:ext cx="9185974" cy="9258274"/>
              </a:xfrm>
              <a:custGeom>
                <a:avLst/>
                <a:gdLst/>
                <a:ahLst/>
                <a:cxnLst/>
                <a:rect l="l" t="t" r="r" b="b"/>
                <a:pathLst>
                  <a:path w="9185974" h="9258274">
                    <a:moveTo>
                      <a:pt x="8679536" y="9241355"/>
                    </a:moveTo>
                    <a:cubicBezTo>
                      <a:pt x="8679536" y="9241355"/>
                      <a:pt x="8442539" y="9231386"/>
                      <a:pt x="8080400" y="9244830"/>
                    </a:cubicBezTo>
                    <a:cubicBezTo>
                      <a:pt x="7718262" y="9258274"/>
                      <a:pt x="490924" y="9258274"/>
                      <a:pt x="490924" y="9258274"/>
                    </a:cubicBezTo>
                    <a:cubicBezTo>
                      <a:pt x="245502" y="9258274"/>
                      <a:pt x="32509" y="9161006"/>
                      <a:pt x="31032" y="9000892"/>
                    </a:cubicBezTo>
                    <a:cubicBezTo>
                      <a:pt x="31032" y="9000892"/>
                      <a:pt x="0" y="64027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887069"/>
                      <a:pt x="9177219" y="8301305"/>
                    </a:cubicBezTo>
                    <a:cubicBezTo>
                      <a:pt x="9185974" y="8594606"/>
                      <a:pt x="9139426" y="8927678"/>
                      <a:pt x="9139426" y="8927678"/>
                    </a:cubicBezTo>
                    <a:cubicBezTo>
                      <a:pt x="9136461" y="9107703"/>
                      <a:pt x="8924958" y="9241355"/>
                      <a:pt x="8679536" y="9241355"/>
                    </a:cubicBezTo>
                    <a:close/>
                  </a:path>
                </a:pathLst>
              </a:custGeom>
              <a:solidFill>
                <a:srgbClr val="F3FCFF"/>
              </a:solidFill>
            </p:spPr>
          </p:sp>
        </p:grpSp>
        <p:sp>
          <p:nvSpPr>
            <p:cNvPr id="20" name="AutoShape 20"/>
            <p:cNvSpPr/>
            <p:nvPr/>
          </p:nvSpPr>
          <p:spPr>
            <a:xfrm>
              <a:off x="1610599" y="8496810"/>
              <a:ext cx="15474734" cy="34286"/>
            </a:xfrm>
            <a:prstGeom prst="line">
              <a:avLst/>
            </a:prstGeom>
            <a:ln w="51561" cap="rnd">
              <a:solidFill>
                <a:srgbClr val="8FB7C6"/>
              </a:solidFill>
              <a:prstDash val="solid"/>
              <a:headEnd type="none" w="sm" len="sm"/>
              <a:tailEnd type="none" w="sm" len="sm"/>
            </a:ln>
          </p:spPr>
        </p:sp>
      </p:grpSp>
      <p:grpSp>
        <p:nvGrpSpPr>
          <p:cNvPr id="21" name="Group 21"/>
          <p:cNvGrpSpPr/>
          <p:nvPr/>
        </p:nvGrpSpPr>
        <p:grpSpPr>
          <a:xfrm>
            <a:off x="2548436" y="2006089"/>
            <a:ext cx="12591236" cy="5098581"/>
            <a:chOff x="-799857" y="-981508"/>
            <a:chExt cx="16788314" cy="6798108"/>
          </a:xfrm>
        </p:grpSpPr>
        <p:sp>
          <p:nvSpPr>
            <p:cNvPr id="22" name="TextBox 22"/>
            <p:cNvSpPr txBox="1"/>
            <p:nvPr/>
          </p:nvSpPr>
          <p:spPr>
            <a:xfrm>
              <a:off x="0" y="4724400"/>
              <a:ext cx="15988457" cy="1092200"/>
            </a:xfrm>
            <a:prstGeom prst="rect">
              <a:avLst/>
            </a:prstGeom>
          </p:spPr>
          <p:txBody>
            <a:bodyPr lIns="0" tIns="0" rIns="0" bIns="0" rtlCol="0" anchor="t">
              <a:spAutoFit/>
            </a:bodyPr>
            <a:lstStyle/>
            <a:p>
              <a:pPr algn="ctr">
                <a:lnSpc>
                  <a:spcPts val="6479"/>
                </a:lnSpc>
              </a:pPr>
              <a:r>
                <a:rPr lang="en-US" sz="5399" spc="-53" dirty="0">
                  <a:solidFill>
                    <a:srgbClr val="000000"/>
                  </a:solidFill>
                  <a:latin typeface="Nourd"/>
                  <a:ea typeface="Nourd"/>
                  <a:cs typeface="Nourd"/>
                  <a:sym typeface="Nourd"/>
                </a:rPr>
                <a:t>AtliQ Motors</a:t>
              </a:r>
            </a:p>
          </p:txBody>
        </p:sp>
        <p:sp>
          <p:nvSpPr>
            <p:cNvPr id="23" name="TextBox 23"/>
            <p:cNvSpPr txBox="1"/>
            <p:nvPr/>
          </p:nvSpPr>
          <p:spPr>
            <a:xfrm>
              <a:off x="-799857" y="-981508"/>
              <a:ext cx="15988457" cy="4753439"/>
            </a:xfrm>
            <a:prstGeom prst="rect">
              <a:avLst/>
            </a:prstGeom>
          </p:spPr>
          <p:txBody>
            <a:bodyPr lIns="0" tIns="0" rIns="0" bIns="0" rtlCol="0" anchor="t">
              <a:spAutoFit/>
            </a:bodyPr>
            <a:lstStyle/>
            <a:p>
              <a:pPr marL="0" lvl="0" indent="0" algn="ctr">
                <a:lnSpc>
                  <a:spcPts val="13919"/>
                </a:lnSpc>
              </a:pPr>
              <a:r>
                <a:rPr lang="en-US" sz="8000" u="none" strike="noStrike" dirty="0">
                  <a:solidFill>
                    <a:srgbClr val="1D2B74"/>
                  </a:solidFill>
                  <a:latin typeface="Roca One Heavy"/>
                  <a:ea typeface="Roca One Heavy"/>
                  <a:cs typeface="Roca One Heavy"/>
                  <a:sym typeface="Roca One Heavy"/>
                </a:rPr>
                <a:t>Electric Vehicle Market Analysis in India</a:t>
              </a:r>
            </a:p>
          </p:txBody>
        </p:sp>
      </p:grpSp>
      <p:sp>
        <p:nvSpPr>
          <p:cNvPr id="36" name="Freeform 36"/>
          <p:cNvSpPr/>
          <p:nvPr/>
        </p:nvSpPr>
        <p:spPr>
          <a:xfrm>
            <a:off x="14482286" y="1573749"/>
            <a:ext cx="1084526" cy="1310966"/>
          </a:xfrm>
          <a:custGeom>
            <a:avLst/>
            <a:gdLst/>
            <a:ahLst/>
            <a:cxnLst/>
            <a:rect l="l" t="t" r="r" b="b"/>
            <a:pathLst>
              <a:path w="1084526" h="1310966">
                <a:moveTo>
                  <a:pt x="0" y="0"/>
                </a:moveTo>
                <a:lnTo>
                  <a:pt x="1084526" y="0"/>
                </a:lnTo>
                <a:lnTo>
                  <a:pt x="1084526" y="1310966"/>
                </a:lnTo>
                <a:lnTo>
                  <a:pt x="0" y="1310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6" name="Picture 55">
            <a:extLst>
              <a:ext uri="{FF2B5EF4-FFF2-40B4-BE49-F238E27FC236}">
                <a16:creationId xmlns:a16="http://schemas.microsoft.com/office/drawing/2014/main" id="{EC259D8F-5388-DC5E-A447-FD13590E7E14}"/>
              </a:ext>
            </a:extLst>
          </p:cNvPr>
          <p:cNvPicPr>
            <a:picLocks noChangeAspect="1"/>
          </p:cNvPicPr>
          <p:nvPr/>
        </p:nvPicPr>
        <p:blipFill>
          <a:blip r:embed="rId4"/>
          <a:stretch>
            <a:fillRect/>
          </a:stretch>
        </p:blipFill>
        <p:spPr>
          <a:xfrm>
            <a:off x="9139237" y="5138737"/>
            <a:ext cx="9525" cy="9525"/>
          </a:xfrm>
          <a:prstGeom prst="rect">
            <a:avLst/>
          </a:prstGeom>
        </p:spPr>
      </p:pic>
      <p:pic>
        <p:nvPicPr>
          <p:cNvPr id="59" name="Picture 58">
            <a:extLst>
              <a:ext uri="{FF2B5EF4-FFF2-40B4-BE49-F238E27FC236}">
                <a16:creationId xmlns:a16="http://schemas.microsoft.com/office/drawing/2014/main" id="{9710DACC-034F-C449-B84C-DAF0F8C61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011" y="5430771"/>
            <a:ext cx="13143502" cy="28182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8. What are the peak and low season months for EV sales based on the data from 2022 to 2024?</a:t>
                </a:r>
                <a:endParaRPr lang="en-IN" sz="2800" dirty="0"/>
              </a:p>
            </p:txBody>
          </p:sp>
        </p:grpSp>
      </p:grpSp>
      <p:pic>
        <p:nvPicPr>
          <p:cNvPr id="10" name="Picture 9">
            <a:extLst>
              <a:ext uri="{FF2B5EF4-FFF2-40B4-BE49-F238E27FC236}">
                <a16:creationId xmlns:a16="http://schemas.microsoft.com/office/drawing/2014/main" id="{815613E5-0FC6-4B50-4F77-6285FAC75CDD}"/>
              </a:ext>
            </a:extLst>
          </p:cNvPr>
          <p:cNvPicPr>
            <a:picLocks noChangeAspect="1"/>
          </p:cNvPicPr>
          <p:nvPr/>
        </p:nvPicPr>
        <p:blipFill>
          <a:blip r:embed="rId2"/>
          <a:stretch>
            <a:fillRect/>
          </a:stretch>
        </p:blipFill>
        <p:spPr>
          <a:xfrm>
            <a:off x="6924194" y="2097405"/>
            <a:ext cx="10447298" cy="6092189"/>
          </a:xfrm>
          <a:prstGeom prst="rect">
            <a:avLst/>
          </a:prstGeom>
        </p:spPr>
      </p:pic>
      <p:pic>
        <p:nvPicPr>
          <p:cNvPr id="12" name="Picture 11">
            <a:extLst>
              <a:ext uri="{FF2B5EF4-FFF2-40B4-BE49-F238E27FC236}">
                <a16:creationId xmlns:a16="http://schemas.microsoft.com/office/drawing/2014/main" id="{4DFD6BCA-5FD8-5EE3-4F88-8F96E0D77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 y="7353300"/>
            <a:ext cx="4877481" cy="2667681"/>
          </a:xfrm>
          <a:prstGeom prst="rect">
            <a:avLst/>
          </a:prstGeom>
        </p:spPr>
      </p:pic>
    </p:spTree>
    <p:extLst>
      <p:ext uri="{BB962C8B-B14F-4D97-AF65-F5344CB8AC3E}">
        <p14:creationId xmlns:p14="http://schemas.microsoft.com/office/powerpoint/2010/main" val="164159237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IN" sz="2800" dirty="0"/>
                  <a:t>9. W</a:t>
                </a:r>
                <a:r>
                  <a:rPr lang="en-US" sz="2800" dirty="0"/>
                  <a:t>hat is the projected number of EV sales (including 2-wheelers and 4- wheelers) for the top 10 states by penetration rate in 2030, based on the compounded annual growth rate (CAGR) from previous years?</a:t>
                </a:r>
                <a:endParaRPr lang="en-IN" sz="2800" dirty="0"/>
              </a:p>
            </p:txBody>
          </p:sp>
        </p:grpSp>
      </p:grpSp>
      <p:pic>
        <p:nvPicPr>
          <p:cNvPr id="10" name="Picture 9">
            <a:extLst>
              <a:ext uri="{FF2B5EF4-FFF2-40B4-BE49-F238E27FC236}">
                <a16:creationId xmlns:a16="http://schemas.microsoft.com/office/drawing/2014/main" id="{B066123C-280D-6140-687D-F3F4BC9E3FF2}"/>
              </a:ext>
            </a:extLst>
          </p:cNvPr>
          <p:cNvPicPr>
            <a:picLocks noChangeAspect="1"/>
          </p:cNvPicPr>
          <p:nvPr/>
        </p:nvPicPr>
        <p:blipFill>
          <a:blip r:embed="rId2"/>
          <a:stretch>
            <a:fillRect/>
          </a:stretch>
        </p:blipFill>
        <p:spPr>
          <a:xfrm>
            <a:off x="381000" y="2552700"/>
            <a:ext cx="9236841" cy="4670443"/>
          </a:xfrm>
          <a:prstGeom prst="rect">
            <a:avLst/>
          </a:prstGeom>
        </p:spPr>
      </p:pic>
      <p:pic>
        <p:nvPicPr>
          <p:cNvPr id="12" name="Picture 11">
            <a:extLst>
              <a:ext uri="{FF2B5EF4-FFF2-40B4-BE49-F238E27FC236}">
                <a16:creationId xmlns:a16="http://schemas.microsoft.com/office/drawing/2014/main" id="{59E1B4EF-E654-E67F-B07E-0AAC8064F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2559" y="6515100"/>
            <a:ext cx="4877481" cy="3771900"/>
          </a:xfrm>
          <a:prstGeom prst="rect">
            <a:avLst/>
          </a:prstGeom>
        </p:spPr>
      </p:pic>
      <p:sp>
        <p:nvSpPr>
          <p:cNvPr id="13" name="TextBox 12">
            <a:extLst>
              <a:ext uri="{FF2B5EF4-FFF2-40B4-BE49-F238E27FC236}">
                <a16:creationId xmlns:a16="http://schemas.microsoft.com/office/drawing/2014/main" id="{2CC5592B-EF26-AC05-D9AA-B5CBA50CEAB0}"/>
              </a:ext>
            </a:extLst>
          </p:cNvPr>
          <p:cNvSpPr txBox="1"/>
          <p:nvPr/>
        </p:nvSpPr>
        <p:spPr>
          <a:xfrm>
            <a:off x="266699" y="2057550"/>
            <a:ext cx="7823094" cy="400110"/>
          </a:xfrm>
          <a:prstGeom prst="rect">
            <a:avLst/>
          </a:prstGeom>
          <a:noFill/>
        </p:spPr>
        <p:txBody>
          <a:bodyPr wrap="square" rtlCol="0">
            <a:spAutoFit/>
          </a:bodyPr>
          <a:lstStyle/>
          <a:p>
            <a:r>
              <a:rPr lang="en-IN" sz="2000" b="1" u="sng" dirty="0">
                <a:solidFill>
                  <a:schemeClr val="tx2"/>
                </a:solidFill>
              </a:rPr>
              <a:t>Projected number of EV sales for TOP 10 stats by penetration rate:</a:t>
            </a:r>
          </a:p>
        </p:txBody>
      </p:sp>
    </p:spTree>
    <p:extLst>
      <p:ext uri="{BB962C8B-B14F-4D97-AF65-F5344CB8AC3E}">
        <p14:creationId xmlns:p14="http://schemas.microsoft.com/office/powerpoint/2010/main" val="349303700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10. Estimate the revenue growth rate of 4-wheeler and 2-wheelers EVs in India for 2022 vs 2024 and 2023 vs 2024, assuming an average unit price</a:t>
                </a:r>
                <a:endParaRPr lang="en-IN" sz="2800" dirty="0"/>
              </a:p>
            </p:txBody>
          </p:sp>
        </p:grpSp>
      </p:grpSp>
      <p:pic>
        <p:nvPicPr>
          <p:cNvPr id="10" name="Picture 9">
            <a:extLst>
              <a:ext uri="{FF2B5EF4-FFF2-40B4-BE49-F238E27FC236}">
                <a16:creationId xmlns:a16="http://schemas.microsoft.com/office/drawing/2014/main" id="{5DEA2BCA-314E-D918-3995-0C7A21E8FAC0}"/>
              </a:ext>
            </a:extLst>
          </p:cNvPr>
          <p:cNvPicPr>
            <a:picLocks noChangeAspect="1"/>
          </p:cNvPicPr>
          <p:nvPr/>
        </p:nvPicPr>
        <p:blipFill>
          <a:blip r:embed="rId2"/>
          <a:stretch>
            <a:fillRect/>
          </a:stretch>
        </p:blipFill>
        <p:spPr>
          <a:xfrm>
            <a:off x="1524000" y="3086100"/>
            <a:ext cx="3092726" cy="1620000"/>
          </a:xfrm>
          <a:prstGeom prst="rect">
            <a:avLst/>
          </a:prstGeom>
        </p:spPr>
      </p:pic>
      <p:pic>
        <p:nvPicPr>
          <p:cNvPr id="12" name="Picture 11">
            <a:extLst>
              <a:ext uri="{FF2B5EF4-FFF2-40B4-BE49-F238E27FC236}">
                <a16:creationId xmlns:a16="http://schemas.microsoft.com/office/drawing/2014/main" id="{2F8E5CC3-4D87-4FC0-60D2-89D48D8205CD}"/>
              </a:ext>
            </a:extLst>
          </p:cNvPr>
          <p:cNvPicPr>
            <a:picLocks noChangeAspect="1"/>
          </p:cNvPicPr>
          <p:nvPr/>
        </p:nvPicPr>
        <p:blipFill>
          <a:blip r:embed="rId3"/>
          <a:stretch>
            <a:fillRect/>
          </a:stretch>
        </p:blipFill>
        <p:spPr>
          <a:xfrm>
            <a:off x="1528760" y="5532270"/>
            <a:ext cx="3193200" cy="1774495"/>
          </a:xfrm>
          <a:prstGeom prst="rect">
            <a:avLst/>
          </a:prstGeom>
        </p:spPr>
      </p:pic>
      <p:pic>
        <p:nvPicPr>
          <p:cNvPr id="14" name="Picture 13">
            <a:extLst>
              <a:ext uri="{FF2B5EF4-FFF2-40B4-BE49-F238E27FC236}">
                <a16:creationId xmlns:a16="http://schemas.microsoft.com/office/drawing/2014/main" id="{342C60C3-87F0-6425-0455-2E62097A7384}"/>
              </a:ext>
            </a:extLst>
          </p:cNvPr>
          <p:cNvPicPr>
            <a:picLocks noChangeAspect="1"/>
          </p:cNvPicPr>
          <p:nvPr/>
        </p:nvPicPr>
        <p:blipFill>
          <a:blip r:embed="rId4"/>
          <a:stretch>
            <a:fillRect/>
          </a:stretch>
        </p:blipFill>
        <p:spPr>
          <a:xfrm>
            <a:off x="5334000" y="3106505"/>
            <a:ext cx="3186000" cy="1682208"/>
          </a:xfrm>
          <a:prstGeom prst="rect">
            <a:avLst/>
          </a:prstGeom>
        </p:spPr>
      </p:pic>
      <p:pic>
        <p:nvPicPr>
          <p:cNvPr id="16" name="Picture 15">
            <a:extLst>
              <a:ext uri="{FF2B5EF4-FFF2-40B4-BE49-F238E27FC236}">
                <a16:creationId xmlns:a16="http://schemas.microsoft.com/office/drawing/2014/main" id="{4BD22E78-0983-B467-317E-DBEA6DCE3948}"/>
              </a:ext>
            </a:extLst>
          </p:cNvPr>
          <p:cNvPicPr>
            <a:picLocks noChangeAspect="1"/>
          </p:cNvPicPr>
          <p:nvPr/>
        </p:nvPicPr>
        <p:blipFill>
          <a:blip r:embed="rId5"/>
          <a:stretch>
            <a:fillRect/>
          </a:stretch>
        </p:blipFill>
        <p:spPr>
          <a:xfrm>
            <a:off x="5338761" y="5508248"/>
            <a:ext cx="3219089" cy="1616452"/>
          </a:xfrm>
          <a:prstGeom prst="rect">
            <a:avLst/>
          </a:prstGeom>
        </p:spPr>
      </p:pic>
      <p:sp>
        <p:nvSpPr>
          <p:cNvPr id="19" name="TextBox 18">
            <a:extLst>
              <a:ext uri="{FF2B5EF4-FFF2-40B4-BE49-F238E27FC236}">
                <a16:creationId xmlns:a16="http://schemas.microsoft.com/office/drawing/2014/main" id="{66E16767-22CD-CF1C-097B-81104737C35F}"/>
              </a:ext>
            </a:extLst>
          </p:cNvPr>
          <p:cNvSpPr txBox="1"/>
          <p:nvPr/>
        </p:nvSpPr>
        <p:spPr>
          <a:xfrm>
            <a:off x="1422453" y="2698001"/>
            <a:ext cx="7823094" cy="400110"/>
          </a:xfrm>
          <a:prstGeom prst="rect">
            <a:avLst/>
          </a:prstGeom>
          <a:noFill/>
        </p:spPr>
        <p:txBody>
          <a:bodyPr wrap="square" rtlCol="0">
            <a:spAutoFit/>
          </a:bodyPr>
          <a:lstStyle/>
          <a:p>
            <a:r>
              <a:rPr lang="en-IN" sz="2000" b="1" u="sng" dirty="0">
                <a:solidFill>
                  <a:schemeClr val="tx2"/>
                </a:solidFill>
              </a:rPr>
              <a:t>Growth rate in 2-Wheeler category:</a:t>
            </a:r>
          </a:p>
        </p:txBody>
      </p:sp>
      <p:sp>
        <p:nvSpPr>
          <p:cNvPr id="20" name="TextBox 19">
            <a:extLst>
              <a:ext uri="{FF2B5EF4-FFF2-40B4-BE49-F238E27FC236}">
                <a16:creationId xmlns:a16="http://schemas.microsoft.com/office/drawing/2014/main" id="{585F028A-3944-FEBA-44F1-E54680AF71E1}"/>
              </a:ext>
            </a:extLst>
          </p:cNvPr>
          <p:cNvSpPr txBox="1"/>
          <p:nvPr/>
        </p:nvSpPr>
        <p:spPr>
          <a:xfrm>
            <a:off x="1422453" y="5132160"/>
            <a:ext cx="7823094" cy="400110"/>
          </a:xfrm>
          <a:prstGeom prst="rect">
            <a:avLst/>
          </a:prstGeom>
          <a:noFill/>
        </p:spPr>
        <p:txBody>
          <a:bodyPr wrap="square" rtlCol="0">
            <a:spAutoFit/>
          </a:bodyPr>
          <a:lstStyle/>
          <a:p>
            <a:r>
              <a:rPr lang="en-IN" sz="2000" b="1" u="sng" dirty="0">
                <a:solidFill>
                  <a:schemeClr val="tx2"/>
                </a:solidFill>
              </a:rPr>
              <a:t>Growth rate in 4-Wheeler category:</a:t>
            </a:r>
          </a:p>
        </p:txBody>
      </p:sp>
      <p:pic>
        <p:nvPicPr>
          <p:cNvPr id="9" name="Picture 8">
            <a:extLst>
              <a:ext uri="{FF2B5EF4-FFF2-40B4-BE49-F238E27FC236}">
                <a16:creationId xmlns:a16="http://schemas.microsoft.com/office/drawing/2014/main" id="{1516DC2C-C116-3464-FB73-7F1047437F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34830" y="6896100"/>
            <a:ext cx="7395210" cy="3805580"/>
          </a:xfrm>
          <a:prstGeom prst="rect">
            <a:avLst/>
          </a:prstGeom>
        </p:spPr>
      </p:pic>
    </p:spTree>
    <p:extLst>
      <p:ext uri="{BB962C8B-B14F-4D97-AF65-F5344CB8AC3E}">
        <p14:creationId xmlns:p14="http://schemas.microsoft.com/office/powerpoint/2010/main" val="350923498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b="1" i="0" dirty="0">
                    <a:solidFill>
                      <a:schemeClr val="tx2">
                        <a:lumMod val="75000"/>
                      </a:schemeClr>
                    </a:solidFill>
                    <a:effectLst/>
                    <a:latin typeface="Segoe UI" panose="020B0502040204020203" pitchFamily="34" charset="0"/>
                  </a:rPr>
                  <a:t>1. What are the primary reasons for customers choosing 4-wheeler EVs in 2023 and 2024 (cost savings, environmental concerns, government incentives)?</a:t>
                </a:r>
              </a:p>
              <a:p>
                <a:endParaRPr lang="en-IN" sz="2800" b="1" dirty="0">
                  <a:solidFill>
                    <a:schemeClr val="tx2">
                      <a:lumMod val="75000"/>
                    </a:schemeClr>
                  </a:solidFill>
                </a:endParaRPr>
              </a:p>
              <a:p>
                <a:endParaRPr lang="en-IN" sz="2800" dirty="0">
                  <a:solidFill>
                    <a:schemeClr val="tx2">
                      <a:lumMod val="75000"/>
                    </a:schemeClr>
                  </a:solidFill>
                </a:endParaRPr>
              </a:p>
            </p:txBody>
          </p:sp>
        </p:grpSp>
      </p:grpSp>
      <p:sp>
        <p:nvSpPr>
          <p:cNvPr id="9" name="TextBox 12">
            <a:extLst>
              <a:ext uri="{FF2B5EF4-FFF2-40B4-BE49-F238E27FC236}">
                <a16:creationId xmlns:a16="http://schemas.microsoft.com/office/drawing/2014/main" id="{C762EEE5-1782-095A-0359-06723F012F6C}"/>
              </a:ext>
            </a:extLst>
          </p:cNvPr>
          <p:cNvSpPr txBox="1"/>
          <p:nvPr/>
        </p:nvSpPr>
        <p:spPr>
          <a:xfrm>
            <a:off x="304800" y="2324100"/>
            <a:ext cx="5719986" cy="4801314"/>
          </a:xfrm>
          <a:prstGeom prst="rect">
            <a:avLst/>
          </a:prstGeom>
        </p:spPr>
        <p:txBody>
          <a:bodyPr wrap="square" lIns="0" tIns="0" rIns="0" bIns="0" rtlCol="0" anchor="t">
            <a:spAutoFit/>
          </a:bodyPr>
          <a:lstStyle/>
          <a:p>
            <a:pPr algn="l"/>
            <a:r>
              <a:rPr lang="en-US" sz="2400" b="1" i="0" dirty="0">
                <a:solidFill>
                  <a:srgbClr val="252423"/>
                </a:solidFill>
                <a:effectLst/>
                <a:latin typeface="Segoe UI" panose="020B0502040204020203" pitchFamily="34" charset="0"/>
              </a:rPr>
              <a:t>Cost and Maintenance savings</a:t>
            </a:r>
            <a:r>
              <a:rPr lang="en-US" sz="2400" b="0" i="0" dirty="0">
                <a:solidFill>
                  <a:srgbClr val="252423"/>
                </a:solidFill>
                <a:effectLst/>
                <a:latin typeface="Segoe UI" panose="020B0502040204020203" pitchFamily="34" charset="0"/>
              </a:rPr>
              <a:t>: Although 4-wheeler EVs often have a higher initial purchase price, the savings on fuel and maintenance over the vehicle's lifetime can make them more cost-effective in the long run as electricity is cheaper than gasoline or diesel.. EVs generally have fewer moving parts compared to internal combustion engine (ICE) vehicles. This results in lower maintenance costs as there are fewer components that wear out or require regular servicing.</a:t>
            </a:r>
          </a:p>
        </p:txBody>
      </p:sp>
      <p:sp>
        <p:nvSpPr>
          <p:cNvPr id="10" name="TextBox 13">
            <a:extLst>
              <a:ext uri="{FF2B5EF4-FFF2-40B4-BE49-F238E27FC236}">
                <a16:creationId xmlns:a16="http://schemas.microsoft.com/office/drawing/2014/main" id="{50765540-5F67-0E91-21BF-F715820F94C7}"/>
              </a:ext>
            </a:extLst>
          </p:cNvPr>
          <p:cNvSpPr txBox="1"/>
          <p:nvPr/>
        </p:nvSpPr>
        <p:spPr>
          <a:xfrm>
            <a:off x="6629400" y="2324100"/>
            <a:ext cx="4636336" cy="4801314"/>
          </a:xfrm>
          <a:prstGeom prst="rect">
            <a:avLst/>
          </a:prstGeom>
        </p:spPr>
        <p:txBody>
          <a:bodyPr wrap="square" lIns="0" tIns="0" rIns="0" bIns="0" rtlCol="0" anchor="t">
            <a:spAutoFit/>
          </a:bodyPr>
          <a:lstStyle/>
          <a:p>
            <a:pPr algn="l"/>
            <a:r>
              <a:rPr lang="en-US" sz="2400" b="1" i="0" dirty="0">
                <a:solidFill>
                  <a:srgbClr val="252423"/>
                </a:solidFill>
                <a:effectLst/>
                <a:latin typeface="Segoe UI" panose="020B0502040204020203" pitchFamily="34" charset="0"/>
              </a:rPr>
              <a:t>Reduced Emissions and Sustainable Energy</a:t>
            </a:r>
            <a:r>
              <a:rPr lang="en-US" sz="2400" b="0" i="0" dirty="0">
                <a:solidFill>
                  <a:srgbClr val="252423"/>
                </a:solidFill>
                <a:effectLst/>
                <a:latin typeface="Segoe UI" panose="020B0502040204020203" pitchFamily="34" charset="0"/>
              </a:rPr>
              <a:t>: 4-wheeler EVs produce zero tailpipe emissions, which helps to reduce air pollution and greenhouse gas emissions, contributing to a cleaner environment.</a:t>
            </a:r>
          </a:p>
          <a:p>
            <a:pPr algn="l"/>
            <a:r>
              <a:rPr lang="en-US" sz="2400" b="0" i="0" dirty="0">
                <a:solidFill>
                  <a:srgbClr val="252423"/>
                </a:solidFill>
                <a:effectLst/>
                <a:latin typeface="Segoe UI" panose="020B0502040204020203" pitchFamily="34" charset="0"/>
              </a:rPr>
              <a:t>Many consumers are motivated by the ability to use renewable energy sources, such as solar or wind power, to charge their EVs, further reducing their overall environmental impact.</a:t>
            </a:r>
          </a:p>
        </p:txBody>
      </p:sp>
      <p:sp>
        <p:nvSpPr>
          <p:cNvPr id="11" name="TextBox 14">
            <a:extLst>
              <a:ext uri="{FF2B5EF4-FFF2-40B4-BE49-F238E27FC236}">
                <a16:creationId xmlns:a16="http://schemas.microsoft.com/office/drawing/2014/main" id="{D19F2216-82E8-BCEC-051D-2366E40651A6}"/>
              </a:ext>
            </a:extLst>
          </p:cNvPr>
          <p:cNvSpPr txBox="1"/>
          <p:nvPr/>
        </p:nvSpPr>
        <p:spPr>
          <a:xfrm>
            <a:off x="11870350" y="2324100"/>
            <a:ext cx="4640472" cy="5512150"/>
          </a:xfrm>
          <a:prstGeom prst="rect">
            <a:avLst/>
          </a:prstGeom>
        </p:spPr>
        <p:txBody>
          <a:bodyPr wrap="square" lIns="0" tIns="0" rIns="0" bIns="0" rtlCol="0" anchor="t">
            <a:spAutoFit/>
          </a:bodyPr>
          <a:lstStyle/>
          <a:p>
            <a:r>
              <a:rPr lang="en-US" sz="2400" b="1" dirty="0">
                <a:effectLst/>
              </a:rPr>
              <a:t>Government Incentives and Additional Benefits</a:t>
            </a:r>
            <a:r>
              <a:rPr lang="en-US" sz="2400" dirty="0">
                <a:effectLst/>
              </a:rPr>
              <a:t>: Governments often provide various financial incentives for purchasing EVs, including tax credits, rebates, and grants. These incentives can significantly reduce the upfront cost of 4-wheeler EVs. In some regions, EV owners may benefit from other perks such as access to high-occupancy vehicle (HOV) lanes, reduced registration fees, and exemptions from certain road tolls.</a:t>
            </a:r>
          </a:p>
          <a:p>
            <a:br>
              <a:rPr lang="en-US" sz="2400" dirty="0">
                <a:effectLst/>
              </a:rPr>
            </a:br>
            <a:endParaRPr lang="en-US" sz="2219" dirty="0">
              <a:solidFill>
                <a:srgbClr val="303642"/>
              </a:solidFill>
              <a:latin typeface="Poppins"/>
              <a:ea typeface="Poppins"/>
              <a:cs typeface="Poppins"/>
              <a:sym typeface="Poppins"/>
            </a:endParaRPr>
          </a:p>
        </p:txBody>
      </p:sp>
      <p:pic>
        <p:nvPicPr>
          <p:cNvPr id="13" name="Picture 12">
            <a:extLst>
              <a:ext uri="{FF2B5EF4-FFF2-40B4-BE49-F238E27FC236}">
                <a16:creationId xmlns:a16="http://schemas.microsoft.com/office/drawing/2014/main" id="{4A26AC3A-9492-ABEE-2969-1C33688B1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2285" y="8191501"/>
            <a:ext cx="4876190" cy="1892926"/>
          </a:xfrm>
          <a:prstGeom prst="rect">
            <a:avLst/>
          </a:prstGeom>
        </p:spPr>
      </p:pic>
    </p:spTree>
    <p:extLst>
      <p:ext uri="{BB962C8B-B14F-4D97-AF65-F5344CB8AC3E}">
        <p14:creationId xmlns:p14="http://schemas.microsoft.com/office/powerpoint/2010/main" val="313339629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b="1" i="0" dirty="0">
                    <a:solidFill>
                      <a:schemeClr val="tx2">
                        <a:lumMod val="75000"/>
                      </a:schemeClr>
                    </a:solidFill>
                    <a:effectLst/>
                    <a:latin typeface="Segoe UI" panose="020B0502040204020203" pitchFamily="34" charset="0"/>
                  </a:rPr>
                  <a:t>2. How do government incentives and subsidies impact the adoption rates of 2-wheelers and 4-wheelers? Which states in India provided most subsidies?</a:t>
                </a:r>
                <a:endParaRPr lang="en-IN" sz="2800" b="1" dirty="0">
                  <a:solidFill>
                    <a:schemeClr val="tx2">
                      <a:lumMod val="75000"/>
                    </a:schemeClr>
                  </a:solidFill>
                </a:endParaRPr>
              </a:p>
              <a:p>
                <a:endParaRPr lang="en-IN" sz="2800" b="1" dirty="0">
                  <a:solidFill>
                    <a:schemeClr val="tx2">
                      <a:lumMod val="75000"/>
                    </a:schemeClr>
                  </a:solidFill>
                </a:endParaRPr>
              </a:p>
            </p:txBody>
          </p:sp>
        </p:grpSp>
      </p:grpSp>
      <p:sp>
        <p:nvSpPr>
          <p:cNvPr id="9" name="TextBox 12">
            <a:extLst>
              <a:ext uri="{FF2B5EF4-FFF2-40B4-BE49-F238E27FC236}">
                <a16:creationId xmlns:a16="http://schemas.microsoft.com/office/drawing/2014/main" id="{92246372-01D9-AB93-C192-BAA4874D2229}"/>
              </a:ext>
            </a:extLst>
          </p:cNvPr>
          <p:cNvSpPr txBox="1"/>
          <p:nvPr/>
        </p:nvSpPr>
        <p:spPr>
          <a:xfrm>
            <a:off x="304800" y="2324100"/>
            <a:ext cx="5719986" cy="4801314"/>
          </a:xfrm>
          <a:prstGeom prst="rect">
            <a:avLst/>
          </a:prstGeom>
        </p:spPr>
        <p:txBody>
          <a:bodyPr wrap="square" lIns="0" tIns="0" rIns="0" bIns="0" rtlCol="0" anchor="t">
            <a:spAutoFit/>
          </a:bodyPr>
          <a:lstStyle/>
          <a:p>
            <a:pPr algn="l"/>
            <a:r>
              <a:rPr lang="en-US" sz="2400" b="1" i="0" dirty="0">
                <a:solidFill>
                  <a:srgbClr val="252423"/>
                </a:solidFill>
                <a:effectLst/>
                <a:latin typeface="Segoe UI" panose="020B0502040204020203" pitchFamily="34" charset="0"/>
              </a:rPr>
              <a:t>Reduction in Purchase Costs</a:t>
            </a:r>
            <a:r>
              <a:rPr lang="en-US" sz="2400" b="0" i="0" dirty="0">
                <a:solidFill>
                  <a:srgbClr val="252423"/>
                </a:solidFill>
                <a:effectLst/>
                <a:latin typeface="Segoe UI" panose="020B0502040204020203" pitchFamily="34" charset="0"/>
              </a:rPr>
              <a:t>: Subsidies and incentives directly reduce the purchase price of electric vehicles (EVs), making them more affordable for consumers. This is particularly crucial for higher-cost vehicles like 4-wheelers</a:t>
            </a:r>
          </a:p>
          <a:p>
            <a:pPr algn="l"/>
            <a:br>
              <a:rPr lang="en-US" sz="2400" b="0" i="0" dirty="0">
                <a:solidFill>
                  <a:srgbClr val="252423"/>
                </a:solidFill>
                <a:effectLst/>
                <a:latin typeface="Segoe UI" panose="020B0502040204020203" pitchFamily="34" charset="0"/>
              </a:rPr>
            </a:br>
            <a:endParaRPr lang="en-US" sz="2400" b="0" i="0" dirty="0">
              <a:solidFill>
                <a:srgbClr val="252423"/>
              </a:solidFill>
              <a:effectLst/>
              <a:latin typeface="Segoe UI" panose="020B0502040204020203" pitchFamily="34" charset="0"/>
            </a:endParaRPr>
          </a:p>
          <a:p>
            <a:pPr algn="l"/>
            <a:r>
              <a:rPr lang="en-US" sz="2400" b="1" i="0" dirty="0">
                <a:solidFill>
                  <a:srgbClr val="252423"/>
                </a:solidFill>
                <a:effectLst/>
                <a:latin typeface="Segoe UI" panose="020B0502040204020203" pitchFamily="34" charset="0"/>
              </a:rPr>
              <a:t>Financial Motivation</a:t>
            </a:r>
            <a:r>
              <a:rPr lang="en-US" sz="2400" b="0" i="0" dirty="0">
                <a:solidFill>
                  <a:srgbClr val="252423"/>
                </a:solidFill>
                <a:effectLst/>
                <a:latin typeface="Segoe UI" panose="020B0502040204020203" pitchFamily="34" charset="0"/>
              </a:rPr>
              <a:t>: Consumers are more likely to adopt EVs when they perceive significant financial benefits from subsidies, which can offset the initial cost of the vehicle.</a:t>
            </a:r>
          </a:p>
        </p:txBody>
      </p:sp>
      <p:sp>
        <p:nvSpPr>
          <p:cNvPr id="10" name="TextBox 13">
            <a:extLst>
              <a:ext uri="{FF2B5EF4-FFF2-40B4-BE49-F238E27FC236}">
                <a16:creationId xmlns:a16="http://schemas.microsoft.com/office/drawing/2014/main" id="{E4DF60A5-236A-C312-5230-AEDA00468DDF}"/>
              </a:ext>
            </a:extLst>
          </p:cNvPr>
          <p:cNvSpPr txBox="1"/>
          <p:nvPr/>
        </p:nvSpPr>
        <p:spPr>
          <a:xfrm>
            <a:off x="6629400" y="2324100"/>
            <a:ext cx="4636336" cy="4431983"/>
          </a:xfrm>
          <a:prstGeom prst="rect">
            <a:avLst/>
          </a:prstGeom>
        </p:spPr>
        <p:txBody>
          <a:bodyPr wrap="square" lIns="0" tIns="0" rIns="0" bIns="0" rtlCol="0" anchor="t">
            <a:spAutoFit/>
          </a:bodyPr>
          <a:lstStyle/>
          <a:p>
            <a:pPr algn="l"/>
            <a:r>
              <a:rPr lang="en-US" sz="2400" b="1" i="0" dirty="0">
                <a:solidFill>
                  <a:srgbClr val="252423"/>
                </a:solidFill>
                <a:effectLst/>
                <a:latin typeface="Segoe UI" panose="020B0502040204020203" pitchFamily="34" charset="0"/>
              </a:rPr>
              <a:t>S</a:t>
            </a:r>
            <a:r>
              <a:rPr lang="en-US" sz="2400" b="0" i="0" dirty="0">
                <a:solidFill>
                  <a:srgbClr val="252423"/>
                </a:solidFill>
                <a:effectLst/>
                <a:latin typeface="Segoe UI" panose="020B0502040204020203" pitchFamily="34" charset="0"/>
              </a:rPr>
              <a:t>tates in India Providing Most Subsidies:</a:t>
            </a:r>
          </a:p>
          <a:p>
            <a:pPr algn="l"/>
            <a:r>
              <a:rPr lang="en-US" sz="2400" b="0" i="0" dirty="0">
                <a:solidFill>
                  <a:srgbClr val="252423"/>
                </a:solidFill>
                <a:effectLst/>
                <a:latin typeface="Segoe UI" panose="020B0502040204020203" pitchFamily="34" charset="0"/>
              </a:rPr>
              <a:t>Delhi, Maharashtra, Karnataka, Tamil Nadu, Telangana offers incentives for both types of EVs play a critical role in increasing the adoption rates of both 2-wheelers and 4-wheelers by making them more financially accessible and reducing the perceived risk of switching to new technology</a:t>
            </a:r>
          </a:p>
        </p:txBody>
      </p:sp>
      <p:sp>
        <p:nvSpPr>
          <p:cNvPr id="11" name="TextBox 14">
            <a:extLst>
              <a:ext uri="{FF2B5EF4-FFF2-40B4-BE49-F238E27FC236}">
                <a16:creationId xmlns:a16="http://schemas.microsoft.com/office/drawing/2014/main" id="{CE199C35-2E83-D2FA-CE90-2612C205D661}"/>
              </a:ext>
            </a:extLst>
          </p:cNvPr>
          <p:cNvSpPr txBox="1"/>
          <p:nvPr/>
        </p:nvSpPr>
        <p:spPr>
          <a:xfrm>
            <a:off x="11870350" y="2324100"/>
            <a:ext cx="4640472" cy="5170646"/>
          </a:xfrm>
          <a:prstGeom prst="rect">
            <a:avLst/>
          </a:prstGeom>
        </p:spPr>
        <p:txBody>
          <a:bodyPr wrap="square" lIns="0" tIns="0" rIns="0" bIns="0" rtlCol="0" anchor="t">
            <a:spAutoFit/>
          </a:bodyPr>
          <a:lstStyle/>
          <a:p>
            <a:r>
              <a:rPr lang="en-US" sz="2400" b="1" dirty="0">
                <a:effectLst/>
              </a:rPr>
              <a:t>Market Expansion</a:t>
            </a:r>
            <a:r>
              <a:rPr lang="en-US" sz="2400" dirty="0">
                <a:effectLst/>
              </a:rPr>
              <a:t>: Financial incentives can stimulate manufacturers to produce a wider range of EV models, both in terms of variety and affordability, which helps meet diverse consumer needs. Increased adoption driven by incentives often leads to greater investment in EV infrastructure, such as charging stations, further supporting the growth of the EV market.</a:t>
            </a:r>
          </a:p>
          <a:p>
            <a:br>
              <a:rPr lang="en-US" sz="2400" dirty="0">
                <a:effectLst/>
              </a:rPr>
            </a:br>
            <a:endParaRPr lang="en-US" sz="2400" b="0" i="0" dirty="0">
              <a:solidFill>
                <a:srgbClr val="252423"/>
              </a:solidFill>
              <a:effectLst/>
              <a:latin typeface="Segoe UI" panose="020B0502040204020203" pitchFamily="34" charset="0"/>
            </a:endParaRPr>
          </a:p>
        </p:txBody>
      </p:sp>
      <p:pic>
        <p:nvPicPr>
          <p:cNvPr id="13" name="Picture 12">
            <a:extLst>
              <a:ext uri="{FF2B5EF4-FFF2-40B4-BE49-F238E27FC236}">
                <a16:creationId xmlns:a16="http://schemas.microsoft.com/office/drawing/2014/main" id="{3641A2AC-94B5-9958-0A26-9ED70F2394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3000" y="8221756"/>
            <a:ext cx="1798548" cy="1798548"/>
          </a:xfrm>
          <a:prstGeom prst="rect">
            <a:avLst/>
          </a:prstGeom>
        </p:spPr>
      </p:pic>
    </p:spTree>
    <p:extLst>
      <p:ext uri="{BB962C8B-B14F-4D97-AF65-F5344CB8AC3E}">
        <p14:creationId xmlns:p14="http://schemas.microsoft.com/office/powerpoint/2010/main" val="5004842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b="1" i="0" dirty="0">
                    <a:solidFill>
                      <a:schemeClr val="tx2">
                        <a:lumMod val="75000"/>
                      </a:schemeClr>
                    </a:solidFill>
                    <a:effectLst/>
                    <a:latin typeface="Segoe UI" panose="020B0502040204020203" pitchFamily="34" charset="0"/>
                  </a:rPr>
                  <a:t>3. How does the availability of charging stations infrastructure correlate with the EV sales and penetration rates in the top 5 states?</a:t>
                </a:r>
                <a:endParaRPr lang="en-IN" sz="2800" b="1" dirty="0">
                  <a:solidFill>
                    <a:schemeClr val="tx2">
                      <a:lumMod val="75000"/>
                    </a:schemeClr>
                  </a:solidFill>
                </a:endParaRPr>
              </a:p>
              <a:p>
                <a:endParaRPr lang="en-IN" sz="2800" b="1" dirty="0">
                  <a:solidFill>
                    <a:schemeClr val="tx2">
                      <a:lumMod val="75000"/>
                    </a:schemeClr>
                  </a:solidFill>
                </a:endParaRPr>
              </a:p>
            </p:txBody>
          </p:sp>
        </p:grpSp>
      </p:grpSp>
      <p:sp>
        <p:nvSpPr>
          <p:cNvPr id="9" name="TextBox 12">
            <a:extLst>
              <a:ext uri="{FF2B5EF4-FFF2-40B4-BE49-F238E27FC236}">
                <a16:creationId xmlns:a16="http://schemas.microsoft.com/office/drawing/2014/main" id="{6A58227D-8EAE-338D-21E7-B5FEEE84EE1A}"/>
              </a:ext>
            </a:extLst>
          </p:cNvPr>
          <p:cNvSpPr txBox="1"/>
          <p:nvPr/>
        </p:nvSpPr>
        <p:spPr>
          <a:xfrm>
            <a:off x="304800" y="2324100"/>
            <a:ext cx="5719986" cy="5170646"/>
          </a:xfrm>
          <a:prstGeom prst="rect">
            <a:avLst/>
          </a:prstGeom>
        </p:spPr>
        <p:txBody>
          <a:bodyPr wrap="square" lIns="0" tIns="0" rIns="0" bIns="0" rtlCol="0" anchor="t">
            <a:spAutoFit/>
          </a:bodyPr>
          <a:lstStyle/>
          <a:p>
            <a:pPr algn="l"/>
            <a:r>
              <a:rPr lang="en-US" sz="2400" b="0" i="0" dirty="0">
                <a:solidFill>
                  <a:srgbClr val="252423"/>
                </a:solidFill>
                <a:effectLst/>
                <a:latin typeface="Segoe UI" panose="020B0502040204020203" pitchFamily="34" charset="0"/>
              </a:rPr>
              <a:t>The availability and expansion of charging infrastructure have a strong positive correlation with EV sales and penetration rates. In the top 5 states in India—improvements in charging networks directly contribute to higher EV adoption. As these states continue to invest in and expand their charging infrastructure, they are likely to see further increases in EV sales and market penetration. Charging infrastructure reduces range anxiety, improves the convenience of owning an EV, and supports the overall growth of the electric vehicle market.</a:t>
            </a:r>
          </a:p>
        </p:txBody>
      </p:sp>
      <p:sp>
        <p:nvSpPr>
          <p:cNvPr id="10" name="TextBox 13">
            <a:extLst>
              <a:ext uri="{FF2B5EF4-FFF2-40B4-BE49-F238E27FC236}">
                <a16:creationId xmlns:a16="http://schemas.microsoft.com/office/drawing/2014/main" id="{EE4B04D6-3109-1786-3807-7CF3E2D1FA57}"/>
              </a:ext>
            </a:extLst>
          </p:cNvPr>
          <p:cNvSpPr txBox="1"/>
          <p:nvPr/>
        </p:nvSpPr>
        <p:spPr>
          <a:xfrm>
            <a:off x="6629400" y="2324100"/>
            <a:ext cx="4636336" cy="3323987"/>
          </a:xfrm>
          <a:prstGeom prst="rect">
            <a:avLst/>
          </a:prstGeom>
        </p:spPr>
        <p:txBody>
          <a:bodyPr wrap="square" lIns="0" tIns="0" rIns="0" bIns="0" rtlCol="0" anchor="t">
            <a:spAutoFit/>
          </a:bodyPr>
          <a:lstStyle/>
          <a:p>
            <a:pPr algn="l"/>
            <a:r>
              <a:rPr lang="en-US" sz="2400" b="0" i="0" dirty="0">
                <a:solidFill>
                  <a:srgbClr val="252423"/>
                </a:solidFill>
                <a:effectLst/>
                <a:latin typeface="Segoe UI" panose="020B0502040204020203" pitchFamily="34" charset="0"/>
                <a:cs typeface="Segoe UI" panose="020B0502040204020203" pitchFamily="34" charset="0"/>
              </a:rPr>
              <a:t>Delhi, Maharashtra, Karnataka, Tamil Nadu. Telangana s</a:t>
            </a:r>
            <a:r>
              <a:rPr lang="en-US" sz="2400" dirty="0">
                <a:latin typeface="Segoe UI" panose="020B0502040204020203" pitchFamily="34" charset="0"/>
                <a:cs typeface="Segoe UI" panose="020B0502040204020203" pitchFamily="34" charset="0"/>
              </a:rPr>
              <a:t>tates with better-developed charging infrastructure generally see higher EV adoption rates. The availability of charging stations is crucial in reducing range anxiety and making EV ownership more practical</a:t>
            </a:r>
            <a:endParaRPr lang="en-US" sz="2400" b="0" i="0" dirty="0">
              <a:solidFill>
                <a:srgbClr val="252423"/>
              </a:solidFill>
              <a:effectLst/>
              <a:latin typeface="Segoe UI" panose="020B0502040204020203" pitchFamily="34" charset="0"/>
              <a:cs typeface="Segoe UI" panose="020B0502040204020203" pitchFamily="34" charset="0"/>
            </a:endParaRPr>
          </a:p>
        </p:txBody>
      </p:sp>
      <p:sp>
        <p:nvSpPr>
          <p:cNvPr id="11" name="TextBox 14">
            <a:extLst>
              <a:ext uri="{FF2B5EF4-FFF2-40B4-BE49-F238E27FC236}">
                <a16:creationId xmlns:a16="http://schemas.microsoft.com/office/drawing/2014/main" id="{58772C9A-903B-FE9D-B61F-F3A7C2FD8A65}"/>
              </a:ext>
            </a:extLst>
          </p:cNvPr>
          <p:cNvSpPr txBox="1"/>
          <p:nvPr/>
        </p:nvSpPr>
        <p:spPr>
          <a:xfrm>
            <a:off x="11870350" y="2324100"/>
            <a:ext cx="4640472" cy="4801314"/>
          </a:xfrm>
          <a:prstGeom prst="rect">
            <a:avLst/>
          </a:prstGeom>
        </p:spPr>
        <p:txBody>
          <a:bodyPr wrap="square" lIns="0" tIns="0" rIns="0" bIns="0" rtlCol="0" anchor="t">
            <a:spAutoFit/>
          </a:bodyPr>
          <a:lstStyle/>
          <a:p>
            <a:r>
              <a:rPr lang="en-US" sz="2400" b="1" dirty="0">
                <a:latin typeface="Segoe UI" panose="020B0502040204020203" pitchFamily="34" charset="0"/>
                <a:cs typeface="Segoe UI" panose="020B0502040204020203" pitchFamily="34" charset="0"/>
              </a:rPr>
              <a:t>Urban Focus</a:t>
            </a:r>
            <a:r>
              <a:rPr lang="en-US" sz="2400" dirty="0">
                <a:latin typeface="Segoe UI" panose="020B0502040204020203" pitchFamily="34" charset="0"/>
                <a:cs typeface="Segoe UI" panose="020B0502040204020203" pitchFamily="34" charset="0"/>
              </a:rPr>
              <a:t>: Major urban centers tend to have more developed charging infrastructure compared to rural areas, which aligns with higher EV adoption rates in these cities.</a:t>
            </a:r>
          </a:p>
          <a:p>
            <a:endParaRPr lang="en-US" sz="2400" b="0" i="0" dirty="0">
              <a:solidFill>
                <a:srgbClr val="252423"/>
              </a:solidFill>
              <a:effectLst/>
              <a:latin typeface="Segoe UI" panose="020B0502040204020203" pitchFamily="34" charset="0"/>
              <a:cs typeface="Segoe UI" panose="020B0502040204020203" pitchFamily="34" charset="0"/>
            </a:endParaRPr>
          </a:p>
          <a:p>
            <a:r>
              <a:rPr lang="en-US" sz="2400" dirty="0">
                <a:solidFill>
                  <a:srgbClr val="252423"/>
                </a:solidFill>
                <a:latin typeface="Segoe UI"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he growing availability of charging infrastructure is expected to support higher EV penetration rates as both the market and the infrastructure continue to develop.</a:t>
            </a:r>
            <a:endParaRPr lang="en-US" sz="2400" b="0" i="0" dirty="0">
              <a:solidFill>
                <a:srgbClr val="252423"/>
              </a:solidFill>
              <a:effectLst/>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BB6BBADA-1CA1-613C-2432-210FDAA8D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817" y="8496300"/>
            <a:ext cx="2742895" cy="1676095"/>
          </a:xfrm>
          <a:prstGeom prst="rect">
            <a:avLst/>
          </a:prstGeom>
        </p:spPr>
      </p:pic>
    </p:spTree>
    <p:extLst>
      <p:ext uri="{BB962C8B-B14F-4D97-AF65-F5344CB8AC3E}">
        <p14:creationId xmlns:p14="http://schemas.microsoft.com/office/powerpoint/2010/main" val="316177051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b="1" dirty="0">
                    <a:solidFill>
                      <a:schemeClr val="tx2">
                        <a:lumMod val="75000"/>
                      </a:schemeClr>
                    </a:solidFill>
                    <a:latin typeface="Segoe UI" panose="020B0502040204020203" pitchFamily="34" charset="0"/>
                  </a:rPr>
                  <a:t>4</a:t>
                </a:r>
                <a:r>
                  <a:rPr lang="en-US" sz="2800" b="1" i="0" dirty="0">
                    <a:solidFill>
                      <a:schemeClr val="tx2">
                        <a:lumMod val="75000"/>
                      </a:schemeClr>
                    </a:solidFill>
                    <a:effectLst/>
                    <a:latin typeface="Segoe UI" panose="020B0502040204020203" pitchFamily="34" charset="0"/>
                  </a:rPr>
                  <a:t>. Which state of India is ideal to start the manufacturing unit? (Based on subsidies provided, ease of doing business, stability in governance etc.?</a:t>
                </a:r>
                <a:endParaRPr lang="en-IN" sz="2800" b="1" dirty="0">
                  <a:solidFill>
                    <a:schemeClr val="tx2">
                      <a:lumMod val="75000"/>
                    </a:schemeClr>
                  </a:solidFill>
                </a:endParaRPr>
              </a:p>
              <a:p>
                <a:endParaRPr lang="en-IN" sz="2800" b="1" dirty="0">
                  <a:solidFill>
                    <a:schemeClr val="tx2">
                      <a:lumMod val="75000"/>
                    </a:schemeClr>
                  </a:solidFill>
                </a:endParaRPr>
              </a:p>
            </p:txBody>
          </p:sp>
        </p:grpSp>
      </p:grpSp>
      <p:sp>
        <p:nvSpPr>
          <p:cNvPr id="9" name="TextBox 12">
            <a:extLst>
              <a:ext uri="{FF2B5EF4-FFF2-40B4-BE49-F238E27FC236}">
                <a16:creationId xmlns:a16="http://schemas.microsoft.com/office/drawing/2014/main" id="{B01F4E19-91E8-DA17-7858-36B742F82C5A}"/>
              </a:ext>
            </a:extLst>
          </p:cNvPr>
          <p:cNvSpPr txBox="1"/>
          <p:nvPr/>
        </p:nvSpPr>
        <p:spPr>
          <a:xfrm>
            <a:off x="304800" y="2324100"/>
            <a:ext cx="5719986" cy="4431983"/>
          </a:xfrm>
          <a:prstGeom prst="rect">
            <a:avLst/>
          </a:prstGeom>
        </p:spPr>
        <p:txBody>
          <a:bodyPr wrap="square" lIns="0" tIns="0" rIns="0" bIns="0" rtlCol="0" anchor="t">
            <a:spAutoFit/>
          </a:bodyPr>
          <a:lstStyle/>
          <a:p>
            <a:pPr algn="l"/>
            <a:r>
              <a:rPr lang="en-US" sz="2400" b="0" i="0" dirty="0">
                <a:solidFill>
                  <a:srgbClr val="252423"/>
                </a:solidFill>
                <a:effectLst/>
                <a:latin typeface="Segoe UI" panose="020B0502040204020203" pitchFamily="34" charset="0"/>
              </a:rPr>
              <a:t>Gujarat offers significant subsidies and incentives for EV manufacturing under its EV Policy, including financial support for setting up manufacturing units and research &amp; development (R&amp;D) initiative.</a:t>
            </a:r>
            <a:br>
              <a:rPr lang="en-US" sz="2400" b="0" i="0" dirty="0">
                <a:solidFill>
                  <a:srgbClr val="252423"/>
                </a:solidFill>
                <a:effectLst/>
                <a:latin typeface="Segoe UI" panose="020B0502040204020203" pitchFamily="34" charset="0"/>
              </a:rPr>
            </a:br>
            <a:endParaRPr lang="en-US" sz="2400" b="0" i="0" dirty="0">
              <a:solidFill>
                <a:srgbClr val="252423"/>
              </a:solidFill>
              <a:effectLst/>
              <a:latin typeface="Segoe UI" panose="020B0502040204020203" pitchFamily="34" charset="0"/>
            </a:endParaRPr>
          </a:p>
          <a:p>
            <a:pPr algn="l"/>
            <a:r>
              <a:rPr lang="en-US" sz="2400" b="0" i="0" dirty="0">
                <a:solidFill>
                  <a:srgbClr val="252423"/>
                </a:solidFill>
                <a:effectLst/>
                <a:latin typeface="Segoe UI" panose="020B0502040204020203" pitchFamily="34" charset="0"/>
              </a:rPr>
              <a:t>Gujarat is consistently ranked among the top states in India for ease of doing business. The state has a streamlined regulatory process, efficient single-window clearances, and robust infrastructure</a:t>
            </a:r>
          </a:p>
        </p:txBody>
      </p:sp>
      <p:sp>
        <p:nvSpPr>
          <p:cNvPr id="10" name="TextBox 13">
            <a:extLst>
              <a:ext uri="{FF2B5EF4-FFF2-40B4-BE49-F238E27FC236}">
                <a16:creationId xmlns:a16="http://schemas.microsoft.com/office/drawing/2014/main" id="{931956CB-F30E-D312-5576-8E1F1BC187C9}"/>
              </a:ext>
            </a:extLst>
          </p:cNvPr>
          <p:cNvSpPr txBox="1"/>
          <p:nvPr/>
        </p:nvSpPr>
        <p:spPr>
          <a:xfrm>
            <a:off x="6629400" y="2324100"/>
            <a:ext cx="4636336" cy="4431983"/>
          </a:xfrm>
          <a:prstGeom prst="rect">
            <a:avLst/>
          </a:prstGeom>
        </p:spPr>
        <p:txBody>
          <a:bodyPr wrap="square" lIns="0" tIns="0" rIns="0" bIns="0" rtlCol="0" anchor="t">
            <a:spAutoFit/>
          </a:bodyPr>
          <a:lstStyle/>
          <a:p>
            <a:pPr algn="l"/>
            <a:r>
              <a:rPr lang="en-US" sz="2400" b="0" i="0" dirty="0">
                <a:solidFill>
                  <a:srgbClr val="252423"/>
                </a:solidFill>
                <a:effectLst/>
                <a:latin typeface="Segoe UI" panose="020B0502040204020203" pitchFamily="34" charset="0"/>
              </a:rPr>
              <a:t>Maharashtra ranks high in ease of doing business due to its established industrial ecosystem, efficient regulatory processes, and supportive business environment.</a:t>
            </a:r>
          </a:p>
          <a:p>
            <a:pPr algn="l"/>
            <a:br>
              <a:rPr lang="en-US" sz="2400" b="0" i="0" dirty="0">
                <a:solidFill>
                  <a:srgbClr val="252423"/>
                </a:solidFill>
                <a:effectLst/>
                <a:latin typeface="Segoe UI" panose="020B0502040204020203" pitchFamily="34" charset="0"/>
              </a:rPr>
            </a:br>
            <a:endParaRPr lang="en-US" sz="2400" b="0" i="0" dirty="0">
              <a:solidFill>
                <a:srgbClr val="252423"/>
              </a:solidFill>
              <a:effectLst/>
              <a:latin typeface="Segoe UI" panose="020B0502040204020203" pitchFamily="34" charset="0"/>
            </a:endParaRPr>
          </a:p>
          <a:p>
            <a:pPr algn="l"/>
            <a:r>
              <a:rPr lang="en-US" sz="2400" b="0" i="0" dirty="0">
                <a:solidFill>
                  <a:srgbClr val="252423"/>
                </a:solidFill>
                <a:effectLst/>
                <a:latin typeface="Segoe UI" panose="020B0502040204020203" pitchFamily="34" charset="0"/>
              </a:rPr>
              <a:t>Maharashtra’s EV policy includes various incentives for manufacturers, such as subsidies on capital investment and support for infrastructure development</a:t>
            </a:r>
          </a:p>
        </p:txBody>
      </p:sp>
      <p:sp>
        <p:nvSpPr>
          <p:cNvPr id="11" name="TextBox 14">
            <a:extLst>
              <a:ext uri="{FF2B5EF4-FFF2-40B4-BE49-F238E27FC236}">
                <a16:creationId xmlns:a16="http://schemas.microsoft.com/office/drawing/2014/main" id="{4FE81ACE-1441-526D-DAE8-70BFA691D4A2}"/>
              </a:ext>
            </a:extLst>
          </p:cNvPr>
          <p:cNvSpPr txBox="1"/>
          <p:nvPr/>
        </p:nvSpPr>
        <p:spPr>
          <a:xfrm>
            <a:off x="11870350" y="2324100"/>
            <a:ext cx="4640472" cy="4431983"/>
          </a:xfrm>
          <a:prstGeom prst="rect">
            <a:avLst/>
          </a:prstGeom>
        </p:spPr>
        <p:txBody>
          <a:bodyPr wrap="square" lIns="0" tIns="0" rIns="0" bIns="0" rtlCol="0" anchor="t">
            <a:spAutoFit/>
          </a:bodyPr>
          <a:lstStyle/>
          <a:p>
            <a:pPr algn="l"/>
            <a:r>
              <a:rPr lang="en-US" sz="2400" b="0" i="0" dirty="0">
                <a:solidFill>
                  <a:srgbClr val="252423"/>
                </a:solidFill>
                <a:effectLst/>
                <a:latin typeface="Segoe UI" panose="020B0502040204020203" pitchFamily="34" charset="0"/>
              </a:rPr>
              <a:t>Karnataka, particularly Bengaluru, is renowned for its business-friendly environment, efficient processes, and supportive ecosystem for technology and manufacturing.</a:t>
            </a:r>
          </a:p>
          <a:p>
            <a:pPr algn="l"/>
            <a:br>
              <a:rPr lang="en-US" sz="2400" b="0" i="0" dirty="0">
                <a:solidFill>
                  <a:srgbClr val="252423"/>
                </a:solidFill>
                <a:effectLst/>
                <a:latin typeface="Segoe UI" panose="020B0502040204020203" pitchFamily="34" charset="0"/>
              </a:rPr>
            </a:br>
            <a:endParaRPr lang="en-US" sz="2400" b="0" i="0" dirty="0">
              <a:solidFill>
                <a:srgbClr val="252423"/>
              </a:solidFill>
              <a:effectLst/>
              <a:latin typeface="Segoe UI" panose="020B0502040204020203" pitchFamily="34" charset="0"/>
            </a:endParaRPr>
          </a:p>
          <a:p>
            <a:pPr algn="l"/>
            <a:r>
              <a:rPr lang="en-US" sz="2400" b="0" i="0" dirty="0">
                <a:solidFill>
                  <a:srgbClr val="252423"/>
                </a:solidFill>
                <a:effectLst/>
                <a:latin typeface="Segoe UI" panose="020B0502040204020203" pitchFamily="34" charset="0"/>
              </a:rPr>
              <a:t>Karnataka has a stable political environment with a focus on promoting industrial growth and innovation</a:t>
            </a:r>
          </a:p>
        </p:txBody>
      </p:sp>
    </p:spTree>
    <p:extLst>
      <p:ext uri="{BB962C8B-B14F-4D97-AF65-F5344CB8AC3E}">
        <p14:creationId xmlns:p14="http://schemas.microsoft.com/office/powerpoint/2010/main" val="95119914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b="1" i="0" dirty="0">
                    <a:solidFill>
                      <a:schemeClr val="tx2">
                        <a:lumMod val="75000"/>
                      </a:schemeClr>
                    </a:solidFill>
                    <a:effectLst/>
                    <a:latin typeface="Segoe UI" panose="020B0502040204020203" pitchFamily="34" charset="0"/>
                  </a:rPr>
                  <a:t>Top 3 recommendations for AtliQ Motors</a:t>
                </a:r>
                <a:endParaRPr lang="en-IN" sz="2800" b="1" dirty="0">
                  <a:solidFill>
                    <a:schemeClr val="tx2">
                      <a:lumMod val="75000"/>
                    </a:schemeClr>
                  </a:solidFill>
                </a:endParaRPr>
              </a:p>
              <a:p>
                <a:endParaRPr lang="en-IN" sz="2800" b="1" dirty="0">
                  <a:solidFill>
                    <a:schemeClr val="tx2">
                      <a:lumMod val="75000"/>
                    </a:schemeClr>
                  </a:solidFill>
                </a:endParaRPr>
              </a:p>
            </p:txBody>
          </p:sp>
        </p:grpSp>
      </p:grpSp>
      <p:sp>
        <p:nvSpPr>
          <p:cNvPr id="9" name="TextBox 12">
            <a:extLst>
              <a:ext uri="{FF2B5EF4-FFF2-40B4-BE49-F238E27FC236}">
                <a16:creationId xmlns:a16="http://schemas.microsoft.com/office/drawing/2014/main" id="{152BDAF9-ACA1-D290-0461-C37B4ADE1905}"/>
              </a:ext>
            </a:extLst>
          </p:cNvPr>
          <p:cNvSpPr txBox="1"/>
          <p:nvPr/>
        </p:nvSpPr>
        <p:spPr>
          <a:xfrm>
            <a:off x="152400" y="2171700"/>
            <a:ext cx="18135600" cy="7879080"/>
          </a:xfrm>
          <a:prstGeom prst="rect">
            <a:avLst/>
          </a:prstGeom>
        </p:spPr>
        <p:txBody>
          <a:bodyPr wrap="square" lIns="0" tIns="0" rIns="0" bIns="0" rtlCol="0" anchor="t">
            <a:spAutoFit/>
          </a:bodyPr>
          <a:lstStyle/>
          <a:p>
            <a:r>
              <a:rPr lang="en-US" sz="2400" b="1" dirty="0">
                <a:effectLst/>
              </a:rPr>
              <a:t>Product Strategy</a:t>
            </a:r>
            <a:endParaRPr lang="en-US" sz="2400" dirty="0">
              <a:effectLst/>
            </a:endParaRPr>
          </a:p>
          <a:p>
            <a:pPr>
              <a:buFont typeface="Arial" panose="020B0604020202020204" pitchFamily="34" charset="0"/>
              <a:buChar char="•"/>
            </a:pPr>
            <a:r>
              <a:rPr lang="en-US" sz="2000" b="1" dirty="0">
                <a:effectLst/>
              </a:rPr>
              <a:t>Diversify Product Line</a:t>
            </a:r>
            <a:r>
              <a:rPr lang="en-US" sz="2000" dirty="0">
                <a:effectLst/>
              </a:rPr>
              <a:t>: Expand your product portfolio to include a range of EVs that cater to different customer segments— from affordable 2-wheelers to premium 4-wheelers and commercial EVs. Tailor products to meet local needs and preferences.</a:t>
            </a:r>
          </a:p>
          <a:p>
            <a:pPr>
              <a:buFont typeface="Arial" panose="020B0604020202020204" pitchFamily="34" charset="0"/>
              <a:buChar char="•"/>
            </a:pPr>
            <a:r>
              <a:rPr lang="en-US" sz="2000" b="1" dirty="0">
                <a:effectLst/>
              </a:rPr>
              <a:t>Enhance Features</a:t>
            </a:r>
            <a:r>
              <a:rPr lang="en-US" sz="2000" dirty="0">
                <a:effectLst/>
              </a:rPr>
              <a:t>: Focus on improving key features such as battery life, range, charging speed, and advanced technology. Incorporate cutting-edge technology like AI for autonomous driving, smart connectivity, and advanced safety features.</a:t>
            </a:r>
          </a:p>
          <a:p>
            <a:pPr>
              <a:buFont typeface="Arial" panose="020B0604020202020204" pitchFamily="34" charset="0"/>
              <a:buChar char="•"/>
            </a:pPr>
            <a:r>
              <a:rPr lang="en-US" sz="2000" b="1" dirty="0">
                <a:effectLst/>
              </a:rPr>
              <a:t>Quality and Reliability</a:t>
            </a:r>
            <a:r>
              <a:rPr lang="en-US" sz="2000" dirty="0">
                <a:effectLst/>
              </a:rPr>
              <a:t>: Ensure high-quality manufacturing standards and reliability. Invest in quality control processes to build a reputation for durable and dependable EVs</a:t>
            </a:r>
          </a:p>
          <a:p>
            <a:endParaRPr lang="en-US" sz="2000" b="1" dirty="0">
              <a:effectLst/>
            </a:endParaRPr>
          </a:p>
          <a:p>
            <a:r>
              <a:rPr lang="en-US" sz="2400" b="1" dirty="0">
                <a:effectLst/>
              </a:rPr>
              <a:t>Marketing and Brand Positioning</a:t>
            </a:r>
            <a:endParaRPr lang="en-US" sz="2400" dirty="0">
              <a:effectLst/>
            </a:endParaRPr>
          </a:p>
          <a:p>
            <a:pPr>
              <a:buFont typeface="Arial" panose="020B0604020202020204" pitchFamily="34" charset="0"/>
              <a:buChar char="•"/>
            </a:pPr>
            <a:r>
              <a:rPr lang="en-US" sz="2000" b="1" dirty="0">
                <a:effectLst/>
              </a:rPr>
              <a:t>Strong Brand Identity</a:t>
            </a:r>
            <a:r>
              <a:rPr lang="en-US" sz="2000" dirty="0">
                <a:effectLst/>
              </a:rPr>
              <a:t>: Build a strong brand presence through consistent messaging that highlights your unique selling points, such as innovation, sustainability, or affordability.</a:t>
            </a:r>
          </a:p>
          <a:p>
            <a:pPr>
              <a:buFont typeface="Arial" panose="020B0604020202020204" pitchFamily="34" charset="0"/>
              <a:buChar char="•"/>
            </a:pPr>
            <a:r>
              <a:rPr lang="en-US" sz="2000" b="1" dirty="0">
                <a:effectLst/>
              </a:rPr>
              <a:t>Targeted Marketing Campaigns</a:t>
            </a:r>
            <a:r>
              <a:rPr lang="en-US" sz="2000" dirty="0">
                <a:effectLst/>
              </a:rPr>
              <a:t>: Implement targeted marketing campaigns across various channels, including digital media, traditional advertising, and experiential marketing. Tailor campaigns to specific customer demographics and regions.</a:t>
            </a:r>
          </a:p>
          <a:p>
            <a:pPr>
              <a:buFont typeface="Arial" panose="020B0604020202020204" pitchFamily="34" charset="0"/>
              <a:buChar char="•"/>
            </a:pPr>
            <a:r>
              <a:rPr lang="en-US" sz="2000" b="1" dirty="0">
                <a:effectLst/>
              </a:rPr>
              <a:t>Customer Testimonials and Influencer Partnerships</a:t>
            </a:r>
            <a:r>
              <a:rPr lang="en-US" sz="2000" dirty="0">
                <a:effectLst/>
              </a:rPr>
              <a:t>: Leverage customer testimonials and partner with influencers or brand ambassadors who resonate with your target audience to build trust and credibility</a:t>
            </a:r>
          </a:p>
          <a:p>
            <a:pPr>
              <a:buFont typeface="Arial" panose="020B0604020202020204" pitchFamily="34" charset="0"/>
              <a:buChar char="•"/>
            </a:pPr>
            <a:endParaRPr lang="en-US" sz="2000" dirty="0">
              <a:effectLst/>
            </a:endParaRPr>
          </a:p>
          <a:p>
            <a:r>
              <a:rPr lang="en-US" sz="2400" b="1" dirty="0">
                <a:effectLst/>
              </a:rPr>
              <a:t>Expansion of Distribution and Sales Channels</a:t>
            </a:r>
            <a:endParaRPr lang="en-US" sz="2400" dirty="0">
              <a:effectLst/>
            </a:endParaRPr>
          </a:p>
          <a:p>
            <a:pPr>
              <a:buFont typeface="Arial" panose="020B0604020202020204" pitchFamily="34" charset="0"/>
              <a:buChar char="•"/>
            </a:pPr>
            <a:r>
              <a:rPr lang="en-US" sz="2000" b="1" dirty="0">
                <a:effectLst/>
              </a:rPr>
              <a:t>Increase Dealership Network</a:t>
            </a:r>
            <a:r>
              <a:rPr lang="en-US" sz="2000" dirty="0">
                <a:effectLst/>
              </a:rPr>
              <a:t>: Expand your dealership and service network to cover more geographic areas, especially in high-potential markets. Ensure that your dealers are well-trained and knowledgeable about EVs.</a:t>
            </a:r>
          </a:p>
          <a:p>
            <a:pPr>
              <a:buFont typeface="Arial" panose="020B0604020202020204" pitchFamily="34" charset="0"/>
              <a:buChar char="•"/>
            </a:pPr>
            <a:r>
              <a:rPr lang="en-US" sz="2000" b="1" dirty="0">
                <a:effectLst/>
              </a:rPr>
              <a:t>Develop Online Sales Platforms</a:t>
            </a:r>
            <a:r>
              <a:rPr lang="en-US" sz="2000" dirty="0">
                <a:effectLst/>
              </a:rPr>
              <a:t>: Strengthen your online presence with an easy-to-navigate website and e-commerce platform. Offer online booking and virtual showrooms to attract tech-savvy customers.</a:t>
            </a:r>
          </a:p>
          <a:p>
            <a:pPr>
              <a:buFont typeface="Arial" panose="020B0604020202020204" pitchFamily="34" charset="0"/>
              <a:buChar char="•"/>
            </a:pPr>
            <a:r>
              <a:rPr lang="en-US" sz="2000" b="1" dirty="0">
                <a:effectLst/>
              </a:rPr>
              <a:t>Retail Partnerships</a:t>
            </a:r>
            <a:r>
              <a:rPr lang="en-US" sz="2000" dirty="0">
                <a:effectLst/>
              </a:rPr>
              <a:t>: Explore partnerships with retail chains or showrooms to showcase your EVs and make them more accessible to potential buyers</a:t>
            </a:r>
          </a:p>
          <a:p>
            <a:endParaRPr lang="en-US" sz="2000" b="1" dirty="0">
              <a:effectLst/>
            </a:endParaRPr>
          </a:p>
          <a:p>
            <a:r>
              <a:rPr lang="en-US" sz="2000" b="1" dirty="0">
                <a:effectLst/>
              </a:rPr>
              <a:t>Charging Infrastructure</a:t>
            </a:r>
            <a:endParaRPr lang="en-US" sz="2000" dirty="0">
              <a:effectLst/>
            </a:endParaRPr>
          </a:p>
          <a:p>
            <a:pPr>
              <a:buFont typeface="Arial" panose="020B0604020202020204" pitchFamily="34" charset="0"/>
              <a:buChar char="•"/>
            </a:pPr>
            <a:r>
              <a:rPr lang="en-US" sz="2000" b="1" dirty="0">
                <a:effectLst/>
              </a:rPr>
              <a:t>Invest in Charging Solutions</a:t>
            </a:r>
            <a:r>
              <a:rPr lang="en-US" sz="2000" dirty="0">
                <a:effectLst/>
              </a:rPr>
              <a:t>: Either directly invest in or partner with companies to develop charging infrastructure. Consider setting up charging stations in high-traffic areas and major cities.</a:t>
            </a:r>
          </a:p>
          <a:p>
            <a:pPr>
              <a:buFont typeface="Arial" panose="020B0604020202020204" pitchFamily="34" charset="0"/>
              <a:buChar char="•"/>
            </a:pPr>
            <a:r>
              <a:rPr lang="en-US" sz="2000" b="1" dirty="0">
                <a:effectLst/>
              </a:rPr>
              <a:t>Home Charging Solutions</a:t>
            </a:r>
            <a:r>
              <a:rPr lang="en-US" sz="2000" dirty="0">
                <a:effectLst/>
              </a:rPr>
              <a:t>: Offer incentives or discounts for home charging installations. Partner with charging equipment manufacturers to provide bundled offers.</a:t>
            </a:r>
          </a:p>
        </p:txBody>
      </p:sp>
    </p:spTree>
    <p:extLst>
      <p:ext uri="{BB962C8B-B14F-4D97-AF65-F5344CB8AC3E}">
        <p14:creationId xmlns:p14="http://schemas.microsoft.com/office/powerpoint/2010/main" val="365400603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9600223" cy="8229600"/>
            <a:chOff x="0" y="0"/>
            <a:chExt cx="12800297" cy="10972800"/>
          </a:xfrm>
        </p:grpSpPr>
        <p:grpSp>
          <p:nvGrpSpPr>
            <p:cNvPr id="3" name="Group 3"/>
            <p:cNvGrpSpPr/>
            <p:nvPr/>
          </p:nvGrpSpPr>
          <p:grpSpPr>
            <a:xfrm>
              <a:off x="0" y="977717"/>
              <a:ext cx="12800297" cy="9995083"/>
              <a:chOff x="0" y="0"/>
              <a:chExt cx="12444340" cy="9717134"/>
            </a:xfrm>
          </p:grpSpPr>
          <p:sp>
            <p:nvSpPr>
              <p:cNvPr id="4" name="Freeform 4"/>
              <p:cNvSpPr/>
              <p:nvPr/>
            </p:nvSpPr>
            <p:spPr>
              <a:xfrm>
                <a:off x="-1" y="0"/>
                <a:ext cx="12451998" cy="9717134"/>
              </a:xfrm>
              <a:custGeom>
                <a:avLst/>
                <a:gdLst/>
                <a:ahLst/>
                <a:cxnLst/>
                <a:rect l="l" t="t" r="r" b="b"/>
                <a:pathLst>
                  <a:path w="12451998" h="9717134">
                    <a:moveTo>
                      <a:pt x="11945559" y="9700216"/>
                    </a:moveTo>
                    <a:cubicBezTo>
                      <a:pt x="11945559" y="9700216"/>
                      <a:pt x="11708564" y="9690246"/>
                      <a:pt x="11346425" y="9703690"/>
                    </a:cubicBezTo>
                    <a:cubicBezTo>
                      <a:pt x="1098428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1899011" y="0"/>
                      <a:pt x="11899011" y="0"/>
                    </a:cubicBezTo>
                    <a:cubicBezTo>
                      <a:pt x="12210912" y="0"/>
                      <a:pt x="12444341" y="101069"/>
                      <a:pt x="12436483" y="303616"/>
                    </a:cubicBezTo>
                    <a:cubicBezTo>
                      <a:pt x="12436483" y="303616"/>
                      <a:pt x="12434488" y="6210870"/>
                      <a:pt x="12443243" y="8760165"/>
                    </a:cubicBezTo>
                    <a:cubicBezTo>
                      <a:pt x="12451998" y="9053467"/>
                      <a:pt x="12405451" y="9386538"/>
                      <a:pt x="12405451" y="9386538"/>
                    </a:cubicBezTo>
                    <a:cubicBezTo>
                      <a:pt x="12402485" y="9566563"/>
                      <a:pt x="12190982" y="9700216"/>
                      <a:pt x="11945559" y="9700216"/>
                    </a:cubicBezTo>
                    <a:close/>
                  </a:path>
                </a:pathLst>
              </a:custGeom>
              <a:solidFill>
                <a:srgbClr val="8FB7C6"/>
              </a:solidFill>
            </p:spPr>
          </p:sp>
        </p:grpSp>
        <p:grpSp>
          <p:nvGrpSpPr>
            <p:cNvPr id="5" name="Group 5"/>
            <p:cNvGrpSpPr/>
            <p:nvPr/>
          </p:nvGrpSpPr>
          <p:grpSpPr>
            <a:xfrm>
              <a:off x="175613" y="1067537"/>
              <a:ext cx="12502748" cy="9778026"/>
              <a:chOff x="0" y="0"/>
              <a:chExt cx="12337245" cy="9648591"/>
            </a:xfrm>
          </p:grpSpPr>
          <p:sp>
            <p:nvSpPr>
              <p:cNvPr id="6" name="Freeform 6"/>
              <p:cNvSpPr/>
              <p:nvPr/>
            </p:nvSpPr>
            <p:spPr>
              <a:xfrm>
                <a:off x="-1" y="0"/>
                <a:ext cx="12344904" cy="9648591"/>
              </a:xfrm>
              <a:custGeom>
                <a:avLst/>
                <a:gdLst/>
                <a:ahLst/>
                <a:cxnLst/>
                <a:rect l="l" t="t" r="r" b="b"/>
                <a:pathLst>
                  <a:path w="12344904" h="9648591">
                    <a:moveTo>
                      <a:pt x="11838465" y="9631673"/>
                    </a:moveTo>
                    <a:cubicBezTo>
                      <a:pt x="11838465" y="9631673"/>
                      <a:pt x="11601469" y="9621703"/>
                      <a:pt x="11239330" y="9635147"/>
                    </a:cubicBezTo>
                    <a:cubicBezTo>
                      <a:pt x="10877192"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1791917" y="0"/>
                      <a:pt x="11791917" y="0"/>
                    </a:cubicBezTo>
                    <a:cubicBezTo>
                      <a:pt x="12103817" y="0"/>
                      <a:pt x="12337246" y="101069"/>
                      <a:pt x="12329388" y="303616"/>
                    </a:cubicBezTo>
                    <a:cubicBezTo>
                      <a:pt x="12329388" y="303616"/>
                      <a:pt x="12327394" y="6162502"/>
                      <a:pt x="12336149" y="8691622"/>
                    </a:cubicBezTo>
                    <a:cubicBezTo>
                      <a:pt x="12344904" y="8984924"/>
                      <a:pt x="12298356" y="9317995"/>
                      <a:pt x="12298356" y="9317995"/>
                    </a:cubicBezTo>
                    <a:cubicBezTo>
                      <a:pt x="12295391" y="9498020"/>
                      <a:pt x="12083887" y="9631673"/>
                      <a:pt x="11838465" y="9631673"/>
                    </a:cubicBezTo>
                    <a:close/>
                  </a:path>
                </a:pathLst>
              </a:custGeom>
              <a:solidFill>
                <a:srgbClr val="8FB7C6"/>
              </a:solidFill>
            </p:spPr>
          </p:sp>
        </p:grpSp>
        <p:grpSp>
          <p:nvGrpSpPr>
            <p:cNvPr id="7" name="Group 7"/>
            <p:cNvGrpSpPr/>
            <p:nvPr/>
          </p:nvGrpSpPr>
          <p:grpSpPr>
            <a:xfrm>
              <a:off x="633489" y="0"/>
              <a:ext cx="11610109" cy="10328670"/>
              <a:chOff x="0" y="0"/>
              <a:chExt cx="12033508" cy="10705337"/>
            </a:xfrm>
          </p:grpSpPr>
          <p:sp>
            <p:nvSpPr>
              <p:cNvPr id="8" name="Freeform 8"/>
              <p:cNvSpPr/>
              <p:nvPr/>
            </p:nvSpPr>
            <p:spPr>
              <a:xfrm>
                <a:off x="-1" y="0"/>
                <a:ext cx="12041167" cy="10705337"/>
              </a:xfrm>
              <a:custGeom>
                <a:avLst/>
                <a:gdLst/>
                <a:ahLst/>
                <a:cxnLst/>
                <a:rect l="l" t="t" r="r" b="b"/>
                <a:pathLst>
                  <a:path w="12041167" h="10705337">
                    <a:moveTo>
                      <a:pt x="11534728" y="10688418"/>
                    </a:moveTo>
                    <a:cubicBezTo>
                      <a:pt x="11534728" y="10688418"/>
                      <a:pt x="11297732" y="10678449"/>
                      <a:pt x="10935592" y="10691893"/>
                    </a:cubicBezTo>
                    <a:cubicBezTo>
                      <a:pt x="10573455"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1488180" y="0"/>
                      <a:pt x="11488180" y="0"/>
                    </a:cubicBezTo>
                    <a:cubicBezTo>
                      <a:pt x="11800080" y="0"/>
                      <a:pt x="12033508" y="101069"/>
                      <a:pt x="12025651" y="303616"/>
                    </a:cubicBezTo>
                    <a:cubicBezTo>
                      <a:pt x="12025651" y="303616"/>
                      <a:pt x="12023656" y="6908210"/>
                      <a:pt x="12032412" y="9748368"/>
                    </a:cubicBezTo>
                    <a:cubicBezTo>
                      <a:pt x="12041167" y="10041669"/>
                      <a:pt x="11994618" y="10374741"/>
                      <a:pt x="11994618" y="10374741"/>
                    </a:cubicBezTo>
                    <a:cubicBezTo>
                      <a:pt x="11991654" y="10554766"/>
                      <a:pt x="11780150" y="10688418"/>
                      <a:pt x="11534728" y="10688418"/>
                    </a:cubicBezTo>
                    <a:close/>
                  </a:path>
                </a:pathLst>
              </a:custGeom>
              <a:solidFill>
                <a:srgbClr val="F3FCFF"/>
              </a:solidFill>
            </p:spPr>
          </p:sp>
        </p:grpSp>
        <p:sp>
          <p:nvSpPr>
            <p:cNvPr id="9" name="AutoShape 9"/>
            <p:cNvSpPr/>
            <p:nvPr/>
          </p:nvSpPr>
          <p:spPr>
            <a:xfrm flipV="1">
              <a:off x="1549934" y="9795892"/>
              <a:ext cx="9815202" cy="30123"/>
            </a:xfrm>
            <a:prstGeom prst="line">
              <a:avLst/>
            </a:prstGeom>
            <a:ln w="50800" cap="rnd">
              <a:solidFill>
                <a:srgbClr val="8FB7C6"/>
              </a:solidFill>
              <a:prstDash val="solid"/>
              <a:headEnd type="none" w="sm" len="sm"/>
              <a:tailEnd type="none" w="sm" len="sm"/>
            </a:ln>
          </p:spPr>
        </p:sp>
        <p:sp>
          <p:nvSpPr>
            <p:cNvPr id="10" name="AutoShape 10"/>
            <p:cNvSpPr/>
            <p:nvPr/>
          </p:nvSpPr>
          <p:spPr>
            <a:xfrm flipV="1">
              <a:off x="1549934" y="442951"/>
              <a:ext cx="9815202" cy="30123"/>
            </a:xfrm>
            <a:prstGeom prst="line">
              <a:avLst/>
            </a:prstGeom>
            <a:ln w="50800" cap="rnd">
              <a:solidFill>
                <a:srgbClr val="8FB7C6"/>
              </a:solidFill>
              <a:prstDash val="solid"/>
              <a:headEnd type="none" w="sm" len="sm"/>
              <a:tailEnd type="none" w="sm" len="sm"/>
            </a:ln>
          </p:spPr>
        </p:sp>
      </p:grpSp>
      <p:sp>
        <p:nvSpPr>
          <p:cNvPr id="13" name="TextBox 13"/>
          <p:cNvSpPr txBox="1"/>
          <p:nvPr/>
        </p:nvSpPr>
        <p:spPr>
          <a:xfrm>
            <a:off x="1950254" y="4433716"/>
            <a:ext cx="7389888" cy="879087"/>
          </a:xfrm>
          <a:prstGeom prst="rect">
            <a:avLst/>
          </a:prstGeom>
        </p:spPr>
        <p:txBody>
          <a:bodyPr lIns="0" tIns="0" rIns="0" bIns="0" rtlCol="0" anchor="t">
            <a:spAutoFit/>
          </a:bodyPr>
          <a:lstStyle/>
          <a:p>
            <a:pPr marL="0" lvl="1" indent="0" algn="ctr">
              <a:lnSpc>
                <a:spcPts val="5279"/>
              </a:lnSpc>
              <a:spcBef>
                <a:spcPct val="0"/>
              </a:spcBef>
            </a:pPr>
            <a:r>
              <a:rPr lang="en-US" sz="9600" dirty="0">
                <a:solidFill>
                  <a:srgbClr val="1D2B74"/>
                </a:solidFill>
                <a:latin typeface="Roca One Heavy"/>
                <a:ea typeface="Roca One Heavy"/>
                <a:cs typeface="Roca One Heavy"/>
                <a:sym typeface="Roca One Heavy"/>
              </a:rPr>
              <a:t>Thank you</a:t>
            </a:r>
            <a:endParaRPr lang="en-US" sz="9600" u="none" strike="noStrike" dirty="0">
              <a:solidFill>
                <a:srgbClr val="1D2B74"/>
              </a:solidFill>
              <a:latin typeface="Roca One Heavy"/>
              <a:ea typeface="Roca One Heavy"/>
              <a:cs typeface="Roca One Heavy"/>
              <a:sym typeface="Roca One Heavy"/>
            </a:endParaRPr>
          </a:p>
        </p:txBody>
      </p:sp>
      <p:sp>
        <p:nvSpPr>
          <p:cNvPr id="16" name="TextBox 15">
            <a:extLst>
              <a:ext uri="{FF2B5EF4-FFF2-40B4-BE49-F238E27FC236}">
                <a16:creationId xmlns:a16="http://schemas.microsoft.com/office/drawing/2014/main" id="{F78CD50F-EB5D-E43B-2C60-96D36896CD71}"/>
              </a:ext>
            </a:extLst>
          </p:cNvPr>
          <p:cNvSpPr txBox="1"/>
          <p:nvPr/>
        </p:nvSpPr>
        <p:spPr>
          <a:xfrm>
            <a:off x="8229600" y="7353300"/>
            <a:ext cx="1628972" cy="584775"/>
          </a:xfrm>
          <a:prstGeom prst="rect">
            <a:avLst/>
          </a:prstGeom>
          <a:noFill/>
        </p:spPr>
        <p:txBody>
          <a:bodyPr wrap="none" rtlCol="0">
            <a:spAutoFit/>
          </a:bodyPr>
          <a:lstStyle/>
          <a:p>
            <a:r>
              <a:rPr lang="en-IN" sz="3200" dirty="0"/>
              <a:t>Megha S</a:t>
            </a:r>
          </a:p>
        </p:txBody>
      </p:sp>
      <p:pic>
        <p:nvPicPr>
          <p:cNvPr id="12" name="Picture 11">
            <a:extLst>
              <a:ext uri="{FF2B5EF4-FFF2-40B4-BE49-F238E27FC236}">
                <a16:creationId xmlns:a16="http://schemas.microsoft.com/office/drawing/2014/main" id="{4EA447A5-5357-2FA5-0FAF-26854C0E4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830" y="6348344"/>
            <a:ext cx="4353336" cy="4353336"/>
          </a:xfrm>
          <a:prstGeom prst="rect">
            <a:avLst/>
          </a:prstGeom>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3" name="Group 3"/>
          <p:cNvGrpSpPr/>
          <p:nvPr/>
        </p:nvGrpSpPr>
        <p:grpSpPr>
          <a:xfrm>
            <a:off x="1710193" y="1928929"/>
            <a:ext cx="14867614" cy="8114767"/>
            <a:chOff x="0" y="0"/>
            <a:chExt cx="19823485" cy="10819690"/>
          </a:xfrm>
        </p:grpSpPr>
        <p:grpSp>
          <p:nvGrpSpPr>
            <p:cNvPr id="4" name="Group 4"/>
            <p:cNvGrpSpPr/>
            <p:nvPr/>
          </p:nvGrpSpPr>
          <p:grpSpPr>
            <a:xfrm>
              <a:off x="0" y="266122"/>
              <a:ext cx="10010230" cy="10553568"/>
              <a:chOff x="0" y="0"/>
              <a:chExt cx="9178315" cy="9676498"/>
            </a:xfrm>
          </p:grpSpPr>
          <p:sp>
            <p:nvSpPr>
              <p:cNvPr id="5" name="Freeform 5"/>
              <p:cNvSpPr/>
              <p:nvPr/>
            </p:nvSpPr>
            <p:spPr>
              <a:xfrm>
                <a:off x="-1" y="0"/>
                <a:ext cx="9185974" cy="9676498"/>
              </a:xfrm>
              <a:custGeom>
                <a:avLst/>
                <a:gdLst/>
                <a:ahLst/>
                <a:cxnLst/>
                <a:rect l="l" t="t" r="r" b="b"/>
                <a:pathLst>
                  <a:path w="9185974" h="9676498">
                    <a:moveTo>
                      <a:pt x="8679536" y="9659579"/>
                    </a:moveTo>
                    <a:cubicBezTo>
                      <a:pt x="8679536" y="9659579"/>
                      <a:pt x="8442539" y="9649609"/>
                      <a:pt x="8080400" y="9663054"/>
                    </a:cubicBezTo>
                    <a:cubicBezTo>
                      <a:pt x="7718262" y="9676498"/>
                      <a:pt x="490924" y="9676498"/>
                      <a:pt x="490924" y="9676498"/>
                    </a:cubicBezTo>
                    <a:cubicBezTo>
                      <a:pt x="245502" y="9676498"/>
                      <a:pt x="32509" y="9579230"/>
                      <a:pt x="31032" y="9419116"/>
                    </a:cubicBezTo>
                    <a:cubicBezTo>
                      <a:pt x="31032" y="9419116"/>
                      <a:pt x="0" y="6726718"/>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6182194"/>
                      <a:pt x="9177219" y="8719529"/>
                    </a:cubicBezTo>
                    <a:cubicBezTo>
                      <a:pt x="9185974" y="9012830"/>
                      <a:pt x="9139426" y="9345902"/>
                      <a:pt x="9139426" y="9345902"/>
                    </a:cubicBezTo>
                    <a:cubicBezTo>
                      <a:pt x="9136461" y="9525927"/>
                      <a:pt x="8924958" y="9659579"/>
                      <a:pt x="8679536" y="9659579"/>
                    </a:cubicBezTo>
                    <a:close/>
                  </a:path>
                </a:pathLst>
              </a:custGeom>
              <a:solidFill>
                <a:srgbClr val="8FB7C6"/>
              </a:solidFill>
            </p:spPr>
          </p:sp>
        </p:grpSp>
        <p:grpSp>
          <p:nvGrpSpPr>
            <p:cNvPr id="6" name="Group 6"/>
            <p:cNvGrpSpPr/>
            <p:nvPr/>
          </p:nvGrpSpPr>
          <p:grpSpPr>
            <a:xfrm>
              <a:off x="9813255" y="266122"/>
              <a:ext cx="10010230" cy="10553568"/>
              <a:chOff x="0" y="0"/>
              <a:chExt cx="9178315" cy="9676498"/>
            </a:xfrm>
          </p:grpSpPr>
          <p:sp>
            <p:nvSpPr>
              <p:cNvPr id="7" name="Freeform 7"/>
              <p:cNvSpPr/>
              <p:nvPr/>
            </p:nvSpPr>
            <p:spPr>
              <a:xfrm>
                <a:off x="-1" y="0"/>
                <a:ext cx="9185974" cy="9676498"/>
              </a:xfrm>
              <a:custGeom>
                <a:avLst/>
                <a:gdLst/>
                <a:ahLst/>
                <a:cxnLst/>
                <a:rect l="l" t="t" r="r" b="b"/>
                <a:pathLst>
                  <a:path w="9185974" h="9676498">
                    <a:moveTo>
                      <a:pt x="8679536" y="9659579"/>
                    </a:moveTo>
                    <a:cubicBezTo>
                      <a:pt x="8679536" y="9659579"/>
                      <a:pt x="8442539" y="9649609"/>
                      <a:pt x="8080400" y="9663054"/>
                    </a:cubicBezTo>
                    <a:cubicBezTo>
                      <a:pt x="7718262" y="9676498"/>
                      <a:pt x="490924" y="9676498"/>
                      <a:pt x="490924" y="9676498"/>
                    </a:cubicBezTo>
                    <a:cubicBezTo>
                      <a:pt x="245502" y="9676498"/>
                      <a:pt x="32509" y="9579230"/>
                      <a:pt x="31032" y="9419116"/>
                    </a:cubicBezTo>
                    <a:cubicBezTo>
                      <a:pt x="31032" y="9419116"/>
                      <a:pt x="0" y="6726718"/>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6182194"/>
                      <a:pt x="9177219" y="8719529"/>
                    </a:cubicBezTo>
                    <a:cubicBezTo>
                      <a:pt x="9185974" y="9012830"/>
                      <a:pt x="9139426" y="9345902"/>
                      <a:pt x="9139426" y="9345902"/>
                    </a:cubicBezTo>
                    <a:cubicBezTo>
                      <a:pt x="9136461" y="9525927"/>
                      <a:pt x="8924958" y="9659579"/>
                      <a:pt x="8679536" y="9659579"/>
                    </a:cubicBezTo>
                    <a:close/>
                  </a:path>
                </a:pathLst>
              </a:custGeom>
              <a:solidFill>
                <a:srgbClr val="8FB7C6"/>
              </a:solidFill>
            </p:spPr>
          </p:sp>
        </p:grpSp>
        <p:grpSp>
          <p:nvGrpSpPr>
            <p:cNvPr id="8" name="Group 8"/>
            <p:cNvGrpSpPr/>
            <p:nvPr/>
          </p:nvGrpSpPr>
          <p:grpSpPr>
            <a:xfrm>
              <a:off x="146364" y="361359"/>
              <a:ext cx="9862412" cy="9586972"/>
              <a:chOff x="0" y="0"/>
              <a:chExt cx="9178315" cy="8921981"/>
            </a:xfrm>
          </p:grpSpPr>
          <p:sp>
            <p:nvSpPr>
              <p:cNvPr id="9" name="Freeform 9"/>
              <p:cNvSpPr/>
              <p:nvPr/>
            </p:nvSpPr>
            <p:spPr>
              <a:xfrm>
                <a:off x="-1" y="0"/>
                <a:ext cx="9185974" cy="8921981"/>
              </a:xfrm>
              <a:custGeom>
                <a:avLst/>
                <a:gdLst/>
                <a:ahLst/>
                <a:cxnLst/>
                <a:rect l="l" t="t" r="r" b="b"/>
                <a:pathLst>
                  <a:path w="9185974" h="8921981">
                    <a:moveTo>
                      <a:pt x="8679536" y="8905062"/>
                    </a:moveTo>
                    <a:cubicBezTo>
                      <a:pt x="8679536" y="8905062"/>
                      <a:pt x="8442539" y="8895093"/>
                      <a:pt x="8080400" y="8908537"/>
                    </a:cubicBezTo>
                    <a:cubicBezTo>
                      <a:pt x="7718262" y="8921981"/>
                      <a:pt x="490924" y="8921981"/>
                      <a:pt x="490924" y="8921981"/>
                    </a:cubicBezTo>
                    <a:cubicBezTo>
                      <a:pt x="245502" y="8921981"/>
                      <a:pt x="32509" y="8824713"/>
                      <a:pt x="31032" y="8664599"/>
                    </a:cubicBezTo>
                    <a:cubicBezTo>
                      <a:pt x="31032" y="8664599"/>
                      <a:pt x="0" y="614227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649759"/>
                      <a:pt x="9177219" y="7965011"/>
                    </a:cubicBezTo>
                    <a:cubicBezTo>
                      <a:pt x="9185974" y="8258313"/>
                      <a:pt x="9139426" y="8591385"/>
                      <a:pt x="9139426" y="8591385"/>
                    </a:cubicBezTo>
                    <a:cubicBezTo>
                      <a:pt x="9136461" y="8771410"/>
                      <a:pt x="8924958" y="8905062"/>
                      <a:pt x="8679536" y="8905062"/>
                    </a:cubicBezTo>
                    <a:close/>
                  </a:path>
                </a:pathLst>
              </a:custGeom>
              <a:solidFill>
                <a:srgbClr val="8FB7C6"/>
              </a:solidFill>
            </p:spPr>
          </p:sp>
        </p:grpSp>
        <p:grpSp>
          <p:nvGrpSpPr>
            <p:cNvPr id="10" name="Group 10"/>
            <p:cNvGrpSpPr/>
            <p:nvPr/>
          </p:nvGrpSpPr>
          <p:grpSpPr>
            <a:xfrm>
              <a:off x="9814709" y="361359"/>
              <a:ext cx="9862412" cy="9586972"/>
              <a:chOff x="0" y="0"/>
              <a:chExt cx="9178315" cy="8921981"/>
            </a:xfrm>
          </p:grpSpPr>
          <p:sp>
            <p:nvSpPr>
              <p:cNvPr id="11" name="Freeform 11"/>
              <p:cNvSpPr/>
              <p:nvPr/>
            </p:nvSpPr>
            <p:spPr>
              <a:xfrm>
                <a:off x="-1" y="0"/>
                <a:ext cx="9185974" cy="8921981"/>
              </a:xfrm>
              <a:custGeom>
                <a:avLst/>
                <a:gdLst/>
                <a:ahLst/>
                <a:cxnLst/>
                <a:rect l="l" t="t" r="r" b="b"/>
                <a:pathLst>
                  <a:path w="9185974" h="8921981">
                    <a:moveTo>
                      <a:pt x="8679536" y="8905062"/>
                    </a:moveTo>
                    <a:cubicBezTo>
                      <a:pt x="8679536" y="8905062"/>
                      <a:pt x="8442539" y="8895093"/>
                      <a:pt x="8080400" y="8908537"/>
                    </a:cubicBezTo>
                    <a:cubicBezTo>
                      <a:pt x="7718262" y="8921981"/>
                      <a:pt x="490924" y="8921981"/>
                      <a:pt x="490924" y="8921981"/>
                    </a:cubicBezTo>
                    <a:cubicBezTo>
                      <a:pt x="245502" y="8921981"/>
                      <a:pt x="32509" y="8824713"/>
                      <a:pt x="31032" y="8664599"/>
                    </a:cubicBezTo>
                    <a:cubicBezTo>
                      <a:pt x="31032" y="8664599"/>
                      <a:pt x="0" y="614227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5649759"/>
                      <a:pt x="9177219" y="7965011"/>
                    </a:cubicBezTo>
                    <a:cubicBezTo>
                      <a:pt x="9185974" y="8258313"/>
                      <a:pt x="9139426" y="8591385"/>
                      <a:pt x="9139426" y="8591385"/>
                    </a:cubicBezTo>
                    <a:cubicBezTo>
                      <a:pt x="9136461" y="8771410"/>
                      <a:pt x="8924958" y="8905062"/>
                      <a:pt x="8679536" y="8905062"/>
                    </a:cubicBezTo>
                    <a:close/>
                  </a:path>
                </a:pathLst>
              </a:custGeom>
              <a:solidFill>
                <a:srgbClr val="8FB7C6"/>
              </a:solidFill>
            </p:spPr>
          </p:sp>
        </p:grpSp>
        <p:grpSp>
          <p:nvGrpSpPr>
            <p:cNvPr id="12" name="Group 12"/>
            <p:cNvGrpSpPr/>
            <p:nvPr/>
          </p:nvGrpSpPr>
          <p:grpSpPr>
            <a:xfrm>
              <a:off x="600568" y="0"/>
              <a:ext cx="9389445" cy="10819690"/>
              <a:chOff x="0" y="0"/>
              <a:chExt cx="9178315" cy="10576399"/>
            </a:xfrm>
          </p:grpSpPr>
          <p:sp>
            <p:nvSpPr>
              <p:cNvPr id="13" name="Freeform 13"/>
              <p:cNvSpPr/>
              <p:nvPr/>
            </p:nvSpPr>
            <p:spPr>
              <a:xfrm>
                <a:off x="-1" y="0"/>
                <a:ext cx="9185974" cy="10576399"/>
              </a:xfrm>
              <a:custGeom>
                <a:avLst/>
                <a:gdLst/>
                <a:ahLst/>
                <a:cxnLst/>
                <a:rect l="l" t="t" r="r" b="b"/>
                <a:pathLst>
                  <a:path w="9185974" h="10576399">
                    <a:moveTo>
                      <a:pt x="8679536" y="10559480"/>
                    </a:moveTo>
                    <a:cubicBezTo>
                      <a:pt x="8679536" y="10559480"/>
                      <a:pt x="8442539" y="10549511"/>
                      <a:pt x="8080400" y="10562955"/>
                    </a:cubicBezTo>
                    <a:cubicBezTo>
                      <a:pt x="7718262" y="10576399"/>
                      <a:pt x="490924" y="10576399"/>
                      <a:pt x="490924" y="10576399"/>
                    </a:cubicBezTo>
                    <a:cubicBezTo>
                      <a:pt x="245502" y="10576399"/>
                      <a:pt x="32509" y="10479132"/>
                      <a:pt x="31032" y="10319017"/>
                    </a:cubicBezTo>
                    <a:cubicBezTo>
                      <a:pt x="31032" y="10319017"/>
                      <a:pt x="0" y="7423779"/>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6817223"/>
                      <a:pt x="9177219" y="9619430"/>
                    </a:cubicBezTo>
                    <a:cubicBezTo>
                      <a:pt x="9185974" y="9912731"/>
                      <a:pt x="9139426" y="10245803"/>
                      <a:pt x="9139426" y="10245803"/>
                    </a:cubicBezTo>
                    <a:cubicBezTo>
                      <a:pt x="9136461" y="10425828"/>
                      <a:pt x="8924958" y="10559480"/>
                      <a:pt x="8679536" y="10559480"/>
                    </a:cubicBezTo>
                    <a:close/>
                  </a:path>
                </a:pathLst>
              </a:custGeom>
              <a:solidFill>
                <a:srgbClr val="F3FCFF"/>
              </a:solidFill>
            </p:spPr>
          </p:sp>
        </p:grpSp>
        <p:grpSp>
          <p:nvGrpSpPr>
            <p:cNvPr id="14" name="Group 14"/>
            <p:cNvGrpSpPr/>
            <p:nvPr/>
          </p:nvGrpSpPr>
          <p:grpSpPr>
            <a:xfrm>
              <a:off x="9805254" y="0"/>
              <a:ext cx="9389445" cy="10819690"/>
              <a:chOff x="0" y="0"/>
              <a:chExt cx="9178315" cy="10576399"/>
            </a:xfrm>
          </p:grpSpPr>
          <p:sp>
            <p:nvSpPr>
              <p:cNvPr id="15" name="Freeform 15"/>
              <p:cNvSpPr/>
              <p:nvPr/>
            </p:nvSpPr>
            <p:spPr>
              <a:xfrm>
                <a:off x="-1" y="0"/>
                <a:ext cx="9185974" cy="10576399"/>
              </a:xfrm>
              <a:custGeom>
                <a:avLst/>
                <a:gdLst/>
                <a:ahLst/>
                <a:cxnLst/>
                <a:rect l="l" t="t" r="r" b="b"/>
                <a:pathLst>
                  <a:path w="9185974" h="10576399">
                    <a:moveTo>
                      <a:pt x="8679536" y="10559480"/>
                    </a:moveTo>
                    <a:cubicBezTo>
                      <a:pt x="8679536" y="10559480"/>
                      <a:pt x="8442539" y="10549511"/>
                      <a:pt x="8080400" y="10562955"/>
                    </a:cubicBezTo>
                    <a:cubicBezTo>
                      <a:pt x="7718262" y="10576399"/>
                      <a:pt x="490924" y="10576399"/>
                      <a:pt x="490924" y="10576399"/>
                    </a:cubicBezTo>
                    <a:cubicBezTo>
                      <a:pt x="245502" y="10576399"/>
                      <a:pt x="32509" y="10479132"/>
                      <a:pt x="31032" y="10319017"/>
                    </a:cubicBezTo>
                    <a:cubicBezTo>
                      <a:pt x="31032" y="10319017"/>
                      <a:pt x="0" y="7423779"/>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8632987" y="0"/>
                      <a:pt x="8632987" y="0"/>
                    </a:cubicBezTo>
                    <a:cubicBezTo>
                      <a:pt x="8944888" y="0"/>
                      <a:pt x="9178316" y="101069"/>
                      <a:pt x="9170458" y="303616"/>
                    </a:cubicBezTo>
                    <a:cubicBezTo>
                      <a:pt x="9170458" y="303616"/>
                      <a:pt x="9168464" y="6817223"/>
                      <a:pt x="9177219" y="9619430"/>
                    </a:cubicBezTo>
                    <a:cubicBezTo>
                      <a:pt x="9185974" y="9912731"/>
                      <a:pt x="9139426" y="10245803"/>
                      <a:pt x="9139426" y="10245803"/>
                    </a:cubicBezTo>
                    <a:cubicBezTo>
                      <a:pt x="9136461" y="10425828"/>
                      <a:pt x="8924958" y="10559480"/>
                      <a:pt x="8679536" y="10559480"/>
                    </a:cubicBezTo>
                    <a:close/>
                  </a:path>
                </a:pathLst>
              </a:custGeom>
              <a:solidFill>
                <a:srgbClr val="F3FCFF"/>
              </a:solidFill>
            </p:spPr>
          </p:sp>
        </p:grpSp>
        <p:sp>
          <p:nvSpPr>
            <p:cNvPr id="16" name="AutoShape 16"/>
            <p:cNvSpPr/>
            <p:nvPr/>
          </p:nvSpPr>
          <p:spPr>
            <a:xfrm>
              <a:off x="1808896" y="762843"/>
              <a:ext cx="16177474" cy="34286"/>
            </a:xfrm>
            <a:prstGeom prst="line">
              <a:avLst/>
            </a:prstGeom>
            <a:ln w="50800" cap="rnd">
              <a:solidFill>
                <a:srgbClr val="8FB7C6"/>
              </a:solidFill>
              <a:prstDash val="solid"/>
              <a:headEnd type="none" w="sm" len="sm"/>
              <a:tailEnd type="none" w="sm" len="sm"/>
            </a:ln>
          </p:spPr>
        </p:sp>
      </p:grpSp>
      <p:sp>
        <p:nvSpPr>
          <p:cNvPr id="17" name="TextBox 17"/>
          <p:cNvSpPr txBox="1"/>
          <p:nvPr/>
        </p:nvSpPr>
        <p:spPr>
          <a:xfrm>
            <a:off x="3477137" y="784288"/>
            <a:ext cx="11074860" cy="952500"/>
          </a:xfrm>
          <a:prstGeom prst="rect">
            <a:avLst/>
          </a:prstGeom>
        </p:spPr>
        <p:txBody>
          <a:bodyPr lIns="0" tIns="0" rIns="0" bIns="0" rtlCol="0" anchor="t">
            <a:spAutoFit/>
          </a:bodyPr>
          <a:lstStyle/>
          <a:p>
            <a:pPr marL="0" lvl="1" indent="0" algn="ctr">
              <a:lnSpc>
                <a:spcPts val="7440"/>
              </a:lnSpc>
              <a:spcBef>
                <a:spcPct val="0"/>
              </a:spcBef>
            </a:pPr>
            <a:r>
              <a:rPr lang="en-US" sz="6200" u="none" strike="noStrike" dirty="0">
                <a:solidFill>
                  <a:srgbClr val="1D2B74"/>
                </a:solidFill>
                <a:latin typeface="Roca One Bold"/>
                <a:ea typeface="Roca One Bold"/>
                <a:cs typeface="Roca One Bold"/>
                <a:sym typeface="Roca One Bold"/>
              </a:rPr>
              <a:t>AtliQ Motors</a:t>
            </a:r>
          </a:p>
        </p:txBody>
      </p:sp>
      <p:sp>
        <p:nvSpPr>
          <p:cNvPr id="19" name="TextBox 19"/>
          <p:cNvSpPr txBox="1"/>
          <p:nvPr/>
        </p:nvSpPr>
        <p:spPr>
          <a:xfrm>
            <a:off x="3736004" y="4129155"/>
            <a:ext cx="10815993" cy="4939814"/>
          </a:xfrm>
          <a:prstGeom prst="rect">
            <a:avLst/>
          </a:prstGeom>
        </p:spPr>
        <p:txBody>
          <a:bodyPr lIns="0" tIns="0" rIns="0" bIns="0" rtlCol="0" anchor="t">
            <a:spAutoFit/>
          </a:bodyPr>
          <a:lstStyle/>
          <a:p>
            <a:pPr marL="0" lvl="1" indent="0">
              <a:lnSpc>
                <a:spcPct val="150000"/>
              </a:lnSpc>
              <a:spcBef>
                <a:spcPct val="0"/>
              </a:spcBef>
            </a:pPr>
            <a:r>
              <a:rPr lang="en-US" sz="2400" dirty="0"/>
              <a:t>AtliQ Motors, a major automotive company from the USA specializing in electric vehicles (EVs), has seen its market share in the electric and hybrid vehicle segment in North America rise to 25% over the past five years. As part of their expansion strategy, the company aims to introduce their top-selling models in India, where their current market share is under 2%. </a:t>
            </a:r>
          </a:p>
          <a:p>
            <a:pPr marL="0" lvl="1" indent="0">
              <a:lnSpc>
                <a:spcPct val="150000"/>
              </a:lnSpc>
              <a:spcBef>
                <a:spcPct val="0"/>
              </a:spcBef>
            </a:pPr>
            <a:r>
              <a:rPr lang="en-US" sz="2400" dirty="0"/>
              <a:t>To move forward, I aim to provide actionable insights and recommendations to help </a:t>
            </a:r>
            <a:r>
              <a:rPr lang="en-US" sz="2400" dirty="0" err="1"/>
              <a:t>AtliQ</a:t>
            </a:r>
            <a:r>
              <a:rPr lang="en-US" sz="2400" dirty="0"/>
              <a:t> motors penetrate the Indian EV market successfully. This involves identifying key metrics, growth opportunities, and strategic initiatives to expand market shares effectively.</a:t>
            </a:r>
            <a:endParaRPr lang="en-US" sz="2400" u="none" strike="noStrike" dirty="0">
              <a:solidFill>
                <a:srgbClr val="1D2B74"/>
              </a:solidFill>
              <a:latin typeface="Roca One Heavy"/>
              <a:ea typeface="Roca One Heavy"/>
              <a:cs typeface="Roca One Heavy"/>
              <a:sym typeface="Roca One Heavy"/>
            </a:endParaRPr>
          </a:p>
        </p:txBody>
      </p:sp>
      <p:pic>
        <p:nvPicPr>
          <p:cNvPr id="29" name="Picture 28">
            <a:extLst>
              <a:ext uri="{FF2B5EF4-FFF2-40B4-BE49-F238E27FC236}">
                <a16:creationId xmlns:a16="http://schemas.microsoft.com/office/drawing/2014/main" id="{92D72861-BCDC-EEA2-8358-8463B5F25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9250" y="197937"/>
            <a:ext cx="2589921" cy="2589921"/>
          </a:xfrm>
          <a:prstGeom prst="rect">
            <a:avLst/>
          </a:prstGeom>
        </p:spPr>
      </p:pic>
      <p:pic>
        <p:nvPicPr>
          <p:cNvPr id="35" name="Picture 34">
            <a:extLst>
              <a:ext uri="{FF2B5EF4-FFF2-40B4-BE49-F238E27FC236}">
                <a16:creationId xmlns:a16="http://schemas.microsoft.com/office/drawing/2014/main" id="{ED3C441C-2CB1-E328-F632-CA59DC3F5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51" y="7598764"/>
            <a:ext cx="2516360" cy="2516360"/>
          </a:xfrm>
          <a:prstGeom prst="rect">
            <a:avLst/>
          </a:prstGeom>
        </p:spPr>
      </p:pic>
    </p:spTree>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1. List the top 3 and bottom 3 makers for the fiscal years 2023 and 2024 in terms of the number of 2-wheelers sold.</a:t>
                </a:r>
                <a:endParaRPr lang="en-IN" sz="2800" dirty="0"/>
              </a:p>
            </p:txBody>
          </p:sp>
        </p:grpSp>
      </p:grpSp>
      <p:pic>
        <p:nvPicPr>
          <p:cNvPr id="18" name="Picture 17">
            <a:extLst>
              <a:ext uri="{FF2B5EF4-FFF2-40B4-BE49-F238E27FC236}">
                <a16:creationId xmlns:a16="http://schemas.microsoft.com/office/drawing/2014/main" id="{4C22375F-D740-E255-63B1-A7511A20755E}"/>
              </a:ext>
            </a:extLst>
          </p:cNvPr>
          <p:cNvPicPr>
            <a:picLocks noChangeAspect="1"/>
          </p:cNvPicPr>
          <p:nvPr/>
        </p:nvPicPr>
        <p:blipFill>
          <a:blip r:embed="rId2"/>
          <a:stretch>
            <a:fillRect/>
          </a:stretch>
        </p:blipFill>
        <p:spPr>
          <a:xfrm>
            <a:off x="990268" y="2680704"/>
            <a:ext cx="4898941" cy="1945160"/>
          </a:xfrm>
          <a:prstGeom prst="rect">
            <a:avLst/>
          </a:prstGeom>
        </p:spPr>
      </p:pic>
      <p:pic>
        <p:nvPicPr>
          <p:cNvPr id="20" name="Picture 19">
            <a:extLst>
              <a:ext uri="{FF2B5EF4-FFF2-40B4-BE49-F238E27FC236}">
                <a16:creationId xmlns:a16="http://schemas.microsoft.com/office/drawing/2014/main" id="{E0009186-A403-3538-E45A-FBAC4036A7C6}"/>
              </a:ext>
            </a:extLst>
          </p:cNvPr>
          <p:cNvPicPr>
            <a:picLocks noChangeAspect="1"/>
          </p:cNvPicPr>
          <p:nvPr/>
        </p:nvPicPr>
        <p:blipFill>
          <a:blip r:embed="rId3"/>
          <a:stretch>
            <a:fillRect/>
          </a:stretch>
        </p:blipFill>
        <p:spPr>
          <a:xfrm>
            <a:off x="995362" y="5905164"/>
            <a:ext cx="4894179" cy="2125471"/>
          </a:xfrm>
          <a:prstGeom prst="rect">
            <a:avLst/>
          </a:prstGeom>
        </p:spPr>
      </p:pic>
      <p:pic>
        <p:nvPicPr>
          <p:cNvPr id="22" name="Picture 21">
            <a:extLst>
              <a:ext uri="{FF2B5EF4-FFF2-40B4-BE49-F238E27FC236}">
                <a16:creationId xmlns:a16="http://schemas.microsoft.com/office/drawing/2014/main" id="{DA4F0A0B-596E-E116-61B4-7DAB228AD9BC}"/>
              </a:ext>
            </a:extLst>
          </p:cNvPr>
          <p:cNvPicPr>
            <a:picLocks noChangeAspect="1"/>
          </p:cNvPicPr>
          <p:nvPr/>
        </p:nvPicPr>
        <p:blipFill>
          <a:blip r:embed="rId4"/>
          <a:stretch>
            <a:fillRect/>
          </a:stretch>
        </p:blipFill>
        <p:spPr>
          <a:xfrm>
            <a:off x="8658225" y="2680704"/>
            <a:ext cx="4899600" cy="1945160"/>
          </a:xfrm>
          <a:prstGeom prst="rect">
            <a:avLst/>
          </a:prstGeom>
        </p:spPr>
      </p:pic>
      <p:pic>
        <p:nvPicPr>
          <p:cNvPr id="24" name="Picture 23">
            <a:extLst>
              <a:ext uri="{FF2B5EF4-FFF2-40B4-BE49-F238E27FC236}">
                <a16:creationId xmlns:a16="http://schemas.microsoft.com/office/drawing/2014/main" id="{D67A1907-7A20-9105-8972-A193235262C6}"/>
              </a:ext>
            </a:extLst>
          </p:cNvPr>
          <p:cNvPicPr>
            <a:picLocks noChangeAspect="1"/>
          </p:cNvPicPr>
          <p:nvPr/>
        </p:nvPicPr>
        <p:blipFill>
          <a:blip r:embed="rId5"/>
          <a:stretch>
            <a:fillRect/>
          </a:stretch>
        </p:blipFill>
        <p:spPr>
          <a:xfrm>
            <a:off x="8686800" y="5924215"/>
            <a:ext cx="4923141" cy="2125470"/>
          </a:xfrm>
          <a:prstGeom prst="rect">
            <a:avLst/>
          </a:prstGeom>
        </p:spPr>
      </p:pic>
      <p:pic>
        <p:nvPicPr>
          <p:cNvPr id="26" name="Picture 25">
            <a:extLst>
              <a:ext uri="{FF2B5EF4-FFF2-40B4-BE49-F238E27FC236}">
                <a16:creationId xmlns:a16="http://schemas.microsoft.com/office/drawing/2014/main" id="{29498C51-A661-36CA-8D5F-EAE1CACA41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5281" y="6823278"/>
            <a:ext cx="4877481" cy="3463722"/>
          </a:xfrm>
          <a:prstGeom prst="rect">
            <a:avLst/>
          </a:prstGeom>
        </p:spPr>
      </p:pic>
      <p:sp>
        <p:nvSpPr>
          <p:cNvPr id="27" name="TextBox 26">
            <a:extLst>
              <a:ext uri="{FF2B5EF4-FFF2-40B4-BE49-F238E27FC236}">
                <a16:creationId xmlns:a16="http://schemas.microsoft.com/office/drawing/2014/main" id="{6C9A492B-E498-5676-EC93-396EF384DA8C}"/>
              </a:ext>
            </a:extLst>
          </p:cNvPr>
          <p:cNvSpPr txBox="1"/>
          <p:nvPr/>
        </p:nvSpPr>
        <p:spPr>
          <a:xfrm>
            <a:off x="989610" y="2256365"/>
            <a:ext cx="4899600" cy="400110"/>
          </a:xfrm>
          <a:prstGeom prst="rect">
            <a:avLst/>
          </a:prstGeom>
          <a:noFill/>
        </p:spPr>
        <p:txBody>
          <a:bodyPr wrap="square" rtlCol="0">
            <a:spAutoFit/>
          </a:bodyPr>
          <a:lstStyle/>
          <a:p>
            <a:r>
              <a:rPr lang="en-IN" sz="2000" b="1" u="sng" dirty="0">
                <a:solidFill>
                  <a:schemeClr val="tx2"/>
                </a:solidFill>
              </a:rPr>
              <a:t>Top 3 Makers in 2023:</a:t>
            </a:r>
          </a:p>
        </p:txBody>
      </p:sp>
      <p:sp>
        <p:nvSpPr>
          <p:cNvPr id="28" name="TextBox 27">
            <a:extLst>
              <a:ext uri="{FF2B5EF4-FFF2-40B4-BE49-F238E27FC236}">
                <a16:creationId xmlns:a16="http://schemas.microsoft.com/office/drawing/2014/main" id="{2F27250C-1452-3F92-A919-D85FEAEE12BF}"/>
              </a:ext>
            </a:extLst>
          </p:cNvPr>
          <p:cNvSpPr txBox="1"/>
          <p:nvPr/>
        </p:nvSpPr>
        <p:spPr>
          <a:xfrm>
            <a:off x="1008660" y="5489149"/>
            <a:ext cx="4899600" cy="400110"/>
          </a:xfrm>
          <a:prstGeom prst="rect">
            <a:avLst/>
          </a:prstGeom>
          <a:noFill/>
        </p:spPr>
        <p:txBody>
          <a:bodyPr wrap="square" rtlCol="0">
            <a:spAutoFit/>
          </a:bodyPr>
          <a:lstStyle/>
          <a:p>
            <a:r>
              <a:rPr lang="en-IN" sz="2000" b="1" u="sng" dirty="0">
                <a:solidFill>
                  <a:schemeClr val="tx2"/>
                </a:solidFill>
              </a:rPr>
              <a:t>Top 3 Makers in 2024:</a:t>
            </a:r>
          </a:p>
        </p:txBody>
      </p:sp>
      <p:sp>
        <p:nvSpPr>
          <p:cNvPr id="29" name="TextBox 28">
            <a:extLst>
              <a:ext uri="{FF2B5EF4-FFF2-40B4-BE49-F238E27FC236}">
                <a16:creationId xmlns:a16="http://schemas.microsoft.com/office/drawing/2014/main" id="{EE060E66-EF1D-86B1-B4D9-AAC157E7087A}"/>
              </a:ext>
            </a:extLst>
          </p:cNvPr>
          <p:cNvSpPr txBox="1"/>
          <p:nvPr/>
        </p:nvSpPr>
        <p:spPr>
          <a:xfrm>
            <a:off x="8658225" y="2321403"/>
            <a:ext cx="4899600" cy="400110"/>
          </a:xfrm>
          <a:prstGeom prst="rect">
            <a:avLst/>
          </a:prstGeom>
          <a:noFill/>
        </p:spPr>
        <p:txBody>
          <a:bodyPr wrap="square" rtlCol="0">
            <a:spAutoFit/>
          </a:bodyPr>
          <a:lstStyle/>
          <a:p>
            <a:r>
              <a:rPr lang="en-IN" sz="2000" b="1" u="sng" dirty="0">
                <a:solidFill>
                  <a:schemeClr val="tx2"/>
                </a:solidFill>
              </a:rPr>
              <a:t>Bottom 3 Makers in 2023:</a:t>
            </a:r>
          </a:p>
        </p:txBody>
      </p:sp>
      <p:sp>
        <p:nvSpPr>
          <p:cNvPr id="30" name="TextBox 29">
            <a:extLst>
              <a:ext uri="{FF2B5EF4-FFF2-40B4-BE49-F238E27FC236}">
                <a16:creationId xmlns:a16="http://schemas.microsoft.com/office/drawing/2014/main" id="{92464467-CC12-3B48-6E65-2066E2AC61DD}"/>
              </a:ext>
            </a:extLst>
          </p:cNvPr>
          <p:cNvSpPr txBox="1"/>
          <p:nvPr/>
        </p:nvSpPr>
        <p:spPr>
          <a:xfrm>
            <a:off x="8620125" y="5553613"/>
            <a:ext cx="4899600" cy="400110"/>
          </a:xfrm>
          <a:prstGeom prst="rect">
            <a:avLst/>
          </a:prstGeom>
          <a:noFill/>
        </p:spPr>
        <p:txBody>
          <a:bodyPr wrap="square" rtlCol="0">
            <a:spAutoFit/>
          </a:bodyPr>
          <a:lstStyle/>
          <a:p>
            <a:r>
              <a:rPr lang="en-IN" sz="2000" b="1" u="sng" dirty="0">
                <a:solidFill>
                  <a:schemeClr val="tx2"/>
                </a:solidFill>
              </a:rPr>
              <a:t>Bottom 3 Makers in 2024:</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2. Identify the top 5 states with the highest penetration rate in 2-wheeler and 4-wheeler EV sales in FY 2024.</a:t>
                </a:r>
                <a:endParaRPr lang="en-IN" sz="2800" dirty="0"/>
              </a:p>
            </p:txBody>
          </p:sp>
        </p:grpSp>
      </p:grpSp>
      <p:pic>
        <p:nvPicPr>
          <p:cNvPr id="10" name="Picture 9">
            <a:extLst>
              <a:ext uri="{FF2B5EF4-FFF2-40B4-BE49-F238E27FC236}">
                <a16:creationId xmlns:a16="http://schemas.microsoft.com/office/drawing/2014/main" id="{0F51EC9E-19ED-6D46-2676-6280F0308675}"/>
              </a:ext>
            </a:extLst>
          </p:cNvPr>
          <p:cNvPicPr>
            <a:picLocks noChangeAspect="1"/>
          </p:cNvPicPr>
          <p:nvPr/>
        </p:nvPicPr>
        <p:blipFill>
          <a:blip r:embed="rId2"/>
          <a:stretch>
            <a:fillRect/>
          </a:stretch>
        </p:blipFill>
        <p:spPr>
          <a:xfrm>
            <a:off x="381000" y="2457660"/>
            <a:ext cx="7543800" cy="3196523"/>
          </a:xfrm>
          <a:prstGeom prst="rect">
            <a:avLst/>
          </a:prstGeom>
        </p:spPr>
      </p:pic>
      <p:pic>
        <p:nvPicPr>
          <p:cNvPr id="12" name="Picture 11">
            <a:extLst>
              <a:ext uri="{FF2B5EF4-FFF2-40B4-BE49-F238E27FC236}">
                <a16:creationId xmlns:a16="http://schemas.microsoft.com/office/drawing/2014/main" id="{56C018F2-E2BE-24E0-2E58-3E5A77D49EA1}"/>
              </a:ext>
            </a:extLst>
          </p:cNvPr>
          <p:cNvPicPr>
            <a:picLocks noChangeAspect="1"/>
          </p:cNvPicPr>
          <p:nvPr/>
        </p:nvPicPr>
        <p:blipFill>
          <a:blip r:embed="rId3"/>
          <a:stretch>
            <a:fillRect/>
          </a:stretch>
        </p:blipFill>
        <p:spPr>
          <a:xfrm>
            <a:off x="9144001" y="2421024"/>
            <a:ext cx="7545600" cy="3233159"/>
          </a:xfrm>
          <a:prstGeom prst="rect">
            <a:avLst/>
          </a:prstGeom>
        </p:spPr>
      </p:pic>
      <p:pic>
        <p:nvPicPr>
          <p:cNvPr id="14" name="Picture 13">
            <a:extLst>
              <a:ext uri="{FF2B5EF4-FFF2-40B4-BE49-F238E27FC236}">
                <a16:creationId xmlns:a16="http://schemas.microsoft.com/office/drawing/2014/main" id="{CA905220-BFBF-BCBD-6264-15745BF085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7015740"/>
            <a:ext cx="6565793" cy="2827401"/>
          </a:xfrm>
          <a:prstGeom prst="rect">
            <a:avLst/>
          </a:prstGeom>
        </p:spPr>
      </p:pic>
      <p:sp>
        <p:nvSpPr>
          <p:cNvPr id="21" name="TextBox 20">
            <a:extLst>
              <a:ext uri="{FF2B5EF4-FFF2-40B4-BE49-F238E27FC236}">
                <a16:creationId xmlns:a16="http://schemas.microsoft.com/office/drawing/2014/main" id="{F9F0C408-10B1-3030-631A-17E6877FF1D1}"/>
              </a:ext>
            </a:extLst>
          </p:cNvPr>
          <p:cNvSpPr txBox="1"/>
          <p:nvPr/>
        </p:nvSpPr>
        <p:spPr>
          <a:xfrm>
            <a:off x="266699" y="2057550"/>
            <a:ext cx="7823094" cy="400110"/>
          </a:xfrm>
          <a:prstGeom prst="rect">
            <a:avLst/>
          </a:prstGeom>
          <a:noFill/>
        </p:spPr>
        <p:txBody>
          <a:bodyPr wrap="square" rtlCol="0">
            <a:spAutoFit/>
          </a:bodyPr>
          <a:lstStyle/>
          <a:p>
            <a:r>
              <a:rPr lang="en-IN" sz="2000" b="1" u="sng" dirty="0">
                <a:solidFill>
                  <a:schemeClr val="tx2"/>
                </a:solidFill>
              </a:rPr>
              <a:t>Top 5 states with highest penetration rate in 2-Wheeler </a:t>
            </a:r>
            <a:r>
              <a:rPr lang="en-IN" sz="2000" b="1" u="sng" dirty="0" err="1">
                <a:solidFill>
                  <a:schemeClr val="tx2"/>
                </a:solidFill>
              </a:rPr>
              <a:t>catgory</a:t>
            </a:r>
            <a:r>
              <a:rPr lang="en-IN" sz="2000" b="1" u="sng" dirty="0">
                <a:solidFill>
                  <a:schemeClr val="tx2"/>
                </a:solidFill>
              </a:rPr>
              <a:t> in 2024:</a:t>
            </a:r>
          </a:p>
        </p:txBody>
      </p:sp>
      <p:sp>
        <p:nvSpPr>
          <p:cNvPr id="22" name="TextBox 21">
            <a:extLst>
              <a:ext uri="{FF2B5EF4-FFF2-40B4-BE49-F238E27FC236}">
                <a16:creationId xmlns:a16="http://schemas.microsoft.com/office/drawing/2014/main" id="{26C1EE86-78B8-569E-45D1-D7710724CCCE}"/>
              </a:ext>
            </a:extLst>
          </p:cNvPr>
          <p:cNvSpPr txBox="1"/>
          <p:nvPr/>
        </p:nvSpPr>
        <p:spPr>
          <a:xfrm>
            <a:off x="9071722" y="2020914"/>
            <a:ext cx="7823094" cy="400110"/>
          </a:xfrm>
          <a:prstGeom prst="rect">
            <a:avLst/>
          </a:prstGeom>
          <a:noFill/>
        </p:spPr>
        <p:txBody>
          <a:bodyPr wrap="square" rtlCol="0">
            <a:spAutoFit/>
          </a:bodyPr>
          <a:lstStyle/>
          <a:p>
            <a:r>
              <a:rPr lang="en-IN" sz="2000" b="1" u="sng" dirty="0">
                <a:solidFill>
                  <a:schemeClr val="tx2"/>
                </a:solidFill>
              </a:rPr>
              <a:t>Top 5 states with highest penetration rate in 4-Wheeler </a:t>
            </a:r>
            <a:r>
              <a:rPr lang="en-IN" sz="2000" b="1" u="sng" dirty="0" err="1">
                <a:solidFill>
                  <a:schemeClr val="tx2"/>
                </a:solidFill>
              </a:rPr>
              <a:t>catgory</a:t>
            </a:r>
            <a:r>
              <a:rPr lang="en-IN" sz="2000" b="1" u="sng" dirty="0">
                <a:solidFill>
                  <a:schemeClr val="tx2"/>
                </a:solidFill>
              </a:rPr>
              <a:t> in 2024:</a:t>
            </a:r>
          </a:p>
        </p:txBody>
      </p:sp>
      <p:pic>
        <p:nvPicPr>
          <p:cNvPr id="9" name="Picture 8">
            <a:extLst>
              <a:ext uri="{FF2B5EF4-FFF2-40B4-BE49-F238E27FC236}">
                <a16:creationId xmlns:a16="http://schemas.microsoft.com/office/drawing/2014/main" id="{E6609680-8B8E-2F9C-8BAD-020D7D6A6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4830" y="7015740"/>
            <a:ext cx="6736662" cy="3233160"/>
          </a:xfrm>
          <a:prstGeom prst="rect">
            <a:avLst/>
          </a:prstGeom>
        </p:spPr>
      </p:pic>
    </p:spTree>
    <p:extLst>
      <p:ext uri="{BB962C8B-B14F-4D97-AF65-F5344CB8AC3E}">
        <p14:creationId xmlns:p14="http://schemas.microsoft.com/office/powerpoint/2010/main" val="184005165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3. List the states with negative penetration (decline) in EV sales from 2022 to 2024? </a:t>
                </a:r>
                <a:endParaRPr lang="en-IN" sz="2800" dirty="0"/>
              </a:p>
            </p:txBody>
          </p:sp>
        </p:grpSp>
      </p:grpSp>
      <p:pic>
        <p:nvPicPr>
          <p:cNvPr id="10" name="Picture 9">
            <a:extLst>
              <a:ext uri="{FF2B5EF4-FFF2-40B4-BE49-F238E27FC236}">
                <a16:creationId xmlns:a16="http://schemas.microsoft.com/office/drawing/2014/main" id="{C24F7C87-8C37-4487-D1A8-FAAC9409EBC3}"/>
              </a:ext>
            </a:extLst>
          </p:cNvPr>
          <p:cNvPicPr>
            <a:picLocks noChangeAspect="1"/>
          </p:cNvPicPr>
          <p:nvPr/>
        </p:nvPicPr>
        <p:blipFill>
          <a:blip r:embed="rId2"/>
          <a:stretch>
            <a:fillRect/>
          </a:stretch>
        </p:blipFill>
        <p:spPr>
          <a:xfrm>
            <a:off x="1143000" y="2019299"/>
            <a:ext cx="5867400" cy="8214015"/>
          </a:xfrm>
          <a:prstGeom prst="rect">
            <a:avLst/>
          </a:prstGeom>
        </p:spPr>
      </p:pic>
      <p:pic>
        <p:nvPicPr>
          <p:cNvPr id="12" name="Picture 11">
            <a:extLst>
              <a:ext uri="{FF2B5EF4-FFF2-40B4-BE49-F238E27FC236}">
                <a16:creationId xmlns:a16="http://schemas.microsoft.com/office/drawing/2014/main" id="{37601AB9-B8E7-D994-336F-C18538B42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450" y="5600700"/>
            <a:ext cx="4877481" cy="4877481"/>
          </a:xfrm>
          <a:prstGeom prst="rect">
            <a:avLst/>
          </a:prstGeom>
        </p:spPr>
      </p:pic>
    </p:spTree>
    <p:extLst>
      <p:ext uri="{BB962C8B-B14F-4D97-AF65-F5344CB8AC3E}">
        <p14:creationId xmlns:p14="http://schemas.microsoft.com/office/powerpoint/2010/main" val="306801150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4. What are the quarterly trends based on sales volume for the top 5 EV makers (4-wheelers) from 2022 to 2024?</a:t>
                </a:r>
                <a:endParaRPr lang="en-IN" sz="2800" dirty="0"/>
              </a:p>
            </p:txBody>
          </p:sp>
        </p:grpSp>
      </p:grpSp>
      <p:pic>
        <p:nvPicPr>
          <p:cNvPr id="10" name="Picture 9">
            <a:extLst>
              <a:ext uri="{FF2B5EF4-FFF2-40B4-BE49-F238E27FC236}">
                <a16:creationId xmlns:a16="http://schemas.microsoft.com/office/drawing/2014/main" id="{EAF812A6-D6EC-EB18-1055-1F0EA6BCCCBE}"/>
              </a:ext>
            </a:extLst>
          </p:cNvPr>
          <p:cNvPicPr>
            <a:picLocks noChangeAspect="1"/>
          </p:cNvPicPr>
          <p:nvPr/>
        </p:nvPicPr>
        <p:blipFill>
          <a:blip r:embed="rId2"/>
          <a:stretch>
            <a:fillRect/>
          </a:stretch>
        </p:blipFill>
        <p:spPr>
          <a:xfrm>
            <a:off x="266698" y="2628900"/>
            <a:ext cx="10419183" cy="5105400"/>
          </a:xfrm>
          <a:prstGeom prst="rect">
            <a:avLst/>
          </a:prstGeom>
        </p:spPr>
      </p:pic>
      <p:sp>
        <p:nvSpPr>
          <p:cNvPr id="15" name="TextBox 14">
            <a:extLst>
              <a:ext uri="{FF2B5EF4-FFF2-40B4-BE49-F238E27FC236}">
                <a16:creationId xmlns:a16="http://schemas.microsoft.com/office/drawing/2014/main" id="{A5C05517-1CB9-D553-A192-30A8309C43B1}"/>
              </a:ext>
            </a:extLst>
          </p:cNvPr>
          <p:cNvSpPr txBox="1"/>
          <p:nvPr/>
        </p:nvSpPr>
        <p:spPr>
          <a:xfrm>
            <a:off x="266699" y="2057550"/>
            <a:ext cx="7823094" cy="400110"/>
          </a:xfrm>
          <a:prstGeom prst="rect">
            <a:avLst/>
          </a:prstGeom>
          <a:noFill/>
        </p:spPr>
        <p:txBody>
          <a:bodyPr wrap="square" rtlCol="0">
            <a:spAutoFit/>
          </a:bodyPr>
          <a:lstStyle/>
          <a:p>
            <a:r>
              <a:rPr lang="en-IN" sz="2000" b="1" u="sng" dirty="0">
                <a:solidFill>
                  <a:schemeClr val="tx2"/>
                </a:solidFill>
              </a:rPr>
              <a:t>Top 5 Makers quarterly trends in 2024 for 4-Wheelers category:</a:t>
            </a:r>
          </a:p>
        </p:txBody>
      </p:sp>
      <p:pic>
        <p:nvPicPr>
          <p:cNvPr id="9" name="Picture 8">
            <a:extLst>
              <a:ext uri="{FF2B5EF4-FFF2-40B4-BE49-F238E27FC236}">
                <a16:creationId xmlns:a16="http://schemas.microsoft.com/office/drawing/2014/main" id="{2C0185BE-9872-6C88-517C-B4632D02B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4830" y="6972300"/>
            <a:ext cx="7395210" cy="3729380"/>
          </a:xfrm>
          <a:prstGeom prst="rect">
            <a:avLst/>
          </a:prstGeom>
        </p:spPr>
      </p:pic>
    </p:spTree>
    <p:extLst>
      <p:ext uri="{BB962C8B-B14F-4D97-AF65-F5344CB8AC3E}">
        <p14:creationId xmlns:p14="http://schemas.microsoft.com/office/powerpoint/2010/main" val="22967615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5. How do the EV sales and penetration rates in Delhi compare to Karnataka for 2024?</a:t>
                </a:r>
                <a:endParaRPr lang="en-IN" sz="2800" dirty="0"/>
              </a:p>
            </p:txBody>
          </p:sp>
        </p:grpSp>
      </p:grpSp>
      <p:pic>
        <p:nvPicPr>
          <p:cNvPr id="10" name="Picture 9">
            <a:extLst>
              <a:ext uri="{FF2B5EF4-FFF2-40B4-BE49-F238E27FC236}">
                <a16:creationId xmlns:a16="http://schemas.microsoft.com/office/drawing/2014/main" id="{62FCE17E-AE61-DECA-0157-54A30E2D03AF}"/>
              </a:ext>
            </a:extLst>
          </p:cNvPr>
          <p:cNvPicPr>
            <a:picLocks noChangeAspect="1"/>
          </p:cNvPicPr>
          <p:nvPr/>
        </p:nvPicPr>
        <p:blipFill>
          <a:blip r:embed="rId2"/>
          <a:stretch>
            <a:fillRect/>
          </a:stretch>
        </p:blipFill>
        <p:spPr>
          <a:xfrm>
            <a:off x="457200" y="2758768"/>
            <a:ext cx="5029200" cy="3596148"/>
          </a:xfrm>
          <a:prstGeom prst="rect">
            <a:avLst/>
          </a:prstGeom>
        </p:spPr>
      </p:pic>
      <p:pic>
        <p:nvPicPr>
          <p:cNvPr id="12" name="Picture 11">
            <a:extLst>
              <a:ext uri="{FF2B5EF4-FFF2-40B4-BE49-F238E27FC236}">
                <a16:creationId xmlns:a16="http://schemas.microsoft.com/office/drawing/2014/main" id="{BA92DD0F-9C10-3EC1-14C2-7C828BBF7548}"/>
              </a:ext>
            </a:extLst>
          </p:cNvPr>
          <p:cNvPicPr>
            <a:picLocks noChangeAspect="1"/>
          </p:cNvPicPr>
          <p:nvPr/>
        </p:nvPicPr>
        <p:blipFill>
          <a:blip r:embed="rId3"/>
          <a:stretch>
            <a:fillRect/>
          </a:stretch>
        </p:blipFill>
        <p:spPr>
          <a:xfrm>
            <a:off x="6656787" y="2758768"/>
            <a:ext cx="5446853" cy="3596148"/>
          </a:xfrm>
          <a:prstGeom prst="rect">
            <a:avLst/>
          </a:prstGeom>
        </p:spPr>
      </p:pic>
      <p:pic>
        <p:nvPicPr>
          <p:cNvPr id="14" name="Picture 13">
            <a:extLst>
              <a:ext uri="{FF2B5EF4-FFF2-40B4-BE49-F238E27FC236}">
                <a16:creationId xmlns:a16="http://schemas.microsoft.com/office/drawing/2014/main" id="{C8236073-60E5-AAE5-D9DA-2D31D5F45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4027" y="6743700"/>
            <a:ext cx="4862254" cy="3200400"/>
          </a:xfrm>
          <a:prstGeom prst="rect">
            <a:avLst/>
          </a:prstGeom>
        </p:spPr>
      </p:pic>
      <p:sp>
        <p:nvSpPr>
          <p:cNvPr id="15" name="TextBox 14">
            <a:extLst>
              <a:ext uri="{FF2B5EF4-FFF2-40B4-BE49-F238E27FC236}">
                <a16:creationId xmlns:a16="http://schemas.microsoft.com/office/drawing/2014/main" id="{5094D28C-5886-15B7-DE21-5E3DD8C0B973}"/>
              </a:ext>
            </a:extLst>
          </p:cNvPr>
          <p:cNvSpPr txBox="1"/>
          <p:nvPr/>
        </p:nvSpPr>
        <p:spPr>
          <a:xfrm>
            <a:off x="266699" y="2057550"/>
            <a:ext cx="7823094" cy="400110"/>
          </a:xfrm>
          <a:prstGeom prst="rect">
            <a:avLst/>
          </a:prstGeom>
          <a:noFill/>
        </p:spPr>
        <p:txBody>
          <a:bodyPr wrap="square" rtlCol="0">
            <a:spAutoFit/>
          </a:bodyPr>
          <a:lstStyle/>
          <a:p>
            <a:r>
              <a:rPr lang="en-IN" sz="2000" b="1" u="sng" dirty="0">
                <a:solidFill>
                  <a:schemeClr val="tx2"/>
                </a:solidFill>
              </a:rPr>
              <a:t>Total </a:t>
            </a:r>
            <a:r>
              <a:rPr lang="en-IN" sz="2000" b="1" u="sng" dirty="0" err="1">
                <a:solidFill>
                  <a:schemeClr val="tx2"/>
                </a:solidFill>
              </a:rPr>
              <a:t>Evs</a:t>
            </a:r>
            <a:r>
              <a:rPr lang="en-IN" sz="2000" b="1" u="sng" dirty="0">
                <a:solidFill>
                  <a:schemeClr val="tx2"/>
                </a:solidFill>
              </a:rPr>
              <a:t> sold in Delhi Vs Karnataka I 2024</a:t>
            </a:r>
          </a:p>
        </p:txBody>
      </p:sp>
      <p:sp>
        <p:nvSpPr>
          <p:cNvPr id="16" name="TextBox 15">
            <a:extLst>
              <a:ext uri="{FF2B5EF4-FFF2-40B4-BE49-F238E27FC236}">
                <a16:creationId xmlns:a16="http://schemas.microsoft.com/office/drawing/2014/main" id="{1356535C-FBD6-879C-7A47-1A20913B601D}"/>
              </a:ext>
            </a:extLst>
          </p:cNvPr>
          <p:cNvSpPr txBox="1"/>
          <p:nvPr/>
        </p:nvSpPr>
        <p:spPr>
          <a:xfrm>
            <a:off x="6668947" y="2095700"/>
            <a:ext cx="7823094" cy="400110"/>
          </a:xfrm>
          <a:prstGeom prst="rect">
            <a:avLst/>
          </a:prstGeom>
          <a:noFill/>
        </p:spPr>
        <p:txBody>
          <a:bodyPr wrap="square" rtlCol="0">
            <a:spAutoFit/>
          </a:bodyPr>
          <a:lstStyle/>
          <a:p>
            <a:r>
              <a:rPr lang="en-IN" sz="2000" b="1" u="sng" dirty="0">
                <a:solidFill>
                  <a:schemeClr val="tx2"/>
                </a:solidFill>
              </a:rPr>
              <a:t>Total penetration in Delhi Vs Karnataka in 2024:</a:t>
            </a:r>
          </a:p>
        </p:txBody>
      </p:sp>
    </p:spTree>
    <p:extLst>
      <p:ext uri="{BB962C8B-B14F-4D97-AF65-F5344CB8AC3E}">
        <p14:creationId xmlns:p14="http://schemas.microsoft.com/office/powerpoint/2010/main" val="353005056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6. List down the compounded annual growth rate (CAGR) in 4-wheeler units for the top 5 makers from 2022 to 2024.</a:t>
                </a:r>
                <a:endParaRPr lang="en-IN" sz="2800" dirty="0"/>
              </a:p>
            </p:txBody>
          </p:sp>
        </p:grpSp>
      </p:grpSp>
      <p:pic>
        <p:nvPicPr>
          <p:cNvPr id="10" name="Picture 9">
            <a:extLst>
              <a:ext uri="{FF2B5EF4-FFF2-40B4-BE49-F238E27FC236}">
                <a16:creationId xmlns:a16="http://schemas.microsoft.com/office/drawing/2014/main" id="{98A3D462-2901-A45C-08C4-0ACD52AEA4AF}"/>
              </a:ext>
            </a:extLst>
          </p:cNvPr>
          <p:cNvPicPr>
            <a:picLocks noChangeAspect="1"/>
          </p:cNvPicPr>
          <p:nvPr/>
        </p:nvPicPr>
        <p:blipFill>
          <a:blip r:embed="rId2"/>
          <a:stretch>
            <a:fillRect/>
          </a:stretch>
        </p:blipFill>
        <p:spPr>
          <a:xfrm>
            <a:off x="457200" y="5143500"/>
            <a:ext cx="8686800" cy="4755770"/>
          </a:xfrm>
          <a:prstGeom prst="rect">
            <a:avLst/>
          </a:prstGeom>
        </p:spPr>
      </p:pic>
      <p:pic>
        <p:nvPicPr>
          <p:cNvPr id="12" name="Picture 11">
            <a:extLst>
              <a:ext uri="{FF2B5EF4-FFF2-40B4-BE49-F238E27FC236}">
                <a16:creationId xmlns:a16="http://schemas.microsoft.com/office/drawing/2014/main" id="{2727B29A-6047-1249-725F-F18D40C17E73}"/>
              </a:ext>
            </a:extLst>
          </p:cNvPr>
          <p:cNvPicPr>
            <a:picLocks noChangeAspect="1"/>
          </p:cNvPicPr>
          <p:nvPr/>
        </p:nvPicPr>
        <p:blipFill>
          <a:blip r:embed="rId3"/>
          <a:stretch>
            <a:fillRect/>
          </a:stretch>
        </p:blipFill>
        <p:spPr>
          <a:xfrm>
            <a:off x="457200" y="2605068"/>
            <a:ext cx="3562883" cy="1676651"/>
          </a:xfrm>
          <a:prstGeom prst="rect">
            <a:avLst/>
          </a:prstGeom>
        </p:spPr>
      </p:pic>
      <p:pic>
        <p:nvPicPr>
          <p:cNvPr id="9" name="Picture 8">
            <a:extLst>
              <a:ext uri="{FF2B5EF4-FFF2-40B4-BE49-F238E27FC236}">
                <a16:creationId xmlns:a16="http://schemas.microsoft.com/office/drawing/2014/main" id="{301B0E41-0277-AEFE-00D7-D0B155298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4830" y="7505700"/>
            <a:ext cx="7653170" cy="3195980"/>
          </a:xfrm>
          <a:prstGeom prst="rect">
            <a:avLst/>
          </a:prstGeom>
        </p:spPr>
      </p:pic>
    </p:spTree>
    <p:extLst>
      <p:ext uri="{BB962C8B-B14F-4D97-AF65-F5344CB8AC3E}">
        <p14:creationId xmlns:p14="http://schemas.microsoft.com/office/powerpoint/2010/main" val="372470634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8E3ED"/>
        </a:solidFill>
        <a:effectLst/>
      </p:bgPr>
    </p:bg>
    <p:spTree>
      <p:nvGrpSpPr>
        <p:cNvPr id="1" name=""/>
        <p:cNvGrpSpPr/>
        <p:nvPr/>
      </p:nvGrpSpPr>
      <p:grpSpPr>
        <a:xfrm>
          <a:off x="0" y="0"/>
          <a:ext cx="0" cy="0"/>
          <a:chOff x="0" y="0"/>
          <a:chExt cx="0" cy="0"/>
        </a:xfrm>
      </p:grpSpPr>
      <p:grpSp>
        <p:nvGrpSpPr>
          <p:cNvPr id="2" name="Group 2"/>
          <p:cNvGrpSpPr/>
          <p:nvPr/>
        </p:nvGrpSpPr>
        <p:grpSpPr>
          <a:xfrm>
            <a:off x="266700" y="266700"/>
            <a:ext cx="17754600" cy="1371600"/>
            <a:chOff x="1318048" y="0"/>
            <a:chExt cx="16001128" cy="10972800"/>
          </a:xfrm>
        </p:grpSpPr>
        <p:grpSp>
          <p:nvGrpSpPr>
            <p:cNvPr id="3" name="Group 3"/>
            <p:cNvGrpSpPr/>
            <p:nvPr/>
          </p:nvGrpSpPr>
          <p:grpSpPr>
            <a:xfrm>
              <a:off x="1318048" y="977717"/>
              <a:ext cx="16001128" cy="9995083"/>
              <a:chOff x="0" y="0"/>
              <a:chExt cx="15556160" cy="9717134"/>
            </a:xfrm>
          </p:grpSpPr>
          <p:sp>
            <p:nvSpPr>
              <p:cNvPr id="4" name="Freeform 4"/>
              <p:cNvSpPr/>
              <p:nvPr/>
            </p:nvSpPr>
            <p:spPr>
              <a:xfrm>
                <a:off x="-1" y="0"/>
                <a:ext cx="15563819" cy="9717134"/>
              </a:xfrm>
              <a:custGeom>
                <a:avLst/>
                <a:gdLst/>
                <a:ahLst/>
                <a:cxnLst/>
                <a:rect l="l" t="t" r="r" b="b"/>
                <a:pathLst>
                  <a:path w="15563819" h="9717134">
                    <a:moveTo>
                      <a:pt x="15057380" y="9700216"/>
                    </a:moveTo>
                    <a:cubicBezTo>
                      <a:pt x="15057380" y="9700216"/>
                      <a:pt x="14820385" y="9690246"/>
                      <a:pt x="14458246" y="9703690"/>
                    </a:cubicBezTo>
                    <a:cubicBezTo>
                      <a:pt x="14096106" y="9717134"/>
                      <a:pt x="490924" y="9717134"/>
                      <a:pt x="490924" y="9717134"/>
                    </a:cubicBezTo>
                    <a:cubicBezTo>
                      <a:pt x="245502" y="9717134"/>
                      <a:pt x="32509" y="9619866"/>
                      <a:pt x="31032" y="9459752"/>
                    </a:cubicBezTo>
                    <a:cubicBezTo>
                      <a:pt x="31032" y="9459752"/>
                      <a:pt x="0" y="675819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010832" y="0"/>
                      <a:pt x="15010832" y="0"/>
                    </a:cubicBezTo>
                    <a:cubicBezTo>
                      <a:pt x="15322732" y="0"/>
                      <a:pt x="15556162" y="101069"/>
                      <a:pt x="15548303" y="303616"/>
                    </a:cubicBezTo>
                    <a:cubicBezTo>
                      <a:pt x="15548303" y="303616"/>
                      <a:pt x="15546308" y="6210870"/>
                      <a:pt x="15555064" y="8760165"/>
                    </a:cubicBezTo>
                    <a:cubicBezTo>
                      <a:pt x="15563818" y="9053467"/>
                      <a:pt x="15517271" y="9386538"/>
                      <a:pt x="15517271" y="9386538"/>
                    </a:cubicBezTo>
                    <a:cubicBezTo>
                      <a:pt x="15514305" y="9566563"/>
                      <a:pt x="15302802" y="9700216"/>
                      <a:pt x="15057380" y="9700216"/>
                    </a:cubicBezTo>
                    <a:close/>
                  </a:path>
                </a:pathLst>
              </a:custGeom>
              <a:solidFill>
                <a:srgbClr val="8FB7C6"/>
              </a:solidFill>
            </p:spPr>
          </p:sp>
        </p:grpSp>
        <p:grpSp>
          <p:nvGrpSpPr>
            <p:cNvPr id="5" name="Group 5"/>
            <p:cNvGrpSpPr/>
            <p:nvPr/>
          </p:nvGrpSpPr>
          <p:grpSpPr>
            <a:xfrm>
              <a:off x="1318048" y="1067537"/>
              <a:ext cx="15863089" cy="9778026"/>
              <a:chOff x="0" y="0"/>
              <a:chExt cx="15653105" cy="9648591"/>
            </a:xfrm>
          </p:grpSpPr>
          <p:sp>
            <p:nvSpPr>
              <p:cNvPr id="6" name="Freeform 6"/>
              <p:cNvSpPr/>
              <p:nvPr/>
            </p:nvSpPr>
            <p:spPr>
              <a:xfrm>
                <a:off x="-1" y="0"/>
                <a:ext cx="15660765" cy="9648591"/>
              </a:xfrm>
              <a:custGeom>
                <a:avLst/>
                <a:gdLst/>
                <a:ahLst/>
                <a:cxnLst/>
                <a:rect l="l" t="t" r="r" b="b"/>
                <a:pathLst>
                  <a:path w="15660765" h="9648591">
                    <a:moveTo>
                      <a:pt x="15154326" y="9631673"/>
                    </a:moveTo>
                    <a:cubicBezTo>
                      <a:pt x="15154326" y="9631673"/>
                      <a:pt x="14917329" y="9621703"/>
                      <a:pt x="14555190" y="9635147"/>
                    </a:cubicBezTo>
                    <a:cubicBezTo>
                      <a:pt x="14193053" y="9648591"/>
                      <a:pt x="490924" y="9648591"/>
                      <a:pt x="490924" y="9648591"/>
                    </a:cubicBezTo>
                    <a:cubicBezTo>
                      <a:pt x="245502" y="9648591"/>
                      <a:pt x="32509" y="9551323"/>
                      <a:pt x="31032" y="9391209"/>
                    </a:cubicBezTo>
                    <a:cubicBezTo>
                      <a:pt x="31032" y="9391209"/>
                      <a:pt x="0" y="670510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107777" y="0"/>
                      <a:pt x="15107777" y="0"/>
                    </a:cubicBezTo>
                    <a:cubicBezTo>
                      <a:pt x="15419677" y="0"/>
                      <a:pt x="15653106" y="101069"/>
                      <a:pt x="15645248" y="303616"/>
                    </a:cubicBezTo>
                    <a:cubicBezTo>
                      <a:pt x="15645248" y="303616"/>
                      <a:pt x="15643254" y="6162502"/>
                      <a:pt x="15652008" y="8691622"/>
                    </a:cubicBezTo>
                    <a:cubicBezTo>
                      <a:pt x="15660764" y="8984924"/>
                      <a:pt x="15614215" y="9317995"/>
                      <a:pt x="15614215" y="9317995"/>
                    </a:cubicBezTo>
                    <a:cubicBezTo>
                      <a:pt x="15611251" y="9498020"/>
                      <a:pt x="15399748" y="9631673"/>
                      <a:pt x="15154326" y="9631673"/>
                    </a:cubicBezTo>
                    <a:close/>
                  </a:path>
                </a:pathLst>
              </a:custGeom>
              <a:solidFill>
                <a:srgbClr val="8FB7C6"/>
              </a:solidFill>
            </p:spPr>
          </p:sp>
        </p:grpSp>
        <p:grpSp>
          <p:nvGrpSpPr>
            <p:cNvPr id="7" name="Group 7"/>
            <p:cNvGrpSpPr/>
            <p:nvPr/>
          </p:nvGrpSpPr>
          <p:grpSpPr>
            <a:xfrm>
              <a:off x="1318048" y="0"/>
              <a:ext cx="15408107" cy="10328670"/>
              <a:chOff x="0" y="0"/>
              <a:chExt cx="15970011" cy="10705337"/>
            </a:xfrm>
          </p:grpSpPr>
          <p:sp>
            <p:nvSpPr>
              <p:cNvPr id="8" name="Freeform 8"/>
              <p:cNvSpPr/>
              <p:nvPr/>
            </p:nvSpPr>
            <p:spPr>
              <a:xfrm>
                <a:off x="-1" y="0"/>
                <a:ext cx="15977671" cy="10705337"/>
              </a:xfrm>
              <a:custGeom>
                <a:avLst/>
                <a:gdLst/>
                <a:ahLst/>
                <a:cxnLst/>
                <a:rect l="l" t="t" r="r" b="b"/>
                <a:pathLst>
                  <a:path w="15977671" h="10705337">
                    <a:moveTo>
                      <a:pt x="15471232" y="10688418"/>
                    </a:moveTo>
                    <a:cubicBezTo>
                      <a:pt x="15471232" y="10688418"/>
                      <a:pt x="15234235" y="10678449"/>
                      <a:pt x="14872096" y="10691893"/>
                    </a:cubicBezTo>
                    <a:cubicBezTo>
                      <a:pt x="14509959" y="10705337"/>
                      <a:pt x="490924" y="10705337"/>
                      <a:pt x="490924" y="10705337"/>
                    </a:cubicBezTo>
                    <a:cubicBezTo>
                      <a:pt x="245502" y="10705337"/>
                      <a:pt x="32509" y="10608069"/>
                      <a:pt x="31032" y="10447955"/>
                    </a:cubicBezTo>
                    <a:cubicBezTo>
                      <a:pt x="31032" y="10447955"/>
                      <a:pt x="0" y="752365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5424683" y="0"/>
                      <a:pt x="15424683" y="0"/>
                    </a:cubicBezTo>
                    <a:cubicBezTo>
                      <a:pt x="15736583" y="0"/>
                      <a:pt x="15970012" y="101069"/>
                      <a:pt x="15962154" y="303616"/>
                    </a:cubicBezTo>
                    <a:cubicBezTo>
                      <a:pt x="15962154" y="303616"/>
                      <a:pt x="15960160" y="6908210"/>
                      <a:pt x="15968915" y="9748368"/>
                    </a:cubicBezTo>
                    <a:cubicBezTo>
                      <a:pt x="15977671" y="10041669"/>
                      <a:pt x="15931122" y="10374741"/>
                      <a:pt x="15931122" y="10374741"/>
                    </a:cubicBezTo>
                    <a:cubicBezTo>
                      <a:pt x="15928157" y="10554766"/>
                      <a:pt x="15716654" y="10688418"/>
                      <a:pt x="15471232" y="10688418"/>
                    </a:cubicBezTo>
                    <a:close/>
                  </a:path>
                </a:pathLst>
              </a:custGeom>
              <a:solidFill>
                <a:srgbClr val="F3FCFF"/>
              </a:solidFill>
            </p:spPr>
            <p:txBody>
              <a:bodyPr/>
              <a:lstStyle/>
              <a:p>
                <a:r>
                  <a:rPr lang="en-US" sz="2800" dirty="0"/>
                  <a:t>7. List down the top 10 states that had the highest compounded annual growth rate (CAGR) from 2022 to 2024 in total vehicles sold.</a:t>
                </a:r>
                <a:endParaRPr lang="en-IN" sz="2800" dirty="0"/>
              </a:p>
            </p:txBody>
          </p:sp>
        </p:grpSp>
      </p:grpSp>
      <p:pic>
        <p:nvPicPr>
          <p:cNvPr id="10" name="Picture 9">
            <a:extLst>
              <a:ext uri="{FF2B5EF4-FFF2-40B4-BE49-F238E27FC236}">
                <a16:creationId xmlns:a16="http://schemas.microsoft.com/office/drawing/2014/main" id="{C7DE66B0-141F-5EB9-88D4-D6F110360CDD}"/>
              </a:ext>
            </a:extLst>
          </p:cNvPr>
          <p:cNvPicPr>
            <a:picLocks noChangeAspect="1"/>
          </p:cNvPicPr>
          <p:nvPr/>
        </p:nvPicPr>
        <p:blipFill>
          <a:blip r:embed="rId2"/>
          <a:stretch>
            <a:fillRect/>
          </a:stretch>
        </p:blipFill>
        <p:spPr>
          <a:xfrm>
            <a:off x="7620000" y="3281089"/>
            <a:ext cx="8763000" cy="6070050"/>
          </a:xfrm>
          <a:prstGeom prst="rect">
            <a:avLst/>
          </a:prstGeom>
        </p:spPr>
      </p:pic>
      <p:pic>
        <p:nvPicPr>
          <p:cNvPr id="12" name="Picture 11">
            <a:extLst>
              <a:ext uri="{FF2B5EF4-FFF2-40B4-BE49-F238E27FC236}">
                <a16:creationId xmlns:a16="http://schemas.microsoft.com/office/drawing/2014/main" id="{E73C9B24-C652-468A-2C24-CE4C277E8D7E}"/>
              </a:ext>
            </a:extLst>
          </p:cNvPr>
          <p:cNvPicPr>
            <a:picLocks noChangeAspect="1"/>
          </p:cNvPicPr>
          <p:nvPr/>
        </p:nvPicPr>
        <p:blipFill>
          <a:blip r:embed="rId3"/>
          <a:stretch>
            <a:fillRect/>
          </a:stretch>
        </p:blipFill>
        <p:spPr>
          <a:xfrm>
            <a:off x="266699" y="1760515"/>
            <a:ext cx="2819400" cy="1520574"/>
          </a:xfrm>
          <a:prstGeom prst="rect">
            <a:avLst/>
          </a:prstGeom>
        </p:spPr>
      </p:pic>
      <p:pic>
        <p:nvPicPr>
          <p:cNvPr id="14" name="Picture 13">
            <a:extLst>
              <a:ext uri="{FF2B5EF4-FFF2-40B4-BE49-F238E27FC236}">
                <a16:creationId xmlns:a16="http://schemas.microsoft.com/office/drawing/2014/main" id="{F8A667AA-D67E-7529-73EF-99AF4111C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7005912"/>
            <a:ext cx="3319869" cy="3319869"/>
          </a:xfrm>
          <a:prstGeom prst="rect">
            <a:avLst/>
          </a:prstGeom>
        </p:spPr>
      </p:pic>
      <p:sp>
        <p:nvSpPr>
          <p:cNvPr id="15" name="TextBox 14">
            <a:extLst>
              <a:ext uri="{FF2B5EF4-FFF2-40B4-BE49-F238E27FC236}">
                <a16:creationId xmlns:a16="http://schemas.microsoft.com/office/drawing/2014/main" id="{3BC16A80-470B-D472-A647-EDA76BD1AA7B}"/>
              </a:ext>
            </a:extLst>
          </p:cNvPr>
          <p:cNvSpPr txBox="1"/>
          <p:nvPr/>
        </p:nvSpPr>
        <p:spPr>
          <a:xfrm>
            <a:off x="7391400" y="2552700"/>
            <a:ext cx="10109094" cy="400110"/>
          </a:xfrm>
          <a:prstGeom prst="rect">
            <a:avLst/>
          </a:prstGeom>
          <a:noFill/>
        </p:spPr>
        <p:txBody>
          <a:bodyPr wrap="square" rtlCol="0">
            <a:spAutoFit/>
          </a:bodyPr>
          <a:lstStyle/>
          <a:p>
            <a:r>
              <a:rPr lang="en-IN" sz="2000" b="1" u="sng" dirty="0">
                <a:solidFill>
                  <a:schemeClr val="tx2"/>
                </a:solidFill>
              </a:rPr>
              <a:t>Top 10 states with highest compounded annual growth rat(CAGR) for Total Vehicles sold::</a:t>
            </a:r>
          </a:p>
        </p:txBody>
      </p:sp>
    </p:spTree>
    <p:extLst>
      <p:ext uri="{BB962C8B-B14F-4D97-AF65-F5344CB8AC3E}">
        <p14:creationId xmlns:p14="http://schemas.microsoft.com/office/powerpoint/2010/main" val="3238734964"/>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1676</Words>
  <Application>Microsoft Office PowerPoint</Application>
  <PresentationFormat>Custom</PresentationFormat>
  <Paragraphs>78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Roca One Bold</vt:lpstr>
      <vt:lpstr>Arial</vt:lpstr>
      <vt:lpstr>Poppins</vt:lpstr>
      <vt:lpstr>Calibri</vt:lpstr>
      <vt:lpstr>Segoe UI</vt:lpstr>
      <vt:lpstr>Roca One Heavy</vt:lpstr>
      <vt:lpstr>Nourd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kthkimtae951230@gmail.com</cp:lastModifiedBy>
  <cp:revision>13</cp:revision>
  <dcterms:created xsi:type="dcterms:W3CDTF">2006-08-16T00:00:00Z</dcterms:created>
  <dcterms:modified xsi:type="dcterms:W3CDTF">2024-09-04T13:06:29Z</dcterms:modified>
  <dc:identifier>DAGPQR3la-Q</dc:identifier>
</cp:coreProperties>
</file>