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Old Standard TT"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ed9bde2e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ed9bde2e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ed9bde2e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ed9bde2e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ed9bde2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ed9bde2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ed9bde2e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ed9bde2e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ed9bde2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ed9bde2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noordeen/insurance-premium-predictio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470400"/>
            <a:ext cx="8118600" cy="14077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Insurance</a:t>
            </a:r>
            <a:r>
              <a:rPr lang="en" b="1" dirty="0"/>
              <a:t> Premium Prediction</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89942" y="0"/>
            <a:ext cx="8904156" cy="50741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tx1"/>
                </a:solidFill>
                <a:latin typeface="Times New Roman"/>
                <a:ea typeface="Times New Roman"/>
                <a:cs typeface="Times New Roman"/>
                <a:sym typeface="Times New Roman"/>
              </a:rPr>
              <a:t>Q 7) How Prediction was done?</a:t>
            </a:r>
            <a:endParaRPr sz="1800" b="1"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US" sz="1800" dirty="0">
                <a:solidFill>
                  <a:schemeClr val="bg1"/>
                </a:solidFill>
                <a:latin typeface="Times New Roman" panose="02020603050405020304" pitchFamily="18" charset="0"/>
                <a:ea typeface="Times New Roman"/>
                <a:cs typeface="Times New Roman" panose="02020603050405020304" pitchFamily="18" charset="0"/>
                <a:sym typeface="Century Gothic"/>
              </a:rPr>
              <a:t>Ans 7. </a:t>
            </a:r>
            <a:r>
              <a:rPr lang="en-US" sz="1800" dirty="0">
                <a:solidFill>
                  <a:schemeClr val="lt1"/>
                </a:solidFill>
                <a:latin typeface="Times New Roman"/>
                <a:ea typeface="Times New Roman"/>
                <a:cs typeface="Times New Roman"/>
                <a:sym typeface="Times New Roman"/>
              </a:rPr>
              <a:t>The User Input gathered through the Web UI is fed into the trained Machine Learning model. The model makes the prediction and the User is redirected to a web page displaying the predicted value.</a:t>
            </a:r>
            <a:br>
              <a:rPr lang="en-US" sz="1800" dirty="0">
                <a:solidFill>
                  <a:schemeClr val="lt1"/>
                </a:solidFill>
                <a:latin typeface="Times New Roman"/>
                <a:ea typeface="Times New Roman"/>
                <a:cs typeface="Times New Roman"/>
                <a:sym typeface="Times New Roman"/>
              </a:rPr>
            </a:br>
            <a:br>
              <a:rPr lang="en-US" sz="1800" dirty="0">
                <a:solidFill>
                  <a:schemeClr val="lt1"/>
                </a:solidFill>
                <a:latin typeface="Times New Roman"/>
                <a:ea typeface="Times New Roman"/>
                <a:cs typeface="Times New Roman"/>
                <a:sym typeface="Times New Roman"/>
              </a:rPr>
            </a:br>
            <a:r>
              <a:rPr lang="en-US" sz="1800" b="1" dirty="0">
                <a:solidFill>
                  <a:schemeClr val="tx1"/>
                </a:solidFill>
                <a:latin typeface="Times New Roman"/>
                <a:ea typeface="Times New Roman"/>
                <a:cs typeface="Times New Roman"/>
                <a:sym typeface="Times New Roman"/>
              </a:rPr>
              <a:t>Q 8) How Training was done or what models were used?</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 Before training the model, the dataset is divided into training into training The User Input  set and a testing/validation set. </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2.The scaling was performed of training and validation set.</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3.The categorical columns were converted into numerical values.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4.Algorithms like Linear regression, Decision tree, Random forest and gradient boosting were used for model training. Based on RMSE and r2 score the gradient boosting regressor model was selected for </a:t>
            </a:r>
            <a:r>
              <a:rPr lang="en-US" sz="1800" dirty="0" err="1">
                <a:solidFill>
                  <a:schemeClr val="lt1"/>
                </a:solidFill>
                <a:latin typeface="Times New Roman"/>
                <a:ea typeface="Times New Roman"/>
                <a:cs typeface="Times New Roman"/>
                <a:sym typeface="Times New Roman"/>
              </a:rPr>
              <a:t>GridSerach</a:t>
            </a:r>
            <a:r>
              <a:rPr lang="en-US" sz="1800" dirty="0">
                <a:solidFill>
                  <a:schemeClr val="lt1"/>
                </a:solidFill>
                <a:latin typeface="Times New Roman"/>
                <a:ea typeface="Times New Roman"/>
                <a:cs typeface="Times New Roman"/>
                <a:sym typeface="Times New Roman"/>
              </a:rPr>
              <a:t> CV for best parameters after the </a:t>
            </a:r>
            <a:r>
              <a:rPr lang="en-US" sz="1800" dirty="0" err="1">
                <a:solidFill>
                  <a:schemeClr val="lt1"/>
                </a:solidFill>
                <a:latin typeface="Times New Roman"/>
                <a:ea typeface="Times New Roman"/>
                <a:cs typeface="Times New Roman"/>
                <a:sym typeface="Times New Roman"/>
              </a:rPr>
              <a:t>hypertuning</a:t>
            </a:r>
            <a:r>
              <a:rPr lang="en-US" sz="1800" dirty="0">
                <a:solidFill>
                  <a:schemeClr val="lt1"/>
                </a:solidFill>
                <a:latin typeface="Times New Roman"/>
                <a:ea typeface="Times New Roman"/>
                <a:cs typeface="Times New Roman"/>
                <a:sym typeface="Times New Roman"/>
              </a:rPr>
              <a:t> model was saved for Validation.</a:t>
            </a:r>
            <a:br>
              <a:rPr lang="en-US" sz="1800" dirty="0">
                <a:solidFill>
                  <a:schemeClr val="lt1"/>
                </a:solidFill>
                <a:latin typeface="Times New Roman"/>
                <a:ea typeface="Times New Roman"/>
                <a:cs typeface="Times New Roman"/>
                <a:sym typeface="Times New Roman"/>
              </a:rPr>
            </a:br>
            <a:br>
              <a:rPr lang="en-US" sz="1800" dirty="0">
                <a:solidFill>
                  <a:schemeClr val="lt1"/>
                </a:solidFill>
                <a:latin typeface="Times New Roman"/>
                <a:ea typeface="Times New Roman"/>
                <a:cs typeface="Times New Roman"/>
                <a:sym typeface="Times New Roman"/>
              </a:rPr>
            </a:br>
            <a:r>
              <a:rPr lang="en-US" sz="1800" b="1" dirty="0">
                <a:solidFill>
                  <a:schemeClr val="tx1"/>
                </a:solidFill>
                <a:latin typeface="Times New Roman"/>
                <a:ea typeface="Times New Roman"/>
                <a:cs typeface="Times New Roman"/>
                <a:sym typeface="Times New Roman"/>
              </a:rPr>
              <a:t>Q9.What are the different stages of deployment?</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Ans 9. After the model is ready, we deployed it on Heroku platform.</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8317-0507-6ACC-12B1-4D73A182BC37}"/>
              </a:ext>
            </a:extLst>
          </p:cNvPr>
          <p:cNvSpPr>
            <a:spLocks noGrp="1"/>
          </p:cNvSpPr>
          <p:nvPr>
            <p:ph type="title"/>
          </p:nvPr>
        </p:nvSpPr>
        <p:spPr>
          <a:xfrm>
            <a:off x="442209" y="-1851284"/>
            <a:ext cx="8031693" cy="6565692"/>
          </a:xfrm>
        </p:spPr>
        <p:txBody>
          <a:bodyPr/>
          <a:lstStyle/>
          <a:p>
            <a:r>
              <a:rPr lang="en-US" dirty="0"/>
              <a:t>      THANK YOU </a:t>
            </a:r>
            <a:r>
              <a:rPr lang="en-US" dirty="0">
                <a:sym typeface="Wingdings" panose="05000000000000000000" pitchFamily="2" charset="2"/>
              </a:rPr>
              <a:t></a:t>
            </a:r>
            <a:br>
              <a:rPr lang="en-US" sz="3200" dirty="0">
                <a:sym typeface="Wingdings" panose="05000000000000000000" pitchFamily="2" charset="2"/>
              </a:rPr>
            </a:br>
            <a:br>
              <a:rPr lang="en-US" sz="3200" dirty="0">
                <a:sym typeface="Wingdings" panose="05000000000000000000" pitchFamily="2" charset="2"/>
              </a:rPr>
            </a:br>
            <a:br>
              <a:rPr lang="en-US" sz="3200" dirty="0">
                <a:sym typeface="Wingdings" panose="05000000000000000000" pitchFamily="2" charset="2"/>
              </a:rPr>
            </a:br>
            <a:br>
              <a:rPr lang="en-US" sz="3200" dirty="0">
                <a:sym typeface="Wingdings" panose="05000000000000000000" pitchFamily="2" charset="2"/>
              </a:rPr>
            </a:br>
            <a:r>
              <a:rPr lang="en-US" sz="3200" dirty="0">
                <a:sym typeface="Wingdings" panose="05000000000000000000" pitchFamily="2" charset="2"/>
              </a:rPr>
              <a:t>                  BY: MEGHA SINGHAL</a:t>
            </a:r>
            <a:endParaRPr lang="en-IN" sz="3200" dirty="0"/>
          </a:p>
        </p:txBody>
      </p:sp>
    </p:spTree>
    <p:extLst>
      <p:ext uri="{BB962C8B-B14F-4D97-AF65-F5344CB8AC3E}">
        <p14:creationId xmlns:p14="http://schemas.microsoft.com/office/powerpoint/2010/main" val="102645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95850" y="462900"/>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b="1" dirty="0">
                <a:solidFill>
                  <a:schemeClr val="tx1"/>
                </a:solidFill>
                <a:latin typeface="Times New Roman" panose="02020603050405020304" pitchFamily="18" charset="0"/>
                <a:cs typeface="Times New Roman" panose="02020603050405020304" pitchFamily="18" charset="0"/>
              </a:rPr>
              <a:t>Objective</a:t>
            </a:r>
            <a:r>
              <a:rPr lang="en" sz="3400" b="1" dirty="0">
                <a:solidFill>
                  <a:schemeClr val="tx1"/>
                </a:solidFill>
              </a:rPr>
              <a:t>:</a:t>
            </a:r>
            <a:endParaRPr sz="1500" b="1" dirty="0">
              <a:solidFill>
                <a:schemeClr val="tx1"/>
              </a:solidFill>
            </a:endParaRPr>
          </a:p>
          <a:p>
            <a:pPr marL="0" lvl="0" indent="0" algn="l" rtl="0">
              <a:spcBef>
                <a:spcPts val="0"/>
              </a:spcBef>
              <a:spcAft>
                <a:spcPts val="0"/>
              </a:spcAft>
              <a:buNone/>
            </a:pPr>
            <a:endParaRPr sz="1500" dirty="0"/>
          </a:p>
          <a:p>
            <a:pPr marL="0" lvl="0" indent="0" algn="just" rtl="0">
              <a:spcBef>
                <a:spcPts val="0"/>
              </a:spcBef>
              <a:spcAft>
                <a:spcPts val="0"/>
              </a:spcAft>
              <a:buNone/>
            </a:pPr>
            <a:r>
              <a:rPr lang="en" sz="1700" dirty="0"/>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han the ineffective part.</a:t>
            </a:r>
            <a:r>
              <a:rPr lang="en" sz="300" dirty="0"/>
              <a:t> </a:t>
            </a:r>
            <a:endParaRPr sz="3500" dirty="0"/>
          </a:p>
          <a:p>
            <a:pPr marL="0" lvl="0" indent="0" algn="just" rtl="0">
              <a:spcBef>
                <a:spcPts val="0"/>
              </a:spcBef>
              <a:spcAft>
                <a:spcPts val="0"/>
              </a:spcAft>
              <a:buNone/>
            </a:pPr>
            <a:endParaRPr sz="3500" dirty="0"/>
          </a:p>
          <a:p>
            <a:pPr marL="0" lvl="0" indent="0" algn="just" rtl="0">
              <a:spcBef>
                <a:spcPts val="0"/>
              </a:spcBef>
              <a:spcAft>
                <a:spcPts val="0"/>
              </a:spcAft>
              <a:buNone/>
            </a:pPr>
            <a:r>
              <a:rPr lang="en" sz="3500" b="1" dirty="0">
                <a:solidFill>
                  <a:schemeClr val="tx1"/>
                </a:solidFill>
              </a:rPr>
              <a:t>Benefits:</a:t>
            </a:r>
            <a:endParaRPr sz="1500" b="1" dirty="0">
              <a:solidFill>
                <a:schemeClr val="tx1"/>
              </a:solidFill>
            </a:endParaRPr>
          </a:p>
          <a:p>
            <a:pPr marL="0" lvl="0" indent="0" algn="just" rtl="0">
              <a:spcBef>
                <a:spcPts val="0"/>
              </a:spcBef>
              <a:spcAft>
                <a:spcPts val="0"/>
              </a:spcAft>
              <a:buNone/>
            </a:pPr>
            <a:endParaRPr sz="1500" dirty="0"/>
          </a:p>
          <a:p>
            <a:pPr marL="457200" lvl="0" indent="-323850" algn="just" rtl="0">
              <a:spcBef>
                <a:spcPts val="0"/>
              </a:spcBef>
              <a:spcAft>
                <a:spcPts val="0"/>
              </a:spcAft>
              <a:buSzPts val="1500"/>
              <a:buChar char="●"/>
            </a:pPr>
            <a:r>
              <a:rPr lang="en" sz="1500" dirty="0"/>
              <a:t>Predict the estimate price to spend on Insurance Premium</a:t>
            </a:r>
            <a:endParaRPr sz="1500" dirty="0"/>
          </a:p>
          <a:p>
            <a:pPr marL="457200" lvl="0" indent="-323850" algn="just" rtl="0">
              <a:spcBef>
                <a:spcPts val="0"/>
              </a:spcBef>
              <a:spcAft>
                <a:spcPts val="0"/>
              </a:spcAft>
              <a:buSzPts val="1500"/>
              <a:buChar char="●"/>
            </a:pPr>
            <a:r>
              <a:rPr lang="en" sz="1500" dirty="0"/>
              <a:t>Gives better understanding of available Insurance Plans</a:t>
            </a:r>
            <a:endParaRPr sz="1500" dirty="0"/>
          </a:p>
          <a:p>
            <a:pPr marL="457200" lvl="0" indent="-323850" algn="just" rtl="0">
              <a:spcBef>
                <a:spcPts val="0"/>
              </a:spcBef>
              <a:spcAft>
                <a:spcPts val="0"/>
              </a:spcAft>
              <a:buSzPts val="1500"/>
              <a:buChar char="●"/>
            </a:pPr>
            <a:r>
              <a:rPr lang="en" sz="1500" dirty="0"/>
              <a:t>Helps by concentrating  on the health side of an Insurance</a:t>
            </a:r>
            <a:endParaRPr sz="1500" dirty="0"/>
          </a:p>
          <a:p>
            <a:pPr marL="457200" lvl="0" indent="0" algn="just" rtl="0">
              <a:spcBef>
                <a:spcPts val="0"/>
              </a:spcBef>
              <a:spcAft>
                <a:spcPts val="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88625" y="297150"/>
            <a:ext cx="8151300" cy="752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chemeClr val="bg2">
                    <a:lumMod val="40000"/>
                    <a:lumOff val="60000"/>
                  </a:schemeClr>
                </a:solidFill>
              </a:rPr>
              <a:t>Architecture</a:t>
            </a:r>
            <a:endParaRPr sz="4000" b="1" dirty="0">
              <a:solidFill>
                <a:schemeClr val="bg2">
                  <a:lumMod val="40000"/>
                  <a:lumOff val="60000"/>
                </a:schemeClr>
              </a:solidFill>
            </a:endParaRPr>
          </a:p>
        </p:txBody>
      </p:sp>
      <p:pic>
        <p:nvPicPr>
          <p:cNvPr id="70" name="Google Shape;70;p15"/>
          <p:cNvPicPr preferRelativeResize="0"/>
          <p:nvPr/>
        </p:nvPicPr>
        <p:blipFill>
          <a:blip r:embed="rId3">
            <a:alphaModFix/>
          </a:blip>
          <a:stretch>
            <a:fillRect/>
          </a:stretch>
        </p:blipFill>
        <p:spPr>
          <a:xfrm>
            <a:off x="1071797" y="1049311"/>
            <a:ext cx="6535711" cy="39723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5825" y="-68600"/>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Data </a:t>
            </a:r>
            <a:r>
              <a:rPr lang="en" sz="3400" dirty="0">
                <a:latin typeface="Old Standard TT" panose="020B0604020202020204" charset="0"/>
              </a:rPr>
              <a:t>Validation</a:t>
            </a:r>
            <a:r>
              <a:rPr lang="en" sz="3400" dirty="0"/>
              <a:t> and Transformation:</a:t>
            </a:r>
            <a:endParaRPr sz="15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457200" lvl="0" indent="-349250" algn="just" rtl="0">
              <a:spcBef>
                <a:spcPts val="0"/>
              </a:spcBef>
              <a:spcAft>
                <a:spcPts val="0"/>
              </a:spcAft>
              <a:buSzPts val="1900"/>
              <a:buChar char="●"/>
            </a:pPr>
            <a:r>
              <a:rPr lang="en" sz="1800" dirty="0"/>
              <a:t>Data Type validation:	The data type of Input features is specified in the Machine Learning model. It is validated when we enter values in the Web UI.</a:t>
            </a:r>
            <a:endParaRPr sz="1800" dirty="0"/>
          </a:p>
          <a:p>
            <a:pPr marL="457200" lvl="0" indent="0" algn="just" rtl="0">
              <a:spcBef>
                <a:spcPts val="0"/>
              </a:spcBef>
              <a:spcAft>
                <a:spcPts val="0"/>
              </a:spcAft>
              <a:buNone/>
            </a:pPr>
            <a:endParaRPr sz="1800" dirty="0"/>
          </a:p>
          <a:p>
            <a:pPr marL="457200" lvl="0" indent="-342900" rtl="0">
              <a:spcBef>
                <a:spcPts val="0"/>
              </a:spcBef>
              <a:spcAft>
                <a:spcPts val="0"/>
              </a:spcAft>
              <a:buSzPts val="1800"/>
              <a:buChar char="●"/>
            </a:pPr>
            <a:r>
              <a:rPr lang="en" sz="1800" dirty="0"/>
              <a:t>Categorical Conversion: The Categorical features are converted into Numerical values using ‘Label Encoding’ or ‘One Hot Encoding’ methods.</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bg2">
                    <a:lumMod val="40000"/>
                    <a:lumOff val="60000"/>
                  </a:schemeClr>
                </a:solidFill>
                <a:latin typeface="Times New Roman"/>
                <a:ea typeface="Times New Roman"/>
                <a:cs typeface="Times New Roman"/>
                <a:sym typeface="Times New Roman"/>
              </a:rPr>
              <a:t>Model Training:</a:t>
            </a:r>
            <a:endParaRPr sz="2200" b="1" dirty="0">
              <a:solidFill>
                <a:schemeClr val="bg2">
                  <a:lumMod val="40000"/>
                  <a:lumOff val="6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760"/>
              <a:buFont typeface="Arial"/>
              <a:buNone/>
            </a:pP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Data Export from source :</a:t>
            </a:r>
            <a:endParaRPr sz="1800" dirty="0">
              <a:solidFill>
                <a:srgbClr val="0F486F"/>
              </a:solidFill>
              <a:latin typeface="Century Gothic"/>
              <a:ea typeface="Century Gothic"/>
              <a:cs typeface="Century Gothic"/>
              <a:sym typeface="Century Gothic"/>
            </a:endParaRPr>
          </a:p>
          <a:p>
            <a:pPr marL="0" lvl="2" indent="457200" algn="l" rtl="0">
              <a:spcBef>
                <a:spcPts val="960"/>
              </a:spcBef>
              <a:spcAft>
                <a:spcPts val="0"/>
              </a:spcAft>
              <a:buClr>
                <a:schemeClr val="dk1"/>
              </a:buClr>
              <a:buSzPts val="1440"/>
              <a:buFont typeface="Arial"/>
              <a:buNone/>
            </a:pPr>
            <a:r>
              <a:rPr lang="en" sz="1800" dirty="0">
                <a:solidFill>
                  <a:schemeClr val="lt1"/>
                </a:solidFill>
                <a:latin typeface="Times New Roman"/>
                <a:ea typeface="Times New Roman"/>
                <a:cs typeface="Times New Roman"/>
                <a:sym typeface="Times New Roman"/>
              </a:rPr>
              <a:t>     The accumulated data from source is exported in csv format for model training</a:t>
            </a:r>
            <a:endParaRPr sz="1600" dirty="0">
              <a:solidFill>
                <a:srgbClr val="0F486F"/>
              </a:solidFill>
              <a:latin typeface="Century Gothic"/>
              <a:ea typeface="Century Gothic"/>
              <a:cs typeface="Century Gothic"/>
              <a:sym typeface="Century Gothic"/>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Data Preprocessing   </a:t>
            </a:r>
            <a:endParaRPr sz="18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Performing EDA to get insight of data like  identifying distribution , outliers ,trend among data, etc</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Encode the categorical values with numeric values.</a:t>
            </a:r>
            <a:endParaRPr sz="16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Perform Robust Scalar to scale down the values.</a:t>
            </a:r>
            <a:endParaRPr sz="1600" dirty="0">
              <a:solidFill>
                <a:srgbClr val="0F486F"/>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04400" y="777225"/>
            <a:ext cx="8352300" cy="4217700"/>
          </a:xfrm>
          <a:prstGeom prst="rect">
            <a:avLst/>
          </a:prstGeom>
        </p:spPr>
        <p:txBody>
          <a:bodyPr spcFirstLastPara="1" wrap="square" lIns="91425" tIns="91425" rIns="91425" bIns="91425" anchor="ctr" anchorCtr="0">
            <a:noAutofit/>
          </a:bodyPr>
          <a:lstStyle/>
          <a:p>
            <a:pPr marL="457200" lvl="0" indent="-358140" algn="l" rtl="0">
              <a:spcBef>
                <a:spcPts val="0"/>
              </a:spcBef>
              <a:spcAft>
                <a:spcPts val="0"/>
              </a:spcAft>
              <a:buClr>
                <a:schemeClr val="lt1"/>
              </a:buClr>
              <a:buSzPts val="2040"/>
              <a:buFont typeface="Noto Sans Symbols"/>
              <a:buChar char="❖"/>
            </a:pPr>
            <a:r>
              <a:rPr lang="en" sz="2400" b="1" dirty="0">
                <a:solidFill>
                  <a:schemeClr val="tx1"/>
                </a:solidFill>
                <a:latin typeface="Times New Roman"/>
                <a:ea typeface="Times New Roman"/>
                <a:cs typeface="Times New Roman"/>
                <a:sym typeface="Times New Roman"/>
              </a:rPr>
              <a:t>Regression– </a:t>
            </a:r>
            <a:endParaRPr sz="2300" b="1" dirty="0">
              <a:solidFill>
                <a:schemeClr val="tx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Noto Sans Symbols"/>
              <a:buChar char="➢"/>
            </a:pPr>
            <a:r>
              <a:rPr lang="en" sz="1600" dirty="0">
                <a:solidFill>
                  <a:schemeClr val="lt1"/>
                </a:solidFill>
                <a:latin typeface="Times New Roman"/>
                <a:ea typeface="Times New Roman"/>
                <a:cs typeface="Times New Roman"/>
                <a:sym typeface="Times New Roman"/>
              </a:rPr>
              <a:t>Regression is a Statistical Technique which is used to find out the relationship between a continuous dependent variable an one or more independent variables.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The technique is applicable for Supervised Learning problems where we compare our predicted values with observed values.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In this project, we use following Regression Algorithms:</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Linear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Polynomial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Ridge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Decision Tree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Random Forest Regress</a:t>
            </a:r>
            <a:r>
              <a:rPr lang="en" sz="1500" dirty="0">
                <a:solidFill>
                  <a:schemeClr val="lt1"/>
                </a:solidFill>
                <a:latin typeface="Times New Roman"/>
                <a:ea typeface="Times New Roman"/>
                <a:cs typeface="Times New Roman"/>
                <a:sym typeface="Times New Roman"/>
              </a:rPr>
              <a:t>or</a:t>
            </a:r>
            <a:endParaRPr sz="1500" dirty="0">
              <a:solidFill>
                <a:schemeClr val="lt1"/>
              </a:solidFill>
              <a:latin typeface="Times New Roman"/>
              <a:ea typeface="Times New Roman"/>
              <a:cs typeface="Times New Roman"/>
              <a:sym typeface="Times New Roman"/>
            </a:endParaRPr>
          </a:p>
          <a:p>
            <a:pPr marL="457200" lvl="0" indent="-358140" algn="l" rtl="0">
              <a:spcBef>
                <a:spcPts val="0"/>
              </a:spcBef>
              <a:spcAft>
                <a:spcPts val="0"/>
              </a:spcAft>
              <a:buClr>
                <a:schemeClr val="lt1"/>
              </a:buClr>
              <a:buSzPts val="2040"/>
              <a:buFont typeface="Noto Sans Symbols"/>
              <a:buChar char="❖"/>
            </a:pPr>
            <a:r>
              <a:rPr lang="en" sz="2300" b="1" dirty="0">
                <a:solidFill>
                  <a:schemeClr val="tx1"/>
                </a:solidFill>
                <a:latin typeface="Times New Roman"/>
                <a:ea typeface="Times New Roman"/>
                <a:cs typeface="Times New Roman"/>
                <a:sym typeface="Times New Roman"/>
              </a:rPr>
              <a:t>Model Selection-</a:t>
            </a:r>
            <a:endParaRPr sz="2400" b="1" dirty="0">
              <a:solidFill>
                <a:schemeClr val="tx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After the models are trained, we find the best fitting model for our data. For each model, hyperparameters are tuned (where needed).</a:t>
            </a:r>
            <a:endParaRPr sz="1600" dirty="0">
              <a:solidFill>
                <a:schemeClr val="lt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We calculate the R2 score, k-fold Cross Validation score and Root Mean Square Error Value for every model and select the best fitting model  for production.</a:t>
            </a:r>
            <a:endParaRPr sz="1600" dirty="0">
              <a:solidFill>
                <a:schemeClr val="lt1"/>
              </a:solidFill>
              <a:latin typeface="Times New Roman"/>
              <a:ea typeface="Times New Roman"/>
              <a:cs typeface="Times New Roman"/>
              <a:sym typeface="Times New Roman"/>
            </a:endParaRPr>
          </a:p>
          <a:p>
            <a:pPr marL="457200" lvl="0" indent="-444500" algn="just" rtl="0">
              <a:spcBef>
                <a:spcPts val="0"/>
              </a:spcBef>
              <a:spcAft>
                <a:spcPts val="0"/>
              </a:spcAft>
              <a:buSzPts val="3400"/>
              <a:buChar char="❖"/>
            </a:pPr>
            <a:endParaRPr sz="3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285750" lvl="0" indent="-184150" algn="l" rtl="0">
              <a:spcBef>
                <a:spcPts val="0"/>
              </a:spcBef>
              <a:spcAft>
                <a:spcPts val="0"/>
              </a:spcAft>
              <a:buClr>
                <a:schemeClr val="dk1"/>
              </a:buClr>
              <a:buSzPts val="1600"/>
              <a:buFont typeface="Arial"/>
              <a:buNone/>
            </a:pPr>
            <a:endParaRPr sz="2000" dirty="0">
              <a:solidFill>
                <a:schemeClr val="lt1"/>
              </a:solidFill>
              <a:latin typeface="Century Gothic"/>
              <a:ea typeface="Century Gothic"/>
              <a:cs typeface="Century Gothic"/>
              <a:sym typeface="Century Gothic"/>
            </a:endParaRPr>
          </a:p>
          <a:p>
            <a:pPr marL="0" lvl="0" indent="0" algn="l" rtl="0">
              <a:spcBef>
                <a:spcPts val="1040"/>
              </a:spcBef>
              <a:spcAft>
                <a:spcPts val="0"/>
              </a:spcAft>
              <a:buNone/>
            </a:pPr>
            <a:r>
              <a:rPr lang="en" sz="2200" b="1" dirty="0">
                <a:solidFill>
                  <a:schemeClr val="bg2">
                    <a:lumMod val="40000"/>
                    <a:lumOff val="60000"/>
                  </a:schemeClr>
                </a:solidFill>
                <a:latin typeface="Times New Roman"/>
                <a:ea typeface="Times New Roman"/>
                <a:cs typeface="Times New Roman"/>
                <a:sym typeface="Times New Roman"/>
              </a:rPr>
              <a:t>Prediction:</a:t>
            </a:r>
            <a:endParaRPr sz="2200" b="1" dirty="0">
              <a:solidFill>
                <a:schemeClr val="bg2">
                  <a:lumMod val="40000"/>
                  <a:lumOff val="60000"/>
                </a:schemeClr>
              </a:solidFill>
              <a:latin typeface="Times New Roman"/>
              <a:ea typeface="Times New Roman"/>
              <a:cs typeface="Times New Roman"/>
              <a:sym typeface="Times New Roman"/>
            </a:endParaRPr>
          </a:p>
          <a:p>
            <a:pPr marL="0" lvl="0" indent="0" algn="l" rtl="0">
              <a:spcBef>
                <a:spcPts val="1040"/>
              </a:spcBef>
              <a:spcAft>
                <a:spcPts val="0"/>
              </a:spcAft>
              <a:buClr>
                <a:schemeClr val="dk1"/>
              </a:buClr>
              <a:buSzPts val="1760"/>
              <a:buFont typeface="Arial"/>
              <a:buNone/>
            </a:pP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18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accumulated data from source is used for  prediction</a:t>
            </a:r>
            <a:endParaRPr sz="16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Random Forest Regressor model created during training is loaded </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model is loaded and is used to predict the data based on User Input data gathered through the Web UI </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Once the prediction is done , the predictions  are displayed in the Web UI.</a:t>
            </a:r>
            <a:endParaRPr sz="1600" dirty="0">
              <a:solidFill>
                <a:srgbClr val="0F486F"/>
              </a:solidFill>
              <a:latin typeface="Century Gothic"/>
              <a:ea typeface="Century Gothic"/>
              <a:cs typeface="Century Gothic"/>
              <a:sym typeface="Century Gothic"/>
            </a:endParaRPr>
          </a:p>
          <a:p>
            <a:pPr marL="285750" lvl="0" indent="-184150" algn="l" rtl="0">
              <a:spcBef>
                <a:spcPts val="1000"/>
              </a:spcBef>
              <a:spcAft>
                <a:spcPts val="0"/>
              </a:spcAft>
              <a:buClr>
                <a:schemeClr val="dk1"/>
              </a:buClr>
              <a:buSzPts val="1600"/>
              <a:buFont typeface="Arial"/>
              <a:buNone/>
            </a:pPr>
            <a:endParaRPr sz="2000" dirty="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sz="2000" dirty="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54833" y="584616"/>
            <a:ext cx="8344741" cy="43321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1"/>
                </a:solidFill>
                <a:latin typeface="Times New Roman"/>
                <a:ea typeface="Times New Roman"/>
                <a:cs typeface="Times New Roman"/>
                <a:sym typeface="Times New Roman"/>
              </a:rPr>
              <a:t>			</a:t>
            </a:r>
            <a:r>
              <a:rPr lang="en" sz="1600" b="1" dirty="0">
                <a:solidFill>
                  <a:schemeClr val="lt1"/>
                </a:solidFill>
                <a:latin typeface="Times New Roman"/>
                <a:ea typeface="Times New Roman"/>
                <a:cs typeface="Times New Roman"/>
                <a:sym typeface="Times New Roman"/>
              </a:rPr>
              <a:t>            </a:t>
            </a:r>
            <a:r>
              <a:rPr lang="en" sz="2400" b="1" u="sng" dirty="0">
                <a:solidFill>
                  <a:schemeClr val="tx1"/>
                </a:solidFill>
                <a:latin typeface="Times New Roman"/>
                <a:ea typeface="Times New Roman"/>
                <a:cs typeface="Times New Roman"/>
                <a:sym typeface="Times New Roman"/>
              </a:rPr>
              <a:t>Q &amp; A:</a:t>
            </a:r>
            <a:endParaRPr sz="2400" b="1" u="sng" dirty="0">
              <a:solidFill>
                <a:schemeClr val="tx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6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Q1) What’s the source of data?</a:t>
            </a:r>
            <a:br>
              <a:rPr lang="en" sz="1600" dirty="0">
                <a:solidFill>
                  <a:srgbClr val="0F486F"/>
                </a:solidFill>
                <a:latin typeface="Century Gothic"/>
                <a:ea typeface="Times New Roman"/>
                <a:cs typeface="Times New Roman"/>
                <a:sym typeface="Century Gothic"/>
              </a:rPr>
            </a:b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1. </a:t>
            </a:r>
            <a:r>
              <a:rPr lang="en" sz="1600" dirty="0">
                <a:solidFill>
                  <a:schemeClr val="lt1"/>
                </a:solidFill>
                <a:latin typeface="Times New Roman"/>
                <a:ea typeface="Times New Roman"/>
                <a:cs typeface="Times New Roman"/>
                <a:sym typeface="Times New Roman"/>
              </a:rPr>
              <a:t>The data  for training is collected from </a:t>
            </a:r>
            <a:r>
              <a:rPr lang="en" sz="1600" u="sng" dirty="0">
                <a:solidFill>
                  <a:schemeClr val="hlink"/>
                </a:solidFill>
                <a:latin typeface="Times New Roman"/>
                <a:ea typeface="Times New Roman"/>
                <a:cs typeface="Times New Roman"/>
                <a:sym typeface="Times New Roman"/>
                <a:hlinkClick r:id="rId3"/>
              </a:rPr>
              <a:t>here</a:t>
            </a:r>
            <a:endParaRPr sz="1600" dirty="0">
              <a:solidFill>
                <a:srgbClr val="0F486F"/>
              </a:solidFill>
              <a:latin typeface="Century Gothic"/>
              <a:ea typeface="Century Gothic"/>
              <a:cs typeface="Century Gothic"/>
              <a:sym typeface="Century Gothic"/>
            </a:endParaRPr>
          </a:p>
          <a:p>
            <a:pPr marL="457200" lvl="1" indent="0" algn="l" rtl="0">
              <a:spcBef>
                <a:spcPts val="960"/>
              </a:spcBef>
              <a:spcAft>
                <a:spcPts val="0"/>
              </a:spcAft>
              <a:buClr>
                <a:schemeClr val="dk1"/>
              </a:buClr>
              <a:buSzPts val="1440"/>
              <a:buFont typeface="Arial"/>
              <a:buNone/>
            </a:pPr>
            <a:endParaRPr sz="1600" dirty="0">
              <a:solidFill>
                <a:srgbClr val="0F486F"/>
              </a:solidFill>
              <a:latin typeface="Century Gothic"/>
              <a:ea typeface="Century Gothic"/>
              <a:cs typeface="Century Gothic"/>
              <a:sym typeface="Century Gothic"/>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2) What was the type of data?</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2.  </a:t>
            </a:r>
            <a:r>
              <a:rPr lang="en" sz="1600" dirty="0">
                <a:solidFill>
                  <a:schemeClr val="lt1"/>
                </a:solidFill>
                <a:latin typeface="Times New Roman"/>
                <a:ea typeface="Times New Roman"/>
                <a:cs typeface="Times New Roman"/>
                <a:sym typeface="Times New Roman"/>
              </a:rPr>
              <a:t>The data was the combination of numerical and Categorical values.</a:t>
            </a: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3) What’s the complete flow you followed in this Project?</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3.  </a:t>
            </a:r>
            <a:r>
              <a:rPr lang="en" sz="1600" dirty="0">
                <a:solidFill>
                  <a:schemeClr val="lt1"/>
                </a:solidFill>
                <a:latin typeface="Times New Roman"/>
                <a:ea typeface="Times New Roman"/>
                <a:cs typeface="Times New Roman"/>
                <a:sym typeface="Times New Roman"/>
              </a:rPr>
              <a:t>Refer slide 5</a:t>
            </a:r>
            <a:r>
              <a:rPr lang="en" sz="1600" baseline="30000" dirty="0">
                <a:solidFill>
                  <a:schemeClr val="lt1"/>
                </a:solidFill>
                <a:latin typeface="Times New Roman"/>
                <a:ea typeface="Times New Roman"/>
                <a:cs typeface="Times New Roman"/>
                <a:sym typeface="Times New Roman"/>
              </a:rPr>
              <a:t>th</a:t>
            </a:r>
            <a:r>
              <a:rPr lang="en" sz="1600" dirty="0">
                <a:solidFill>
                  <a:schemeClr val="lt1"/>
                </a:solidFill>
                <a:latin typeface="Times New Roman"/>
                <a:ea typeface="Times New Roman"/>
                <a:cs typeface="Times New Roman"/>
                <a:sym typeface="Times New Roman"/>
              </a:rPr>
              <a:t> for better Understanding </a:t>
            </a: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4) After the Input validation what you do with invalid user input?</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4. </a:t>
            </a:r>
            <a:r>
              <a:rPr lang="en" sz="1600" dirty="0">
                <a:solidFill>
                  <a:schemeClr val="lt1"/>
                </a:solidFill>
                <a:latin typeface="Times New Roman"/>
                <a:ea typeface="Times New Roman"/>
                <a:cs typeface="Times New Roman"/>
                <a:sym typeface="Times New Roman"/>
              </a:rPr>
              <a:t>Upon validation, if invalid input is detected from the User’s end, the user is redirected to a web page with an appropriate error message</a:t>
            </a:r>
            <a:endParaRPr sz="1600" dirty="0">
              <a:solidFill>
                <a:srgbClr val="0F486F"/>
              </a:solidFill>
              <a:latin typeface="Century Gothic"/>
              <a:ea typeface="Century Gothic"/>
              <a:cs typeface="Century Gothic"/>
              <a:sym typeface="Century Gothic"/>
            </a:endParaRPr>
          </a:p>
          <a:p>
            <a:pPr marL="0" lvl="1" indent="0" algn="l" rtl="0">
              <a:spcBef>
                <a:spcPts val="1000"/>
              </a:spcBef>
              <a:spcAft>
                <a:spcPts val="0"/>
              </a:spcAft>
              <a:buClr>
                <a:schemeClr val="dk1"/>
              </a:buClr>
              <a:buSzPts val="1600"/>
              <a:buFont typeface="Arial"/>
              <a:buNone/>
            </a:pPr>
            <a:endParaRPr sz="16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60025" y="57150"/>
            <a:ext cx="8471400" cy="47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600"/>
              <a:buFont typeface="Arial"/>
              <a:buNone/>
            </a:pPr>
            <a:r>
              <a:rPr lang="en" sz="1800" b="1" dirty="0">
                <a:solidFill>
                  <a:schemeClr val="bg2">
                    <a:lumMod val="40000"/>
                    <a:lumOff val="60000"/>
                  </a:schemeClr>
                </a:solidFill>
                <a:latin typeface="Times New Roman"/>
                <a:ea typeface="Times New Roman"/>
                <a:cs typeface="Times New Roman"/>
                <a:sym typeface="Times New Roman"/>
              </a:rPr>
              <a:t>Q 5) </a:t>
            </a:r>
            <a:r>
              <a:rPr lang="en" sz="1600" b="1" dirty="0">
                <a:solidFill>
                  <a:schemeClr val="bg2">
                    <a:lumMod val="40000"/>
                    <a:lumOff val="60000"/>
                  </a:schemeClr>
                </a:solidFill>
                <a:latin typeface="Times New Roman"/>
                <a:ea typeface="Times New Roman"/>
                <a:cs typeface="Times New Roman"/>
                <a:sym typeface="Times New Roman"/>
              </a:rPr>
              <a:t>How logs are managed?</a:t>
            </a:r>
            <a:endParaRPr sz="1800" b="1" dirty="0">
              <a:solidFill>
                <a:schemeClr val="bg2">
                  <a:lumMod val="40000"/>
                  <a:lumOff val="60000"/>
                </a:schemeClr>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5.</a:t>
            </a:r>
            <a:r>
              <a:rPr lang="en" sz="1600" dirty="0">
                <a:solidFill>
                  <a:schemeClr val="lt1"/>
                </a:solidFill>
                <a:latin typeface="Times New Roman"/>
                <a:ea typeface="Times New Roman"/>
                <a:cs typeface="Times New Roman"/>
                <a:sym typeface="Times New Roman"/>
              </a:rPr>
              <a:t>We are using different logs as per the steps that we follow in   validation and  </a:t>
            </a:r>
            <a:endParaRPr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IN"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lt1"/>
                </a:solidFill>
                <a:latin typeface="Times New Roman"/>
                <a:ea typeface="Times New Roman"/>
                <a:cs typeface="Times New Roman"/>
                <a:sym typeface="Times New Roman"/>
              </a:rPr>
              <a:t>       </a:t>
            </a:r>
            <a:r>
              <a:rPr lang="en-IN" sz="1600" dirty="0">
                <a:solidFill>
                  <a:schemeClr val="lt1"/>
                </a:solidFill>
                <a:latin typeface="Times New Roman"/>
                <a:ea typeface="Times New Roman"/>
                <a:cs typeface="Times New Roman"/>
                <a:sym typeface="Times New Roman"/>
              </a:rPr>
              <a:t>etc.</a:t>
            </a:r>
            <a:endParaRPr lang="en-IN"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b="1" dirty="0">
                <a:solidFill>
                  <a:schemeClr val="bg2">
                    <a:lumMod val="40000"/>
                    <a:lumOff val="60000"/>
                  </a:schemeClr>
                </a:solidFill>
                <a:latin typeface="Times New Roman"/>
                <a:ea typeface="Times New Roman"/>
                <a:cs typeface="Times New Roman"/>
                <a:sym typeface="Times New Roman"/>
              </a:rPr>
              <a:t>Q 6) What techniques were you using for data pre-processing?</a:t>
            </a:r>
            <a:endParaRPr sz="1800" b="1" dirty="0">
              <a:solidFill>
                <a:schemeClr val="bg2">
                  <a:lumMod val="40000"/>
                  <a:lumOff val="60000"/>
                </a:schemeClr>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Removing unwanted attributes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Visualizing  relation of independent variables with each other and target variables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Checking and changing Distribution of continuous values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Removing outliers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Cleaning data and imputing if null values are present. </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Converting categorical data into numeric values.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Scaling the data</a:t>
            </a:r>
            <a:endParaRPr sz="58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875</Words>
  <Application>Microsoft Office PowerPoint</Application>
  <PresentationFormat>On-screen Show (16:9)</PresentationFormat>
  <Paragraphs>74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Old Standard TT</vt:lpstr>
      <vt:lpstr>Times New Roman</vt:lpstr>
      <vt:lpstr>Arial</vt:lpstr>
      <vt:lpstr>Century Gothic</vt:lpstr>
      <vt:lpstr>Noto Sans Symbols</vt:lpstr>
      <vt:lpstr>Paperback</vt:lpstr>
      <vt:lpstr>Insurance Premium Prediction</vt:lpstr>
      <vt:lpstr>Objective:  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han the ineffective part.   Benefits:  Predict the estimate price to spend on Insurance Premium Gives better understanding of available Insurance Plans Helps by concentrating  on the health side of an Insurance </vt:lpstr>
      <vt:lpstr>Architecture</vt:lpstr>
      <vt:lpstr>Data Validation and Transformation:   Data Type validation: The data type of Input features is specified in the Machine Learning model. It is validated when we enter values in the Web UI.  Categorical Conversion: The Categorical features are converted into Numerical values using ‘Label Encoding’ or ‘One Hot Encoding’ methods.</vt:lpstr>
      <vt:lpstr>Model Training:  Data Export from source :      The accumulated data from source is exported in csv format for model training Data Preprocessing    Performing EDA to get insight of data like  identifying distribution , outliers ,trend among data, etc Check for null values in the columns. If present impute the null values. Encode the categorical values with numeric values. Perform Robust Scalar to scale down the values. </vt:lpstr>
      <vt:lpstr>Regression–  Regression is a Statistical Technique which is used to find out the relationship between a continuous dependent variable an one or more independent variables. The technique is applicable for Supervised Learning problems where we compare our predicted values with observed values. In this project, we use following Regression Algorithms: Linear Regression Polynomial Regression Ridge Regression Decision Tree Regression Random Forest Regressor Model Selection- After the models are trained, we find the best fitting model for our data. For each model, hyperparameters are tuned (where needed). We calculate the R2 score, k-fold Cross Validation score and Root Mean Square Error Value for every model and select the best fitting model  for production. </vt:lpstr>
      <vt:lpstr> Prediction:  The testing files are shared in the batches and we perform the same Validation operations ,data transformation and data insertion on them. The accumulated data from source is used for  prediction We perform data pre-processing techniques on it. Random Forest Regressor model created during training is loaded  The model is loaded and is used to predict the data based on User Input data gathered through the Web UI  Once the prediction is done , the predictions  are displayed in the Web UI.  </vt:lpstr>
      <vt:lpstr>               Q &amp; A:  Q1) What’s the source of data? Ans 1. The data  for training is collected from here  Q 2) What was the type of data? Ans 2.  The data was the combination of numerical and Categorical values.  Q 3) What’s the complete flow you followed in this Project? Ans 3.  Refer slide 5th for better Understanding   Q 4) After the Input validation what you do with invalid user input? Ans 4. Upon validation, if invalid input is detected from the User’s end, the user is redirected to a web page with an appropriate error message  </vt:lpstr>
      <vt:lpstr>Q 5) How logs are managed? Ans 5.We are using different logs as per the steps that we follow in   validation and          modeling like File validation log , Data Insertion ,Model Training log , prediction log            etc. Q 6) What techniques were you using for data pre-processing? Removing unwanted attributes Visualizing  relation of independent variables with each other and target variables Checking and changing Distribution of continuous values Removing outliers Cleaning data and imputing if null values are present.  Converting categorical data into numeric values. Scaling the data</vt:lpstr>
      <vt:lpstr>Q 7) How Prediction was done? Ans 7. The User Input gathered through the Web UI is fed into the trained Machine Learning model. The model makes the prediction and the User is redirected to a web page displaying the predicted value.  Q 8) How Training was done or what models were used? 1. Before training the model, the dataset is divided into training into training The User Input  set and a testing/validation set.  2.The scaling was performed of training and validation set. 3.The categorical columns were converted into numerical values. 4.Algorithms like Linear regression, Decision tree, Random forest and gradient boosting were used for model training. Based on RMSE and r2 score the gradient boosting regressor model was selected for GridSerach CV for best parameters after the hypertuning model was saved for Validation.  Q9.What are the different stages of deployment? Ans 9. After the model is ready, we deployed it on Heroku platform.</vt:lpstr>
      <vt:lpstr>      THANK YOU                       BY: MEGHA SINGHAL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Acer</dc:creator>
  <cp:lastModifiedBy>singhalmegha11@gmail.com</cp:lastModifiedBy>
  <cp:revision>5</cp:revision>
  <dcterms:modified xsi:type="dcterms:W3CDTF">2023-09-17T14:37:01Z</dcterms:modified>
</cp:coreProperties>
</file>