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78CF6-4C99-4FC5-94D3-D2E654C5ECD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CC598-33F7-428D-AE08-4DA96D428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4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50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32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5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4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6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8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3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8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23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85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7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7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7BB-2F5B-415A-A6C7-EE2E47084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448A7-F25A-4B5E-829F-BC9BF29A2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30F6-3DAC-42D2-9366-35CEB207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6123-D099-4946-A4BE-BA3ECD37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EDC4-4110-4BC4-BFA8-02784856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1B58-97FB-40B6-92C9-8C5B0462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A7DB2-B0D1-4504-9C17-D01C286C6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76A8-4086-4A1B-8C5B-147EB3FB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1DF0-B25F-424D-B421-7C968D80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FE23-3B09-4FFB-A99B-5F68D2BD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8FA79-4241-4DE5-9610-D1BA526E5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21C0-FF0B-4AF5-9B5D-A4DC164BD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74D2-19BB-417D-8ECA-7FD8EDE6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6185-9416-4010-A4A8-502CCA3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ED3F-999B-4121-A1F6-F53B49C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0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 Divi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488675" y="1951575"/>
            <a:ext cx="9384299" cy="2371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61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odytext">
    <p:bg>
      <p:bgPr>
        <a:solidFill>
          <a:srgbClr val="FFF9ED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29100" y="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329100" y="6335025"/>
            <a:ext cx="11533799" cy="0"/>
          </a:xfrm>
          <a:prstGeom prst="straightConnector1">
            <a:avLst/>
          </a:prstGeom>
          <a:noFill/>
          <a:ln w="9525" cap="flat">
            <a:solidFill>
              <a:srgbClr val="EF483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200" b="0"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2042400" y="1951575"/>
            <a:ext cx="8107199" cy="35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3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2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02250" y="6464392"/>
            <a:ext cx="199574" cy="201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85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40B-4A57-4826-AF31-B9208591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80BC-B9E6-4111-AD2C-7FCE3E59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9446-E2C1-42DE-A40D-CE37600A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34D9-9AD4-42C0-B804-E08AC30E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8169-D7D8-478A-B466-3B16A7A9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3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0D3E-0C73-4AF1-81D0-16782C13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E343-1902-43FD-B3A7-76E53DE4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F308-C680-49ED-B931-E9CB766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C310-6F76-4D9C-BFF6-299BBD82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FE09-56DA-4E90-A409-1587805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3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0845-9CB8-4EB9-8CE4-7C5D3F72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25A7-15F7-4926-A3FD-3ACE4FE7E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B642E-0DD8-4D68-BDC3-7A197A98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3880D-0EFC-47FA-85FE-645EF119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34767-5D19-49A6-A9E3-79CA924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C67F-206E-4F52-8E08-271112C0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6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9069-E85F-48A6-BF3B-96C47DBF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76FB-D277-4952-93FF-B06A2C45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E7FD-CAD4-422E-84F2-019CE877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7276C-2A45-40F0-ACB4-0C8037F1E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1E367-EE9B-4D37-86FF-7F052A3F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D4CFC-0842-4D4F-91EC-BA0B2482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DB74A-1B9D-432D-A030-8ED3989E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2122-1665-4C9E-82AE-A5476E10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64C-833C-4F36-85EA-BDEFD910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39163-9E90-4B41-A4AB-ACBC469A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5ED25-A58C-4ED2-AB1A-ADA7617B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65C5C-58AB-42AC-9AE9-3099A3EC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2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B3646-7BBB-422B-9CC5-5DD3DF04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FDB35-11A9-44BB-9585-7DA3DA54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78B82-D707-4342-8027-D4406F3E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9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19B8-2CE8-4456-9F07-D85E56D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F37E-3932-4372-95F6-022018109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1A673-3BD6-4149-93DB-EBB0429E6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CA74-2F2A-4F9A-A577-7FB55F5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FD91-553C-4ADE-8898-23B95840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DF9B-5A11-4BC2-B3F2-80593F8A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8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D305-DA8B-4D00-85B0-9A3FDB2E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BCAC6-3175-4E61-9924-1EAE84C0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77C4C-A796-4302-8F90-E2E1D016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4E228-B055-4E3F-A258-49EEE22C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5FFB-FC6B-447A-A218-5AD31CBC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C2D7-10DE-4A9F-AEDA-1D36BF27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32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23163-E39B-43AE-8913-2A58FA9A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BDDE1-62B3-4337-A612-F39659A3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E065-7A9B-4EA4-8E68-6B164ADD8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D2F3-3A94-4042-BE47-8CB22F0464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1657-B97B-4F0A-87A3-D217772A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50AA-BC79-4B73-AAD9-03209C95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DDFF-13AA-4F69-9299-3C1A7F9E5E0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380444127,&quot;Placement&quot;:&quot;Header&quot;,&quot;Top&quot;:0.0,&quot;Left&quot;:448.820251,&quot;SlideWidth&quot;:960,&quot;SlideHeight&quot;:540}">
            <a:extLst>
              <a:ext uri="{FF2B5EF4-FFF2-40B4-BE49-F238E27FC236}">
                <a16:creationId xmlns:a16="http://schemas.microsoft.com/office/drawing/2014/main" id="{63B6C239-8604-4E9D-97D8-21BBAC551977}"/>
              </a:ext>
            </a:extLst>
          </p:cNvPr>
          <p:cNvSpPr txBox="1"/>
          <p:nvPr userDrawn="1"/>
        </p:nvSpPr>
        <p:spPr>
          <a:xfrm>
            <a:off x="5700017" y="0"/>
            <a:ext cx="791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737373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315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488675" y="1951575"/>
            <a:ext cx="9384299" cy="237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Drupal 9 Database Api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Delete: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1800" dirty="0"/>
              <a:t>Update: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$</a:t>
            </a:r>
            <a:r>
              <a:rPr lang="en-GB" sz="1800" dirty="0" err="1"/>
              <a:t>num_updated</a:t>
            </a:r>
            <a:r>
              <a:rPr lang="en-GB" sz="1800" dirty="0"/>
              <a:t> = $connection-&gt;update('</a:t>
            </a:r>
            <a:r>
              <a:rPr lang="en-GB" sz="1800" dirty="0" err="1"/>
              <a:t>mytable</a:t>
            </a:r>
            <a:r>
              <a:rPr lang="en-GB" sz="1800" dirty="0"/>
              <a:t>')</a:t>
            </a:r>
          </a:p>
          <a:p>
            <a:pPr marL="0" indent="0">
              <a:buNone/>
            </a:pPr>
            <a:r>
              <a:rPr lang="en-GB" sz="1800" dirty="0"/>
              <a:t>  -&gt;fields([</a:t>
            </a:r>
          </a:p>
          <a:p>
            <a:pPr marL="0" indent="0">
              <a:buNone/>
            </a:pPr>
            <a:r>
              <a:rPr lang="en-GB" sz="1800" dirty="0"/>
              <a:t>    'field1' =&gt; 5,</a:t>
            </a:r>
          </a:p>
          <a:p>
            <a:pPr marL="0" indent="0">
              <a:buNone/>
            </a:pPr>
            <a:r>
              <a:rPr lang="en-GB" sz="1800" dirty="0"/>
              <a:t>    'field2' =&gt; 1,</a:t>
            </a:r>
          </a:p>
          <a:p>
            <a:pPr marL="0" indent="0">
              <a:buNone/>
            </a:pPr>
            <a:r>
              <a:rPr lang="en-GB" sz="1800" dirty="0"/>
              <a:t>  ])</a:t>
            </a:r>
          </a:p>
          <a:p>
            <a:pPr marL="0" indent="0">
              <a:buNone/>
            </a:pPr>
            <a:r>
              <a:rPr lang="en-GB" sz="1800" dirty="0"/>
              <a:t>  -&gt;condition('created', REQUEST_TIME - 3600, '&gt;=')</a:t>
            </a:r>
          </a:p>
          <a:p>
            <a:pPr marL="0" indent="0">
              <a:buNone/>
            </a:pPr>
            <a:r>
              <a:rPr lang="en-GB" sz="1800" dirty="0"/>
              <a:t>  -&gt;execute();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Delete: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$</a:t>
            </a:r>
            <a:r>
              <a:rPr lang="en-GB" sz="1800" dirty="0" err="1"/>
              <a:t>num_deleted</a:t>
            </a:r>
            <a:r>
              <a:rPr lang="en-GB" sz="1800" dirty="0"/>
              <a:t> = $connection-&gt;delete('</a:t>
            </a:r>
            <a:r>
              <a:rPr lang="en-GB" sz="1800" dirty="0" err="1"/>
              <a:t>mytable</a:t>
            </a:r>
            <a:r>
              <a:rPr lang="en-GB" sz="1800" dirty="0"/>
              <a:t>')</a:t>
            </a:r>
          </a:p>
          <a:p>
            <a:pPr marL="0" indent="0">
              <a:buNone/>
            </a:pPr>
            <a:r>
              <a:rPr lang="en-GB" sz="1800" dirty="0"/>
              <a:t>  -&gt;condition('</a:t>
            </a:r>
            <a:r>
              <a:rPr lang="en-GB" sz="1800" dirty="0" err="1"/>
              <a:t>myfield</a:t>
            </a:r>
            <a:r>
              <a:rPr lang="en-GB" sz="1800" dirty="0"/>
              <a:t>', 5)</a:t>
            </a:r>
          </a:p>
          <a:p>
            <a:pPr marL="0" indent="0">
              <a:buNone/>
            </a:pPr>
            <a:r>
              <a:rPr lang="en-GB" sz="1800" dirty="0"/>
              <a:t>  -&gt;execute();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905100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52900" y="237216"/>
            <a:ext cx="3688096" cy="625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DB Result Set: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2CEC9-B0B2-4EC2-B3CA-3027ADA409F6}"/>
              </a:ext>
            </a:extLst>
          </p:cNvPr>
          <p:cNvSpPr/>
          <p:nvPr/>
        </p:nvSpPr>
        <p:spPr>
          <a:xfrm>
            <a:off x="468221" y="1682662"/>
            <a:ext cx="7780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https://www.drupal.org/docs/8/api/database-api/result-sets</a:t>
            </a:r>
          </a:p>
        </p:txBody>
      </p:sp>
    </p:spTree>
    <p:extLst>
      <p:ext uri="{BB962C8B-B14F-4D97-AF65-F5344CB8AC3E}">
        <p14:creationId xmlns:p14="http://schemas.microsoft.com/office/powerpoint/2010/main" val="278895925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52900" y="237216"/>
            <a:ext cx="3688096" cy="625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Services: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935F0D-4A84-43F2-A48C-3B15DEC2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0" y="904547"/>
            <a:ext cx="9318901" cy="50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038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Services: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0" lvl="0" indent="0">
              <a:spcBef>
                <a:spcPts val="1000"/>
              </a:spcBef>
            </a:pPr>
            <a:r>
              <a:rPr lang="en-US" sz="2400"/>
              <a:t>Structure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ECB7F-BCEC-4B5D-810D-345D5E02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97" y="1863801"/>
            <a:ext cx="8223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910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Reference: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1438296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/>
          <a:p>
            <a:pPr marL="0" lvl="0" indent="0">
              <a:spcBef>
                <a:spcPts val="1000"/>
              </a:spcBef>
            </a:pPr>
            <a:r>
              <a:rPr lang="en-US" sz="2400" dirty="0"/>
              <a:t>https://cognizant.udemy.com/course/drupal-8-module-development/learn/lecture/10268932?start=450#overview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14750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Drupal Database configuration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GB" sz="2000" b="0" dirty="0"/>
              <a:t>The primary means of defining a database connection is via the $databases array in </a:t>
            </a:r>
            <a:r>
              <a:rPr lang="en-GB" sz="2000" b="0" dirty="0" err="1"/>
              <a:t>settings.php</a:t>
            </a:r>
            <a:r>
              <a:rPr lang="en-GB" sz="2000" b="0" dirty="0"/>
              <a:t>.</a:t>
            </a:r>
          </a:p>
          <a:p>
            <a:pPr lvl="0">
              <a:buNone/>
            </a:pPr>
            <a:endParaRPr lang="en-GB" sz="2000" b="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key</a:t>
            </a:r>
          </a:p>
          <a:p>
            <a:pPr lvl="0">
              <a:buNone/>
            </a:pPr>
            <a:endParaRPr lang="en-GB" sz="200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$databases['default'] // The database connection.</a:t>
            </a:r>
          </a:p>
          <a:p>
            <a:pPr lvl="0">
              <a:buNone/>
            </a:pPr>
            <a:endParaRPr lang="en-GB" sz="200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$databases['default']['default'] = array(</a:t>
            </a: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'driver' =&gt; '</a:t>
            </a:r>
            <a:r>
              <a:rPr lang="en-GB" sz="2000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'database' =&gt; '</a:t>
            </a:r>
            <a:r>
              <a:rPr lang="en-GB" sz="2000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drupaldb</a:t>
            </a: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'username' =&gt; 'username',</a:t>
            </a: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'password' =&gt; 'secret',</a:t>
            </a:r>
          </a:p>
          <a:p>
            <a:pPr lvl="0">
              <a:buNone/>
            </a:pPr>
            <a:r>
              <a:rPr lang="en-GB" sz="20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'host' =&gt; 'localhost',</a:t>
            </a:r>
          </a:p>
          <a:p>
            <a:pPr lvl="0">
              <a:buNone/>
            </a:pPr>
            <a:r>
              <a:rPr lang="en-GB" sz="24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40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177915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Initiating DB connection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252900" y="1328600"/>
            <a:ext cx="11129096" cy="49845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b="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Procedural code, i.e. *.module, *.</a:t>
            </a:r>
            <a:r>
              <a:rPr lang="en-GB" sz="1800" b="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</a:t>
            </a:r>
            <a:r>
              <a:rPr lang="en-GB" sz="1800" b="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script files:</a:t>
            </a:r>
          </a:p>
          <a:p>
            <a:pPr marL="0" lvl="0" indent="0">
              <a:buNone/>
            </a:pPr>
            <a:r>
              <a:rPr lang="en-GB" sz="1800" b="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best way to instantiate a database connection object is via the Service Container.</a:t>
            </a:r>
          </a:p>
          <a:p>
            <a:pPr marL="0" lvl="0" indent="0">
              <a:buNone/>
            </a:pPr>
            <a:endParaRPr lang="en-GB" sz="1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b="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buNone/>
            </a:pPr>
            <a:endParaRPr lang="en-GB" sz="1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b="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$database = \Drupal::database();</a:t>
            </a:r>
          </a:p>
          <a:p>
            <a:pPr marL="457200" lvl="1" indent="0">
              <a:buNone/>
            </a:pPr>
            <a:r>
              <a:rPr lang="en-GB" sz="1800" b="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Or</a:t>
            </a:r>
          </a:p>
          <a:p>
            <a:pPr marL="457200" lvl="1" indent="0">
              <a:buNone/>
            </a:pPr>
            <a:r>
              <a:rPr lang="en-GB" sz="1800" b="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$database = \Drupal::service('database');</a:t>
            </a:r>
            <a:endParaRPr lang="en-GB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b="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Entity</a:t>
            </a:r>
          </a:p>
          <a:p>
            <a:pPr marL="457200" lvl="1" indent="0">
              <a:buNone/>
            </a:pPr>
            <a:endParaRPr lang="en-GB" b="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GB" sz="2000" b="0" dirty="0"/>
              <a:t>In OOP code:</a:t>
            </a:r>
          </a:p>
          <a:p>
            <a:pPr marL="0" lvl="0" indent="0">
              <a:buNone/>
            </a:pPr>
            <a:endParaRPr lang="en-GB" sz="2000" b="0" dirty="0"/>
          </a:p>
          <a:p>
            <a:pPr marL="0" lvl="0" indent="0">
              <a:buNone/>
            </a:pPr>
            <a:r>
              <a:rPr lang="en-GB" sz="2000" b="0" dirty="0"/>
              <a:t>In some cases a database connection object may already be available as a member on the current class; for example, many plugins and services have $this-&gt;database (</a:t>
            </a:r>
            <a:r>
              <a:rPr lang="en-GB" sz="2000" b="0" dirty="0" err="1"/>
              <a:t>or$this</a:t>
            </a:r>
            <a:r>
              <a:rPr lang="en-GB" sz="2000" b="0" dirty="0"/>
              <a:t>-&gt;connection) - the database connection object as a member.</a:t>
            </a:r>
          </a:p>
          <a:p>
            <a:pPr marL="0" lvl="0" indent="0">
              <a:buNone/>
            </a:pPr>
            <a:endParaRPr lang="en-GB" sz="2000" b="0" dirty="0"/>
          </a:p>
          <a:p>
            <a:pPr marL="0" lvl="0" indent="0">
              <a:buNone/>
            </a:pPr>
            <a:r>
              <a:rPr lang="en-GB" sz="2000" b="0" dirty="0"/>
              <a:t>If it is possible, use DI (dependency injection) to use @database service or $container-&gt;get('database'); to inject the database connection</a:t>
            </a:r>
            <a:endParaRPr sz="200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417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Static Queries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fontAlgn="base">
              <a:buNone/>
            </a:pPr>
            <a:r>
              <a:rPr lang="en-GB" sz="2400" b="0" dirty="0"/>
              <a:t>$database = \Drupal::database();</a:t>
            </a:r>
          </a:p>
          <a:p>
            <a:pPr marL="0" indent="0" fontAlgn="base">
              <a:buNone/>
            </a:pPr>
            <a:r>
              <a:rPr lang="en-GB" sz="2400" b="0" dirty="0"/>
              <a:t>$query = $database-&gt;query("SELECT id, example FROM {</a:t>
            </a:r>
            <a:r>
              <a:rPr lang="en-GB" sz="2400" b="0" dirty="0" err="1"/>
              <a:t>mytable</a:t>
            </a:r>
            <a:r>
              <a:rPr lang="en-GB" sz="2400" b="0" dirty="0"/>
              <a:t>}");</a:t>
            </a:r>
          </a:p>
          <a:p>
            <a:pPr marL="0" indent="0" fontAlgn="base">
              <a:buNone/>
            </a:pPr>
            <a:r>
              <a:rPr lang="en-GB" sz="2400" b="0" dirty="0"/>
              <a:t>$result = $query-&gt;</a:t>
            </a:r>
            <a:r>
              <a:rPr lang="en-GB" sz="2400" b="0" dirty="0" err="1"/>
              <a:t>fetchAll</a:t>
            </a:r>
            <a:r>
              <a:rPr lang="en-GB" sz="2400" b="0" dirty="0"/>
              <a:t>();</a:t>
            </a:r>
          </a:p>
          <a:p>
            <a:pPr marL="0" indent="0" fontAlgn="base">
              <a:buNone/>
            </a:pPr>
            <a:endParaRPr lang="en-GB" sz="2400" b="0" dirty="0"/>
          </a:p>
          <a:p>
            <a:pPr marL="0" indent="0" fontAlgn="base">
              <a:buNone/>
            </a:pPr>
            <a:r>
              <a:rPr lang="en-GB" sz="2400" b="0" dirty="0"/>
              <a:t>Arguments</a:t>
            </a:r>
          </a:p>
          <a:p>
            <a:pPr marL="0" indent="0" fontAlgn="base">
              <a:buNone/>
            </a:pPr>
            <a:r>
              <a:rPr lang="en-GB" sz="2400" b="0" dirty="0"/>
              <a:t>The query()  method of a database connection object takes three arguments:</a:t>
            </a:r>
          </a:p>
          <a:p>
            <a:pPr marL="0" indent="0" fontAlgn="base">
              <a:buNone/>
            </a:pPr>
            <a:endParaRPr lang="en-GB" sz="2400" b="0" dirty="0"/>
          </a:p>
          <a:p>
            <a:pPr marL="0" indent="0" fontAlgn="base">
              <a:buNone/>
            </a:pPr>
            <a:r>
              <a:rPr lang="en-GB" sz="2400" b="0" dirty="0"/>
              <a:t>$query: the query to run. Use placeholders where appropriate and denote all table names with curly braces.</a:t>
            </a:r>
          </a:p>
          <a:p>
            <a:pPr marL="0" indent="0" fontAlgn="base">
              <a:buNone/>
            </a:pPr>
            <a:r>
              <a:rPr lang="en-GB" sz="2400" b="0" dirty="0"/>
              <a:t>$</a:t>
            </a:r>
            <a:r>
              <a:rPr lang="en-GB" sz="2400" b="0" dirty="0" err="1"/>
              <a:t>args</a:t>
            </a:r>
            <a:r>
              <a:rPr lang="en-GB" sz="2400" b="0" dirty="0"/>
              <a:t>: an array of placeholder values to substitute into the query. </a:t>
            </a:r>
          </a:p>
          <a:p>
            <a:pPr marL="0" indent="0" fontAlgn="base">
              <a:buNone/>
            </a:pPr>
            <a:r>
              <a:rPr lang="en-GB" sz="2400" b="0" dirty="0"/>
              <a:t>$options: an array of options to control how the query operates (optional).</a:t>
            </a:r>
          </a:p>
          <a:p>
            <a:pPr fontAlgn="base"/>
            <a:endParaRPr lang="en-GB" sz="2400" b="0" dirty="0"/>
          </a:p>
          <a:p>
            <a:pPr fontAlgn="base"/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33044128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Static Queries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fontAlgn="base">
              <a:buNone/>
            </a:pPr>
            <a:r>
              <a:rPr lang="en-GB" sz="2800" b="0" dirty="0"/>
              <a:t>$result = $database-&gt;query("SELECT * FROM {</a:t>
            </a:r>
            <a:r>
              <a:rPr lang="en-GB" sz="2800" b="0" dirty="0" err="1"/>
              <a:t>mytable</a:t>
            </a:r>
            <a:r>
              <a:rPr lang="en-GB" sz="2800" b="0" dirty="0"/>
              <a:t>} WHERE id IN (:ids_1, :ids_2, :ids_3)", [</a:t>
            </a:r>
          </a:p>
          <a:p>
            <a:pPr marL="0" indent="0" fontAlgn="base">
              <a:buNone/>
            </a:pPr>
            <a:r>
              <a:rPr lang="en-GB" sz="2800" b="0" dirty="0"/>
              <a:t>  ':ids_1' =&gt; 13, </a:t>
            </a:r>
          </a:p>
          <a:p>
            <a:pPr marL="0" indent="0" fontAlgn="base">
              <a:buNone/>
            </a:pPr>
            <a:r>
              <a:rPr lang="en-GB" sz="2800" b="0" dirty="0"/>
              <a:t>  ':ids_2' =&gt; 42, </a:t>
            </a:r>
          </a:p>
          <a:p>
            <a:pPr marL="0" indent="0" fontAlgn="base">
              <a:buNone/>
            </a:pPr>
            <a:r>
              <a:rPr lang="en-GB" sz="2800" b="0" dirty="0"/>
              <a:t>  ':ids_3' =&gt; 144,</a:t>
            </a:r>
          </a:p>
          <a:p>
            <a:pPr marL="0" indent="0" fontAlgn="base">
              <a:buNone/>
            </a:pPr>
            <a:r>
              <a:rPr lang="en-GB" sz="2800" b="0" dirty="0"/>
              <a:t>]);</a:t>
            </a:r>
          </a:p>
          <a:p>
            <a:pPr marL="0" indent="0" fontAlgn="base">
              <a:buNone/>
            </a:pPr>
            <a:endParaRPr lang="en-GB" sz="2800" b="0" dirty="0"/>
          </a:p>
        </p:txBody>
      </p:sp>
    </p:spTree>
    <p:extLst>
      <p:ext uri="{BB962C8B-B14F-4D97-AF65-F5344CB8AC3E}">
        <p14:creationId xmlns:p14="http://schemas.microsoft.com/office/powerpoint/2010/main" val="31342052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Dynamic Queries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GB" sz="2800" b="0" dirty="0"/>
              <a:t>$database = \Drupal::database();</a:t>
            </a:r>
          </a:p>
          <a:p>
            <a:pPr fontAlgn="base"/>
            <a:r>
              <a:rPr lang="en-GB" sz="2800" b="0" dirty="0"/>
              <a:t>$query = $database-&gt;select('users', 'u');</a:t>
            </a:r>
          </a:p>
          <a:p>
            <a:pPr fontAlgn="base"/>
            <a:r>
              <a:rPr lang="en-GB" sz="2800" b="0" dirty="0"/>
              <a:t> </a:t>
            </a:r>
          </a:p>
          <a:p>
            <a:pPr fontAlgn="base"/>
            <a:r>
              <a:rPr lang="en-GB" sz="2800" b="0" dirty="0"/>
              <a:t>// Add extra detail to this query object: a condition, fields and a range.</a:t>
            </a:r>
          </a:p>
          <a:p>
            <a:pPr fontAlgn="base"/>
            <a:r>
              <a:rPr lang="en-GB" sz="2800" b="0" dirty="0"/>
              <a:t>$query-&gt;condition('</a:t>
            </a:r>
            <a:r>
              <a:rPr lang="en-GB" sz="2800" b="0" dirty="0" err="1"/>
              <a:t>u.uid</a:t>
            </a:r>
            <a:r>
              <a:rPr lang="en-GB" sz="2800" b="0" dirty="0"/>
              <a:t>', 0, '&lt;&gt;');</a:t>
            </a:r>
          </a:p>
          <a:p>
            <a:pPr fontAlgn="base"/>
            <a:r>
              <a:rPr lang="en-GB" sz="2800" b="0" dirty="0"/>
              <a:t>$query-&gt;fields('u', ['</a:t>
            </a:r>
            <a:r>
              <a:rPr lang="en-GB" sz="2800" b="0" dirty="0" err="1"/>
              <a:t>uid</a:t>
            </a:r>
            <a:r>
              <a:rPr lang="en-GB" sz="2800" b="0" dirty="0"/>
              <a:t>', 'name', 'status', 'created', 'access']);</a:t>
            </a:r>
          </a:p>
          <a:p>
            <a:pPr fontAlgn="base"/>
            <a:r>
              <a:rPr lang="en-GB" sz="2800" b="0" dirty="0"/>
              <a:t>$query-&gt;range(0, 50);</a:t>
            </a:r>
          </a:p>
          <a:p>
            <a:pPr fontAlgn="base"/>
            <a:endParaRPr lang="en-GB" sz="2800" b="0" dirty="0"/>
          </a:p>
        </p:txBody>
      </p:sp>
    </p:spTree>
    <p:extLst>
      <p:ext uri="{BB962C8B-B14F-4D97-AF65-F5344CB8AC3E}">
        <p14:creationId xmlns:p14="http://schemas.microsoft.com/office/powerpoint/2010/main" val="357821020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Dynamic Queries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fontAlgn="base">
              <a:buNone/>
            </a:pPr>
            <a:r>
              <a:rPr lang="en-GB" sz="2400" b="0" dirty="0"/>
              <a:t>Shorthand:</a:t>
            </a:r>
          </a:p>
          <a:p>
            <a:pPr marL="0" indent="0" fontAlgn="base">
              <a:buNone/>
            </a:pPr>
            <a:endParaRPr lang="en-GB" sz="2400" b="0" dirty="0"/>
          </a:p>
          <a:p>
            <a:pPr marL="0" indent="0" fontAlgn="base">
              <a:buNone/>
            </a:pPr>
            <a:r>
              <a:rPr lang="en-GB" sz="2400" b="0" dirty="0"/>
              <a:t>/ Create an object of type Select.</a:t>
            </a:r>
          </a:p>
          <a:p>
            <a:pPr marL="0" indent="0" fontAlgn="base">
              <a:buNone/>
            </a:pPr>
            <a:r>
              <a:rPr lang="en-GB" sz="2400" b="0" dirty="0"/>
              <a:t>$query = $database-&gt;select('users', 'u');</a:t>
            </a:r>
          </a:p>
          <a:p>
            <a:pPr marL="0" indent="0" fontAlgn="base">
              <a:buNone/>
            </a:pPr>
            <a:r>
              <a:rPr lang="en-GB" sz="2400" b="0" dirty="0"/>
              <a:t> </a:t>
            </a:r>
          </a:p>
          <a:p>
            <a:pPr marL="0" indent="0" fontAlgn="base">
              <a:buNone/>
            </a:pPr>
            <a:r>
              <a:rPr lang="en-GB" sz="2400" b="0" dirty="0"/>
              <a:t>// Add extra detail to this query object: a condition, fields and a range.</a:t>
            </a:r>
          </a:p>
          <a:p>
            <a:pPr marL="0" indent="0" fontAlgn="base">
              <a:buNone/>
            </a:pPr>
            <a:r>
              <a:rPr lang="en-GB" sz="2400" b="0" dirty="0"/>
              <a:t>$query-&gt;condition('</a:t>
            </a:r>
            <a:r>
              <a:rPr lang="en-GB" sz="2400" b="0" dirty="0" err="1"/>
              <a:t>u.uid</a:t>
            </a:r>
            <a:r>
              <a:rPr lang="en-GB" sz="2400" b="0" dirty="0"/>
              <a:t>', 0, '&lt;&gt;')</a:t>
            </a:r>
          </a:p>
          <a:p>
            <a:pPr marL="0" indent="0" fontAlgn="base">
              <a:buNone/>
            </a:pPr>
            <a:r>
              <a:rPr lang="en-GB" sz="2400" b="0" dirty="0"/>
              <a:t>  -&gt;fields('u', ['</a:t>
            </a:r>
            <a:r>
              <a:rPr lang="en-GB" sz="2400" b="0" dirty="0" err="1"/>
              <a:t>uid</a:t>
            </a:r>
            <a:r>
              <a:rPr lang="en-GB" sz="2400" b="0" dirty="0"/>
              <a:t>', 'name', 'status', 'created', 'access'])</a:t>
            </a:r>
          </a:p>
          <a:p>
            <a:pPr marL="0" indent="0" fontAlgn="base">
              <a:buNone/>
            </a:pPr>
            <a:r>
              <a:rPr lang="en-GB" sz="2400" b="0" dirty="0"/>
              <a:t>  -&gt;range(0, 50);</a:t>
            </a:r>
          </a:p>
          <a:p>
            <a:pPr marL="0" indent="0" fontAlgn="base">
              <a:buNone/>
            </a:pP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302363780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Dynamic Queries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2400" dirty="0"/>
              <a:t>Joins:</a:t>
            </a:r>
          </a:p>
          <a:p>
            <a:pPr marL="0" indent="0">
              <a:buNone/>
            </a:pPr>
            <a:r>
              <a:rPr lang="en-GB" sz="1800" b="0" dirty="0"/>
              <a:t>$query = $connection-&gt;select('node', 'n', $options);</a:t>
            </a:r>
          </a:p>
          <a:p>
            <a:pPr marL="0" indent="0">
              <a:buNone/>
            </a:pPr>
            <a:r>
              <a:rPr lang="en-GB" sz="1800" b="0" dirty="0"/>
              <a:t>$query-&gt;join('</a:t>
            </a:r>
            <a:r>
              <a:rPr lang="en-GB" sz="1800" b="0" dirty="0" err="1"/>
              <a:t>node_field_data</a:t>
            </a:r>
            <a:r>
              <a:rPr lang="en-GB" sz="1800" b="0" dirty="0"/>
              <a:t>', '</a:t>
            </a:r>
            <a:r>
              <a:rPr lang="en-GB" sz="1800" b="0" dirty="0" err="1"/>
              <a:t>nfd</a:t>
            </a:r>
            <a:r>
              <a:rPr lang="en-GB" sz="1800" b="0" dirty="0"/>
              <a:t>', '</a:t>
            </a:r>
            <a:r>
              <a:rPr lang="en-GB" sz="1800" b="0" dirty="0" err="1"/>
              <a:t>n.nid</a:t>
            </a:r>
            <a:r>
              <a:rPr lang="en-GB" sz="1800" b="0" dirty="0"/>
              <a:t> = </a:t>
            </a:r>
            <a:r>
              <a:rPr lang="en-GB" sz="1800" b="0" dirty="0" err="1"/>
              <a:t>nfd.nid</a:t>
            </a:r>
            <a:r>
              <a:rPr lang="en-GB" sz="1800" b="0" dirty="0"/>
              <a:t> AND </a:t>
            </a:r>
            <a:r>
              <a:rPr lang="en-GB" sz="1800" b="0" dirty="0" err="1"/>
              <a:t>nfd.status</a:t>
            </a:r>
            <a:r>
              <a:rPr lang="en-GB" sz="1800" b="0" dirty="0"/>
              <a:t> = :status', array(':status' =&gt; 1));</a:t>
            </a:r>
          </a:p>
          <a:p>
            <a:pPr marL="0" indent="0">
              <a:buNone/>
            </a:pPr>
            <a:r>
              <a:rPr lang="en-GB" sz="1800" b="0" dirty="0"/>
              <a:t>$</a:t>
            </a:r>
            <a:r>
              <a:rPr lang="en-GB" sz="1800" b="0" dirty="0" err="1"/>
              <a:t>table_alias</a:t>
            </a:r>
            <a:r>
              <a:rPr lang="en-GB" sz="1800" b="0" dirty="0"/>
              <a:t> = $query-&gt;join('users', 'u', '</a:t>
            </a:r>
            <a:r>
              <a:rPr lang="en-GB" sz="1800" b="0" dirty="0" err="1"/>
              <a:t>n.uid</a:t>
            </a:r>
            <a:r>
              <a:rPr lang="en-GB" sz="1800" b="0" dirty="0"/>
              <a:t> = </a:t>
            </a:r>
            <a:r>
              <a:rPr lang="en-GB" sz="1800" b="0" dirty="0" err="1"/>
              <a:t>u.uid</a:t>
            </a:r>
            <a:r>
              <a:rPr lang="en-GB" sz="1800" b="0" dirty="0"/>
              <a:t> AND </a:t>
            </a:r>
            <a:r>
              <a:rPr lang="en-GB" sz="1800" b="0" dirty="0" err="1"/>
              <a:t>u.uid</a:t>
            </a:r>
            <a:r>
              <a:rPr lang="en-GB" sz="1800" b="0" dirty="0"/>
              <a:t> = :</a:t>
            </a:r>
            <a:r>
              <a:rPr lang="en-GB" sz="1800" b="0" dirty="0" err="1"/>
              <a:t>uid</a:t>
            </a:r>
            <a:r>
              <a:rPr lang="en-GB" sz="1800" b="0" dirty="0"/>
              <a:t>', array(':</a:t>
            </a:r>
            <a:r>
              <a:rPr lang="en-GB" sz="1800" b="0" dirty="0" err="1"/>
              <a:t>uid</a:t>
            </a:r>
            <a:r>
              <a:rPr lang="en-GB" sz="1800" b="0" dirty="0"/>
              <a:t>' =&gt; 5));</a:t>
            </a:r>
          </a:p>
          <a:p>
            <a:pPr marL="0" indent="0">
              <a:buNone/>
            </a:pPr>
            <a:endParaRPr lang="en-GB" sz="1800" b="0" dirty="0"/>
          </a:p>
          <a:p>
            <a:pPr marL="0" indent="0">
              <a:buNone/>
            </a:pPr>
            <a:r>
              <a:rPr lang="en-GB" sz="1800" dirty="0"/>
              <a:t>Group By: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0" dirty="0"/>
              <a:t>$query = $connection-&gt;select('node', 'n')</a:t>
            </a:r>
          </a:p>
          <a:p>
            <a:pPr marL="0" indent="0">
              <a:buNone/>
            </a:pPr>
            <a:r>
              <a:rPr lang="en-GB" sz="1800" b="0" dirty="0"/>
              <a:t>    -&gt;fields('n',['</a:t>
            </a:r>
            <a:r>
              <a:rPr lang="en-GB" sz="1800" b="0" dirty="0" err="1"/>
              <a:t>uid</a:t>
            </a:r>
            <a:r>
              <a:rPr lang="en-GB" sz="1800" b="0" dirty="0"/>
              <a:t>']);</a:t>
            </a:r>
          </a:p>
          <a:p>
            <a:pPr marL="0" indent="0">
              <a:buNone/>
            </a:pPr>
            <a:r>
              <a:rPr lang="en-GB" sz="1800" b="0" dirty="0"/>
              <a:t>$query-&gt;</a:t>
            </a:r>
            <a:r>
              <a:rPr lang="en-GB" sz="1800" b="0" dirty="0" err="1"/>
              <a:t>addExpression</a:t>
            </a:r>
            <a:r>
              <a:rPr lang="en-GB" sz="1800" b="0" dirty="0"/>
              <a:t>('count(</a:t>
            </a:r>
            <a:r>
              <a:rPr lang="en-GB" sz="1800" b="0" dirty="0" err="1"/>
              <a:t>uid</a:t>
            </a:r>
            <a:r>
              <a:rPr lang="en-GB" sz="1800" b="0" dirty="0"/>
              <a:t>)', '</a:t>
            </a:r>
            <a:r>
              <a:rPr lang="en-GB" sz="1800" b="0" dirty="0" err="1"/>
              <a:t>uid_node_count</a:t>
            </a:r>
            <a:r>
              <a:rPr lang="en-GB" sz="1800" b="0" dirty="0"/>
              <a:t>');</a:t>
            </a:r>
          </a:p>
          <a:p>
            <a:pPr marL="0" indent="0">
              <a:buNone/>
            </a:pPr>
            <a:r>
              <a:rPr lang="en-GB" sz="1800" b="0" dirty="0"/>
              <a:t>$query-&gt;</a:t>
            </a:r>
            <a:r>
              <a:rPr lang="en-GB" sz="1800" b="0" dirty="0" err="1"/>
              <a:t>groupBy</a:t>
            </a:r>
            <a:r>
              <a:rPr lang="en-GB" sz="1800" b="0" dirty="0"/>
              <a:t>("</a:t>
            </a:r>
            <a:r>
              <a:rPr lang="en-GB" sz="1800" b="0" dirty="0" err="1"/>
              <a:t>n.uid</a:t>
            </a:r>
            <a:r>
              <a:rPr lang="en-GB" sz="1800" b="0" dirty="0"/>
              <a:t>");</a:t>
            </a:r>
          </a:p>
          <a:p>
            <a:pPr marL="0" indent="0">
              <a:buNone/>
            </a:pPr>
            <a:r>
              <a:rPr lang="en-GB" sz="1800" b="0" dirty="0"/>
              <a:t>$query-&gt;having('COUNT(</a:t>
            </a:r>
            <a:r>
              <a:rPr lang="en-GB" sz="1800" b="0" dirty="0" err="1"/>
              <a:t>uid</a:t>
            </a:r>
            <a:r>
              <a:rPr lang="en-GB" sz="1800" b="0" dirty="0"/>
              <a:t>) &gt;= :matches', [':matches' =&gt; 2]);</a:t>
            </a:r>
          </a:p>
          <a:p>
            <a:pPr marL="0" indent="0">
              <a:buNone/>
            </a:pPr>
            <a:r>
              <a:rPr lang="en-GB" sz="1800" b="0" dirty="0"/>
              <a:t>$results = $query-&gt;execute();</a:t>
            </a:r>
          </a:p>
        </p:txBody>
      </p:sp>
    </p:spTree>
    <p:extLst>
      <p:ext uri="{BB962C8B-B14F-4D97-AF65-F5344CB8AC3E}">
        <p14:creationId xmlns:p14="http://schemas.microsoft.com/office/powerpoint/2010/main" val="309041591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CRUD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0976" y="2322850"/>
            <a:ext cx="11139370" cy="4816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2400" dirty="0"/>
              <a:t>Insert</a:t>
            </a:r>
          </a:p>
          <a:p>
            <a:pPr marL="0" indent="0">
              <a:buNone/>
            </a:pPr>
            <a:endParaRPr lang="en-GB" sz="2000" b="0" dirty="0"/>
          </a:p>
          <a:p>
            <a:pPr marL="0" indent="0">
              <a:buNone/>
            </a:pPr>
            <a:r>
              <a:rPr lang="en-GB" sz="2000" b="0" dirty="0"/>
              <a:t>$result = $connection-&gt;insert('</a:t>
            </a:r>
            <a:r>
              <a:rPr lang="en-GB" sz="2000" b="0" dirty="0" err="1"/>
              <a:t>mytable</a:t>
            </a:r>
            <a:r>
              <a:rPr lang="en-GB" sz="2000" b="0" dirty="0"/>
              <a:t>')</a:t>
            </a:r>
          </a:p>
          <a:p>
            <a:pPr marL="0" indent="0">
              <a:buNone/>
            </a:pPr>
            <a:r>
              <a:rPr lang="en-GB" sz="2000" b="0" dirty="0"/>
              <a:t>  -&gt;fields(['title', '</a:t>
            </a:r>
            <a:r>
              <a:rPr lang="en-GB" sz="2000" b="0" dirty="0" err="1"/>
              <a:t>uid</a:t>
            </a:r>
            <a:r>
              <a:rPr lang="en-GB" sz="2000" b="0" dirty="0"/>
              <a:t>', 'created'])</a:t>
            </a:r>
          </a:p>
          <a:p>
            <a:pPr marL="0" indent="0">
              <a:buNone/>
            </a:pPr>
            <a:r>
              <a:rPr lang="en-GB" sz="2000" b="0" dirty="0"/>
              <a:t>  -&gt;values([</a:t>
            </a:r>
          </a:p>
          <a:p>
            <a:pPr marL="0" indent="0">
              <a:buNone/>
            </a:pPr>
            <a:r>
              <a:rPr lang="en-GB" sz="2000" b="0" dirty="0"/>
              <a:t>    'title' =&gt; 'Example',</a:t>
            </a:r>
          </a:p>
          <a:p>
            <a:pPr marL="0" indent="0">
              <a:buNone/>
            </a:pPr>
            <a:r>
              <a:rPr lang="en-GB" sz="2000" b="0" dirty="0"/>
              <a:t>    '</a:t>
            </a:r>
            <a:r>
              <a:rPr lang="en-GB" sz="2000" b="0" dirty="0" err="1"/>
              <a:t>uid</a:t>
            </a:r>
            <a:r>
              <a:rPr lang="en-GB" sz="2000" b="0" dirty="0"/>
              <a:t>' =&gt; 1,</a:t>
            </a:r>
          </a:p>
          <a:p>
            <a:pPr marL="0" indent="0">
              <a:buNone/>
            </a:pPr>
            <a:r>
              <a:rPr lang="en-GB" sz="2000" b="0" dirty="0"/>
              <a:t>    'created' =&gt; \Drupal::time()-&gt;</a:t>
            </a:r>
            <a:r>
              <a:rPr lang="en-GB" sz="2000" b="0" dirty="0" err="1"/>
              <a:t>getRequestTime</a:t>
            </a:r>
            <a:r>
              <a:rPr lang="en-GB" sz="2000" b="0" dirty="0"/>
              <a:t>(),</a:t>
            </a:r>
          </a:p>
          <a:p>
            <a:pPr marL="0" indent="0">
              <a:buNone/>
            </a:pPr>
            <a:r>
              <a:rPr lang="en-GB" sz="2000" b="0" dirty="0"/>
              <a:t>  ])</a:t>
            </a:r>
          </a:p>
          <a:p>
            <a:pPr marL="0" indent="0">
              <a:buNone/>
            </a:pPr>
            <a:r>
              <a:rPr lang="en-GB" sz="2000" b="0" dirty="0"/>
              <a:t>  -&gt;execute();</a:t>
            </a:r>
          </a:p>
        </p:txBody>
      </p:sp>
    </p:spTree>
    <p:extLst>
      <p:ext uri="{BB962C8B-B14F-4D97-AF65-F5344CB8AC3E}">
        <p14:creationId xmlns:p14="http://schemas.microsoft.com/office/powerpoint/2010/main" val="197374000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7472DB922A4898B4C70CF409DE61" ma:contentTypeVersion="2" ma:contentTypeDescription="Create a new document." ma:contentTypeScope="" ma:versionID="fcd8b77537f3b94aeed9a96383b1ee76">
  <xsd:schema xmlns:xsd="http://www.w3.org/2001/XMLSchema" xmlns:xs="http://www.w3.org/2001/XMLSchema" xmlns:p="http://schemas.microsoft.com/office/2006/metadata/properties" xmlns:ns2="a227ad71-b135-41b2-8ff0-348740f6b776" targetNamespace="http://schemas.microsoft.com/office/2006/metadata/properties" ma:root="true" ma:fieldsID="41aa372083e0a5bccf0888f86dae22b5" ns2:_="">
    <xsd:import namespace="a227ad71-b135-41b2-8ff0-348740f6b7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7ad71-b135-41b2-8ff0-348740f6b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982EFF-3FA2-44A6-882A-B30F35D0213B}"/>
</file>

<file path=customXml/itemProps2.xml><?xml version="1.0" encoding="utf-8"?>
<ds:datastoreItem xmlns:ds="http://schemas.openxmlformats.org/officeDocument/2006/customXml" ds:itemID="{14E65F6A-4436-44B3-8126-62419EC6124B}"/>
</file>

<file path=customXml/itemProps3.xml><?xml version="1.0" encoding="utf-8"?>
<ds:datastoreItem xmlns:ds="http://schemas.openxmlformats.org/officeDocument/2006/customXml" ds:itemID="{AE7BE4AF-E523-4683-A56C-BA7AC5297800}"/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908</Words>
  <Application>Microsoft Office PowerPoint</Application>
  <PresentationFormat>Widescreen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Office Theme</vt:lpstr>
      <vt:lpstr>Drupal 9 Database Api</vt:lpstr>
      <vt:lpstr>Drupal Database configuration</vt:lpstr>
      <vt:lpstr>Initiating DB connection</vt:lpstr>
      <vt:lpstr>Static Queries</vt:lpstr>
      <vt:lpstr>Static Queries</vt:lpstr>
      <vt:lpstr>Dynamic Queries</vt:lpstr>
      <vt:lpstr>Dynamic Queries</vt:lpstr>
      <vt:lpstr>Dynamic Queries</vt:lpstr>
      <vt:lpstr>CRUD</vt:lpstr>
      <vt:lpstr>Delete:</vt:lpstr>
      <vt:lpstr>DB Result Set:</vt:lpstr>
      <vt:lpstr>Services:</vt:lpstr>
      <vt:lpstr>Services: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Drupal 9</dc:title>
  <dc:creator>Santhanam, PremGanesh</dc:creator>
  <cp:lastModifiedBy>Santhanam, PremGanesh</cp:lastModifiedBy>
  <cp:revision>41</cp:revision>
  <dcterms:created xsi:type="dcterms:W3CDTF">2021-07-05T10:06:31Z</dcterms:created>
  <dcterms:modified xsi:type="dcterms:W3CDTF">2021-07-27T14:33:44Z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f34ead-50a3-4950-8a39-fca3a33c48cb_Enabled">
    <vt:lpwstr>true</vt:lpwstr>
  </property>
  <property fmtid="{D5CDD505-2E9C-101B-9397-08002B2CF9AE}" pid="3" name="MSIP_Label_b1f34ead-50a3-4950-8a39-fca3a33c48cb_SetDate">
    <vt:lpwstr>2021-07-27T14:33:44Z</vt:lpwstr>
  </property>
  <property fmtid="{D5CDD505-2E9C-101B-9397-08002B2CF9AE}" pid="4" name="MSIP_Label_b1f34ead-50a3-4950-8a39-fca3a33c48cb_Method">
    <vt:lpwstr>Standard</vt:lpwstr>
  </property>
  <property fmtid="{D5CDD505-2E9C-101B-9397-08002B2CF9AE}" pid="5" name="MSIP_Label_b1f34ead-50a3-4950-8a39-fca3a33c48cb_Name">
    <vt:lpwstr>Confidential</vt:lpwstr>
  </property>
  <property fmtid="{D5CDD505-2E9C-101B-9397-08002B2CF9AE}" pid="6" name="MSIP_Label_b1f34ead-50a3-4950-8a39-fca3a33c48cb_SiteId">
    <vt:lpwstr>0c5638da-d686-4d6a-8df4-e0552c70cb17</vt:lpwstr>
  </property>
  <property fmtid="{D5CDD505-2E9C-101B-9397-08002B2CF9AE}" pid="7" name="MSIP_Label_b1f34ead-50a3-4950-8a39-fca3a33c48cb_ActionId">
    <vt:lpwstr>14909040-c00f-47e0-a442-5f097bc5632b</vt:lpwstr>
  </property>
  <property fmtid="{D5CDD505-2E9C-101B-9397-08002B2CF9AE}" pid="8" name="MSIP_Label_b1f34ead-50a3-4950-8a39-fca3a33c48cb_ContentBits">
    <vt:lpwstr>1</vt:lpwstr>
  </property>
  <property fmtid="{D5CDD505-2E9C-101B-9397-08002B2CF9AE}" pid="9" name="ContentTypeId">
    <vt:lpwstr>0x010100C9377472DB922A4898B4C70CF409DE61</vt:lpwstr>
  </property>
</Properties>
</file>