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301" y="31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dirty="0">
                <a:latin typeface="Trebuchet MS"/>
                <a:cs typeface="Trebuchet MS"/>
              </a:rPr>
              <a:t>Megha G</a:t>
            </a:r>
            <a:endParaRPr sz="3200" dirty="0">
              <a:latin typeface="Trebuchet MS"/>
              <a:cs typeface="Trebuchet MS"/>
            </a:endParaRPr>
          </a:p>
        </p:txBody>
      </p:sp>
      <p:sp>
        <p:nvSpPr>
          <p:cNvPr id="8" name="object 8"/>
          <p:cNvSpPr txBox="1"/>
          <p:nvPr/>
        </p:nvSpPr>
        <p:spPr>
          <a:xfrm>
            <a:off x="6396735" y="2819400"/>
            <a:ext cx="37261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Final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838200" y="984899"/>
            <a:ext cx="9764395" cy="1122362"/>
          </a:xfrm>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8" name="Picture 7">
            <a:extLst>
              <a:ext uri="{FF2B5EF4-FFF2-40B4-BE49-F238E27FC236}">
                <a16:creationId xmlns:a16="http://schemas.microsoft.com/office/drawing/2014/main" id="{DCF85859-83B4-FA84-6521-65BF3C576A3C}"/>
              </a:ext>
            </a:extLst>
          </p:cNvPr>
          <p:cNvPicPr>
            <a:picLocks noChangeAspect="1"/>
          </p:cNvPicPr>
          <p:nvPr/>
        </p:nvPicPr>
        <p:blipFill>
          <a:blip r:embed="rId2"/>
          <a:stretch>
            <a:fillRect/>
          </a:stretch>
        </p:blipFill>
        <p:spPr>
          <a:xfrm>
            <a:off x="914400" y="2107260"/>
            <a:ext cx="7094774" cy="34553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n w="0"/>
              <a:gradFill>
                <a:gsLst>
                  <a:gs pos="21000">
                    <a:srgbClr val="53575C"/>
                  </a:gs>
                  <a:gs pos="88000">
                    <a:srgbClr val="C5C7CA"/>
                  </a:gs>
                </a:gsLst>
                <a:lin ang="5400000"/>
              </a:gradFill>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p:cNvSpPr txBox="1"/>
          <p:nvPr/>
        </p:nvSpPr>
        <p:spPr>
          <a:xfrm>
            <a:off x="630948" y="2401669"/>
            <a:ext cx="9122652" cy="1569660"/>
          </a:xfrm>
          <a:prstGeom prst="rect">
            <a:avLst/>
          </a:prstGeom>
          <a:noFill/>
        </p:spPr>
        <p:txBody>
          <a:bodyPr wrap="square" rtlCol="0">
            <a:spAutoFit/>
          </a:bodyPr>
          <a:lstStyle/>
          <a:p>
            <a:r>
              <a:rPr lang="en-US" sz="4800" b="1" i="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Söhne"/>
              </a:rPr>
              <a:t>Image Denoising with Convolutional Neural Networks</a:t>
            </a:r>
            <a:endParaRPr lang="en-IN"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2438400" y="1507806"/>
            <a:ext cx="4800600" cy="3884397"/>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dirty="0"/>
              <a:t>Problem Statement</a:t>
            </a:r>
          </a:p>
          <a:p>
            <a:pPr marL="285750" indent="-285750">
              <a:lnSpc>
                <a:spcPct val="200000"/>
              </a:lnSpc>
              <a:buFont typeface="Wingdings" panose="05000000000000000000" pitchFamily="2" charset="2"/>
              <a:buChar char="q"/>
            </a:pPr>
            <a:r>
              <a:rPr lang="en-US" dirty="0"/>
              <a:t>Project Overview</a:t>
            </a:r>
          </a:p>
          <a:p>
            <a:pPr marL="285750" indent="-285750">
              <a:lnSpc>
                <a:spcPct val="200000"/>
              </a:lnSpc>
              <a:buFont typeface="Wingdings" panose="05000000000000000000" pitchFamily="2" charset="2"/>
              <a:buChar char="q"/>
            </a:pPr>
            <a:r>
              <a:rPr lang="en-US" dirty="0"/>
              <a:t>Who are the end users?</a:t>
            </a:r>
          </a:p>
          <a:p>
            <a:pPr marL="285750" indent="-285750">
              <a:lnSpc>
                <a:spcPct val="200000"/>
              </a:lnSpc>
              <a:buFont typeface="Wingdings" panose="05000000000000000000" pitchFamily="2" charset="2"/>
              <a:buChar char="q"/>
            </a:pPr>
            <a:r>
              <a:rPr lang="en-US" dirty="0"/>
              <a:t>Solutions and value of propositions</a:t>
            </a:r>
          </a:p>
          <a:p>
            <a:pPr marL="285750" indent="-285750">
              <a:lnSpc>
                <a:spcPct val="200000"/>
              </a:lnSpc>
              <a:buFont typeface="Wingdings" panose="05000000000000000000" pitchFamily="2" charset="2"/>
              <a:buChar char="q"/>
            </a:pPr>
            <a:r>
              <a:rPr lang="en-US" dirty="0"/>
              <a:t>WOW factor in the solution</a:t>
            </a:r>
          </a:p>
          <a:p>
            <a:pPr marL="285750" indent="-285750">
              <a:lnSpc>
                <a:spcPct val="200000"/>
              </a:lnSpc>
              <a:buFont typeface="Wingdings" panose="05000000000000000000" pitchFamily="2" charset="2"/>
              <a:buChar char="q"/>
            </a:pPr>
            <a:r>
              <a:rPr lang="en-US" dirty="0"/>
              <a:t>Modelling</a:t>
            </a:r>
          </a:p>
          <a:p>
            <a:pPr marL="285750" indent="-285750">
              <a:lnSpc>
                <a:spcPct val="200000"/>
              </a:lnSpc>
              <a:buFont typeface="Wingdings" panose="05000000000000000000" pitchFamily="2" charset="2"/>
              <a:buChar char="q"/>
            </a:pPr>
            <a:r>
              <a:rPr lang="en-US" dirty="0"/>
              <a:t>Results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781800" y="1661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834072" y="2209800"/>
            <a:ext cx="6709728" cy="3477875"/>
          </a:xfrm>
          <a:prstGeom prst="rect">
            <a:avLst/>
          </a:prstGeom>
          <a:noFill/>
        </p:spPr>
        <p:txBody>
          <a:bodyPr wrap="square" rtlCol="0">
            <a:spAutoFit/>
          </a:bodyPr>
          <a:lstStyle/>
          <a:p>
            <a:r>
              <a:rPr lang="en-US" sz="2200" b="0" i="0" dirty="0">
                <a:solidFill>
                  <a:srgbClr val="0D0D0D"/>
                </a:solidFill>
                <a:effectLst/>
                <a:latin typeface="Söhne"/>
              </a:rPr>
              <a:t>Given a set of noisy images corrupted by various types and levels of noise, the objective is to develop a robust image denoising algorithm using deep learning techniques. The algorithm should effectively remove the noise while preserving important image features and details. The solution should be computationally efficient and adaptable to different noise types and levels, with the ultimate goal of enhancing image quality for various applications such as medical imaging, surveillance, and photography.</a:t>
            </a:r>
            <a:endParaRPr lang="en-IN"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sp>
        <p:nvSpPr>
          <p:cNvPr id="9" name="object 9"/>
          <p:cNvSpPr txBox="1"/>
          <p:nvPr/>
        </p:nvSpPr>
        <p:spPr>
          <a:xfrm>
            <a:off x="838200"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p:cNvSpPr txBox="1"/>
          <p:nvPr/>
        </p:nvSpPr>
        <p:spPr>
          <a:xfrm>
            <a:off x="673344" y="2060331"/>
            <a:ext cx="8089656" cy="4293483"/>
          </a:xfrm>
          <a:prstGeom prst="rect">
            <a:avLst/>
          </a:prstGeom>
          <a:noFill/>
        </p:spPr>
        <p:txBody>
          <a:bodyPr wrap="square" rtlCol="0">
            <a:spAutoFit/>
          </a:bodyPr>
          <a:lstStyle/>
          <a:p>
            <a:r>
              <a:rPr lang="en-US" sz="2100" dirty="0"/>
              <a:t>Objectives of ‘Image denoising’ are to train a model using images of training dataset to </a:t>
            </a:r>
          </a:p>
          <a:p>
            <a:pPr marL="285750" indent="-285750">
              <a:buFont typeface="Wingdings" panose="05000000000000000000" pitchFamily="2" charset="2"/>
              <a:buChar char="ü"/>
            </a:pPr>
            <a:r>
              <a:rPr lang="en-US" sz="2100" b="0" i="0" dirty="0">
                <a:solidFill>
                  <a:srgbClr val="0D0D0D"/>
                </a:solidFill>
                <a:effectLst/>
                <a:latin typeface="Söhne"/>
              </a:rPr>
              <a:t>Build a convolutional neural network (CNN) model capable of effectively removing noise from images while preserving important visual features.</a:t>
            </a:r>
          </a:p>
          <a:p>
            <a:pPr marL="285750" indent="-285750">
              <a:buFont typeface="Wingdings" panose="05000000000000000000" pitchFamily="2" charset="2"/>
              <a:buChar char="ü"/>
            </a:pPr>
            <a:r>
              <a:rPr lang="en-US" sz="2100" b="0" i="0" dirty="0">
                <a:solidFill>
                  <a:srgbClr val="0D0D0D"/>
                </a:solidFill>
                <a:effectLst/>
                <a:latin typeface="Söhne"/>
              </a:rPr>
              <a:t>Train the CNN model using appropriate optimization techniques to achieve high denoising accuracy and minimize reconstruction errors.</a:t>
            </a:r>
          </a:p>
          <a:p>
            <a:pPr marL="285750" indent="-285750">
              <a:buFont typeface="Wingdings" panose="05000000000000000000" pitchFamily="2" charset="2"/>
              <a:buChar char="ü"/>
            </a:pPr>
            <a:r>
              <a:rPr lang="en-US" sz="2100" b="0" i="0" dirty="0">
                <a:solidFill>
                  <a:srgbClr val="0D0D0D"/>
                </a:solidFill>
                <a:effectLst/>
                <a:latin typeface="Söhne"/>
              </a:rPr>
              <a:t>Ensure the model can effectively handle different types of noise commonly found in real-world images, such as Gaussian noise, salt-and-pepper noise, and speckle noise.</a:t>
            </a:r>
          </a:p>
          <a:p>
            <a:pPr marL="285750" indent="-285750">
              <a:buFont typeface="Wingdings" panose="05000000000000000000" pitchFamily="2" charset="2"/>
              <a:buChar char="ü"/>
            </a:pPr>
            <a:r>
              <a:rPr lang="en-US" sz="2100" b="0" i="0" dirty="0">
                <a:solidFill>
                  <a:srgbClr val="0D0D0D"/>
                </a:solidFill>
                <a:effectLst/>
                <a:latin typeface="Söhne"/>
              </a:rPr>
              <a:t>Compare the performance of the developed deep learning model against traditional denoising techniques and other state-of-the-art deep learning approaches to validate its effectiveness and superiority.</a:t>
            </a:r>
            <a:endParaRPr lang="en-IN" sz="2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p:cNvSpPr txBox="1"/>
          <p:nvPr/>
        </p:nvSpPr>
        <p:spPr>
          <a:xfrm>
            <a:off x="774944" y="2028092"/>
            <a:ext cx="8826256" cy="3477875"/>
          </a:xfrm>
          <a:prstGeom prst="rect">
            <a:avLst/>
          </a:prstGeom>
          <a:noFill/>
        </p:spPr>
        <p:txBody>
          <a:bodyPr wrap="square" rtlCol="0">
            <a:spAutoFit/>
          </a:bodyPr>
          <a:lstStyle/>
          <a:p>
            <a:r>
              <a:rPr lang="en-US" sz="2200" i="0" dirty="0">
                <a:solidFill>
                  <a:srgbClr val="0D0D0D"/>
                </a:solidFill>
                <a:effectLst/>
                <a:latin typeface="+mn-lt"/>
              </a:rPr>
              <a:t>The end users of the developed image denoising model would primarily be </a:t>
            </a:r>
            <a:r>
              <a:rPr lang="en-IN" sz="2200" i="0" dirty="0">
                <a:solidFill>
                  <a:srgbClr val="0D0D0D"/>
                </a:solidFill>
                <a:effectLst/>
                <a:latin typeface="+mn-lt"/>
              </a:rPr>
              <a:t>Photographers, Surveillance </a:t>
            </a:r>
            <a:r>
              <a:rPr lang="en-IN" sz="2200" i="0" dirty="0" err="1">
                <a:solidFill>
                  <a:srgbClr val="0D0D0D"/>
                </a:solidFill>
                <a:effectLst/>
                <a:latin typeface="+mn-lt"/>
              </a:rPr>
              <a:t>Operators,Grapphic</a:t>
            </a:r>
            <a:r>
              <a:rPr lang="en-IN" sz="2200" i="0" dirty="0">
                <a:solidFill>
                  <a:srgbClr val="0D0D0D"/>
                </a:solidFill>
                <a:effectLst/>
                <a:latin typeface="+mn-lt"/>
              </a:rPr>
              <a:t> </a:t>
            </a:r>
            <a:r>
              <a:rPr lang="en-IN" sz="2200" i="0" dirty="0" err="1">
                <a:solidFill>
                  <a:srgbClr val="0D0D0D"/>
                </a:solidFill>
                <a:effectLst/>
                <a:latin typeface="+mn-lt"/>
              </a:rPr>
              <a:t>designers,Mobile</a:t>
            </a:r>
            <a:r>
              <a:rPr lang="en-IN" sz="2200" i="0" dirty="0">
                <a:solidFill>
                  <a:srgbClr val="0D0D0D"/>
                </a:solidFill>
                <a:effectLst/>
                <a:latin typeface="+mn-lt"/>
              </a:rPr>
              <a:t> device users and medical professionals. </a:t>
            </a:r>
            <a:r>
              <a:rPr lang="en-US" sz="2200" dirty="0">
                <a:latin typeface="+mn-lt"/>
              </a:rPr>
              <a:t>These users would benefit from the model's capabilities in accurately denoising images. Here are some reasons why these end users would find the model valuable:</a:t>
            </a:r>
          </a:p>
          <a:p>
            <a:endParaRPr lang="en-US" sz="2200" dirty="0">
              <a:latin typeface="+mn-lt"/>
            </a:endParaRPr>
          </a:p>
          <a:p>
            <a:pPr marL="285750" indent="-285750">
              <a:buFont typeface="Wingdings" panose="05000000000000000000" pitchFamily="2" charset="2"/>
              <a:buChar char="Ø"/>
            </a:pPr>
            <a:r>
              <a:rPr lang="en-IN" sz="2200" i="0" dirty="0">
                <a:solidFill>
                  <a:srgbClr val="0D0D0D"/>
                </a:solidFill>
                <a:effectLst/>
                <a:latin typeface="+mn-lt"/>
              </a:rPr>
              <a:t>Improving Image Quality</a:t>
            </a:r>
          </a:p>
          <a:p>
            <a:pPr marL="285750" indent="-285750">
              <a:buFont typeface="Wingdings" panose="05000000000000000000" pitchFamily="2" charset="2"/>
              <a:buChar char="Ø"/>
            </a:pPr>
            <a:r>
              <a:rPr lang="en-IN" sz="2200" i="0" dirty="0">
                <a:solidFill>
                  <a:srgbClr val="0D0D0D"/>
                </a:solidFill>
                <a:effectLst/>
                <a:latin typeface="+mn-lt"/>
              </a:rPr>
              <a:t>Enhancing Visibility of Details</a:t>
            </a:r>
          </a:p>
          <a:p>
            <a:pPr marL="285750" indent="-285750">
              <a:buFont typeface="Wingdings" panose="05000000000000000000" pitchFamily="2" charset="2"/>
              <a:buChar char="Ø"/>
            </a:pPr>
            <a:r>
              <a:rPr lang="en-IN" sz="2200" i="0" dirty="0">
                <a:solidFill>
                  <a:srgbClr val="0D0D0D"/>
                </a:solidFill>
                <a:effectLst/>
                <a:latin typeface="+mn-lt"/>
              </a:rPr>
              <a:t>Increasing Accuracy in Analysis</a:t>
            </a:r>
          </a:p>
          <a:p>
            <a:pPr marL="285750" indent="-285750">
              <a:buFont typeface="Wingdings" panose="05000000000000000000" pitchFamily="2" charset="2"/>
              <a:buChar char="Ø"/>
            </a:pPr>
            <a:r>
              <a:rPr lang="en-IN" sz="2200" i="0" dirty="0">
                <a:solidFill>
                  <a:srgbClr val="0D0D0D"/>
                </a:solidFill>
                <a:effectLst/>
                <a:latin typeface="+mn-lt"/>
              </a:rPr>
              <a:t>Improving Compression Efficiency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7133" y="1821801"/>
            <a:ext cx="860425" cy="1075593"/>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lang="en-US" sz="3600" dirty="0"/>
              <a:t>YOUR</a:t>
            </a:r>
            <a:r>
              <a:rPr lang="en-US" sz="3600" spc="-95" dirty="0"/>
              <a:t> </a:t>
            </a:r>
            <a:r>
              <a:rPr lang="en-US" sz="3600" spc="-10" dirty="0"/>
              <a:t>SOLUTION</a:t>
            </a:r>
            <a:r>
              <a:rPr lang="en-US" sz="3600" spc="-345" dirty="0"/>
              <a:t> </a:t>
            </a:r>
            <a:r>
              <a:rPr lang="en-US" sz="3600" dirty="0"/>
              <a:t>AND</a:t>
            </a:r>
            <a:r>
              <a:rPr lang="en-US" sz="3600" spc="-20" dirty="0"/>
              <a:t> </a:t>
            </a:r>
            <a:r>
              <a:rPr lang="en-US" sz="3600" dirty="0"/>
              <a:t>ITS </a:t>
            </a:r>
            <a:r>
              <a:rPr lang="en-US" sz="3600" spc="-20" dirty="0"/>
              <a:t>VALUE</a:t>
            </a:r>
            <a:r>
              <a:rPr lang="en-US" sz="3600" spc="-120" dirty="0"/>
              <a:t> </a:t>
            </a:r>
            <a:r>
              <a:rPr lang="en-US" sz="3600" spc="-10" dirty="0"/>
              <a:t>PROPOSITION</a:t>
            </a:r>
            <a:endParaRPr lang="en-US"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p:cNvSpPr txBox="1"/>
          <p:nvPr/>
        </p:nvSpPr>
        <p:spPr>
          <a:xfrm>
            <a:off x="1295400" y="2048607"/>
            <a:ext cx="7728585" cy="3970318"/>
          </a:xfrm>
          <a:prstGeom prst="rect">
            <a:avLst/>
          </a:prstGeom>
          <a:noFill/>
        </p:spPr>
        <p:txBody>
          <a:bodyPr wrap="square" rtlCol="0">
            <a:spAutoFit/>
          </a:bodyPr>
          <a:lstStyle/>
          <a:p>
            <a:r>
              <a:rPr lang="en-US" sz="2100" dirty="0"/>
              <a:t>My image denoising solution utilizes advanced deep learning techniques to efficiently remove noise from images while preserving essential details. With versatility across industries, it caters to diverse needs in photography, medical imaging, surveillance, and research. The model's optimized algorithms ensure fast processing, enabling quick denoising of large datasets and real-time applications. By providing clean and noise-free images, it enhances decision-making processes in diagnosis, analysis, and research. Moreover, its user-friendly interface makes it accessible to a wide range of users, empowering them with advanced image processing capabilities for improved image quality and accuracy in various domains.</a:t>
            </a:r>
            <a:endParaRPr lang="en-IN" sz="2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p:cNvSpPr txBox="1"/>
          <p:nvPr/>
        </p:nvSpPr>
        <p:spPr>
          <a:xfrm>
            <a:off x="558164" y="2019300"/>
            <a:ext cx="8662035" cy="4154984"/>
          </a:xfrm>
          <a:prstGeom prst="rect">
            <a:avLst/>
          </a:prstGeom>
          <a:noFill/>
        </p:spPr>
        <p:txBody>
          <a:bodyPr wrap="square" rtlCol="0">
            <a:spAutoFit/>
          </a:bodyPr>
          <a:lstStyle/>
          <a:p>
            <a:r>
              <a:rPr lang="en-US" sz="2200" dirty="0"/>
              <a:t>My image denoising solution wows users with its unparalleled ability to seamlessly restore images to their pristine quality, surpassing traditional methods. Powered by cutting-edge deep learning algorithms, it not only removes noise but also intelligently preserves crucial details, ensuring stunning visual clarity. What truly sets our solution apart is its adaptability across industries, from medical imaging to photography, offering unmatched versatility. Furthermore, its lightning-fast processing speed and user-friendly interface redefine convenience, enabling effortless denoising even in real-time scenarios. With our solution, users experience a new level of image enhancement, empowering them to make sharper, more informed decisions with every pixel.</a:t>
            </a:r>
            <a:endParaRPr lang="en-IN"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p:nvPr/>
        </p:nvSpPr>
        <p:spPr>
          <a:xfrm>
            <a:off x="739775" y="2268603"/>
            <a:ext cx="8099425" cy="4167808"/>
          </a:xfrm>
          <a:prstGeom prst="rect">
            <a:avLst/>
          </a:prstGeom>
        </p:spPr>
        <p:txBody>
          <a:bodyPr vert="horz" wrap="square" lIns="0" tIns="12700" rIns="0" bIns="0" rtlCol="0">
            <a:spAutoFit/>
          </a:bodyPr>
          <a:lstStyle/>
          <a:p>
            <a:r>
              <a:rPr lang="en-US" dirty="0"/>
              <a:t>In my image denoising modeling approach, we leverage Convolutional Neural Networks (CNNs) due to their remarkable ability to learn hierarchical representations from image data. Our model architecture comprises several convolutional layers followed by activation functions, enabling effective noise reduction while preserving important image features. Before inputting images into the model, we preprocess them to ensure compatibility, typically through normalization or resizing. During training, we optimize the model parameters using an appropriate optimizer like Adam, while minimizing a loss function tailored for image denoising tasks, such as mean squared error (MSE). Our training procedure incorporates data augmentation techniques to enhance model generalization, and we evaluate performance using quantitative metrics like peak signal-to-noise ratio (PSNR) and qualitative visual inspection. The results obtained during training and validation demonstrate the model's efficacy in effectively denoising images, providing a solid foundation for future improvements and exploration of alternative architectures or techniques.</a:t>
            </a: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837247" y="937260"/>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TotalTime>
  <Words>751</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Söhne</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Megha G</cp:lastModifiedBy>
  <cp:revision>6</cp:revision>
  <dcterms:created xsi:type="dcterms:W3CDTF">2024-04-04T10:20:03Z</dcterms:created>
  <dcterms:modified xsi:type="dcterms:W3CDTF">2024-04-04T12:20:26Z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