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7" r:id="rId8"/>
    <p:sldId id="268" r:id="rId9"/>
    <p:sldId id="269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4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6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0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6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5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2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25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4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7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9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722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2057400"/>
          </a:xfrm>
        </p:spPr>
        <p:txBody>
          <a:bodyPr>
            <a:noAutofit/>
          </a:bodyPr>
          <a:lstStyle/>
          <a:p>
            <a:r>
              <a:rPr lang="en-US" sz="6000" b="1" u="sng" dirty="0" smtClean="0">
                <a:solidFill>
                  <a:srgbClr val="00B050"/>
                </a:solidFill>
                <a:latin typeface="Algerian" pitchFamily="82" charset="0"/>
              </a:rPr>
              <a:t>HOTEL RESERVATION ANALYSIS</a:t>
            </a:r>
            <a:endParaRPr lang="en-US" sz="6000" b="1" u="sng" dirty="0">
              <a:solidFill>
                <a:srgbClr val="00B05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400" b="1" u="sng" dirty="0" smtClean="0">
                <a:solidFill>
                  <a:schemeClr val="accent5">
                    <a:lumMod val="50000"/>
                  </a:schemeClr>
                </a:solidFill>
                <a:latin typeface="Algerian" pitchFamily="82" charset="0"/>
              </a:rPr>
              <a:t>SUBMITTED BY</a:t>
            </a: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lgerian" pitchFamily="82" charset="0"/>
              </a:rPr>
              <a:t>MEGHA BISHT</a:t>
            </a: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lgerian" pitchFamily="82" charset="0"/>
              </a:rPr>
              <a:t>DATA ANALYTICS INTERN</a:t>
            </a:r>
          </a:p>
        </p:txBody>
      </p:sp>
    </p:spTree>
    <p:extLst>
      <p:ext uri="{BB962C8B-B14F-4D97-AF65-F5344CB8AC3E}">
        <p14:creationId xmlns:p14="http://schemas.microsoft.com/office/powerpoint/2010/main" val="11970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8000" b="1" dirty="0" smtClean="0">
              <a:latin typeface="Algerian" pitchFamily="82" charset="0"/>
            </a:endParaRPr>
          </a:p>
          <a:p>
            <a:pPr marL="0" indent="0">
              <a:buNone/>
            </a:pPr>
            <a:endParaRPr lang="en-US" sz="8000" b="1" dirty="0"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US" sz="8000" b="1" dirty="0" smtClean="0">
                <a:solidFill>
                  <a:srgbClr val="00B050"/>
                </a:solidFill>
                <a:latin typeface="Algerian" pitchFamily="82" charset="0"/>
              </a:rPr>
              <a:t>THANK YOU</a:t>
            </a:r>
            <a:endParaRPr lang="en-US" sz="8000" b="1" dirty="0">
              <a:solidFill>
                <a:srgbClr val="00B05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7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u="sng" dirty="0" smtClean="0">
                <a:solidFill>
                  <a:srgbClr val="00B050"/>
                </a:solidFill>
                <a:latin typeface="Algerian" pitchFamily="82" charset="0"/>
              </a:rPr>
              <a:t>INTRODUCTION</a:t>
            </a:r>
            <a:endParaRPr lang="en-US" sz="5000" b="1" u="sng" dirty="0">
              <a:solidFill>
                <a:srgbClr val="00B05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Hotel Reservation Analysis using SQL to analyze various insights related to hotel data.</a:t>
            </a:r>
          </a:p>
          <a:p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Its objective is to derive valuable insights, analyze booking trends, different key factors which can impact the hotel's operations by the analysis of the hotel dataset.</a:t>
            </a:r>
          </a:p>
          <a:p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It plays a crucial role in the hotel industry as it helps in valuable decision-making and helps to improve the experiences of the guests.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9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/>
          </a:bodyPr>
          <a:lstStyle/>
          <a:p>
            <a:r>
              <a:rPr lang="en-US" sz="5000" b="1" u="sng" dirty="0" smtClean="0">
                <a:solidFill>
                  <a:srgbClr val="00B050"/>
                </a:solidFill>
                <a:latin typeface="Algerian" pitchFamily="82" charset="0"/>
              </a:rPr>
              <a:t>DATASET OVERVIEW</a:t>
            </a:r>
            <a:endParaRPr lang="en-US" sz="5000" b="1" u="sng" dirty="0">
              <a:solidFill>
                <a:srgbClr val="00B05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Key columns and variables included in the dataset are as follows: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u="sng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Booking_ID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A unique identifier for each hotel reservation.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u="sng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no_of_adults</a:t>
            </a:r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The number of adults in the reservation.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u="sng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no_of_children</a:t>
            </a:r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The number of children in the reservation.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no_of_weekend_nights: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The number of nights in the reservation that fall on weekends.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u="sng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no_of_week_nights</a:t>
            </a:r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The number of nights in the reservation that fall on weekdays.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type_of_meal_plan: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The meal plan chosen by the guests.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u="sng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room_type_reserved</a:t>
            </a:r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The type of room reserved by the guests.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u="sng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lead_time</a:t>
            </a:r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The number of days between booking and arrival.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u="sng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arrival_date</a:t>
            </a:r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The date of arrival.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u="sng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market_segment_type</a:t>
            </a:r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The market segment to which the reservation belongs.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u="sng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avg_price_per_room</a:t>
            </a:r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The average price per room in the reservation.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booking_status: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The status of the booking.</a:t>
            </a:r>
            <a:endParaRPr lang="en-US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1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u="sng" dirty="0" smtClean="0">
                <a:solidFill>
                  <a:srgbClr val="00B050"/>
                </a:solidFill>
                <a:latin typeface="Algerian" pitchFamily="82" charset="0"/>
              </a:rPr>
              <a:t>TECH-STACK USED</a:t>
            </a:r>
            <a:endParaRPr lang="en-US" sz="5000" b="1" u="sng" dirty="0">
              <a:solidFill>
                <a:srgbClr val="00B05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SQL(STRUCTURED QUERY LANGUAGE)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     </a:t>
            </a:r>
            <a:r>
              <a:rPr lang="en-US" sz="3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For this I had downloaded the SQL workbench       then created the database for this, and then imported the table in my SQL Workbench and then run various queries important for Data Analysis.</a:t>
            </a:r>
            <a:endParaRPr lang="en-US" sz="30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13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5000" b="1" u="sng" dirty="0" smtClean="0">
                <a:solidFill>
                  <a:srgbClr val="00B050"/>
                </a:solidFill>
                <a:latin typeface="Algerian" pitchFamily="82" charset="0"/>
              </a:rPr>
              <a:t>KEY FINDINGS</a:t>
            </a:r>
            <a:endParaRPr lang="en-US" sz="5000" b="1" u="sng" dirty="0">
              <a:solidFill>
                <a:srgbClr val="00B05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 What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is the total number of reservations in the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dataset?</a:t>
            </a:r>
          </a:p>
          <a:p>
            <a:pPr marL="0" indent="0"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:- </a:t>
            </a:r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493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2. Which meal plan is the most popular among guests?</a:t>
            </a:r>
          </a:p>
          <a:p>
            <a:pPr marL="0" indent="0">
              <a:buNone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:- 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Meal Plan 1 = </a:t>
            </a:r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527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3. What is the average price per room for reservations involving children?</a:t>
            </a:r>
          </a:p>
          <a:p>
            <a:pPr marL="0" indent="0">
              <a:buNone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:-  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144.6250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5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4. How many reservations were made for the year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2018?</a:t>
            </a:r>
          </a:p>
          <a:p>
            <a:pPr marL="0" indent="0">
              <a:buNone/>
            </a:pPr>
            <a:r>
              <a:rPr lang="en-US" b="1" u="sng" dirty="0" smtClean="0"/>
              <a:t>Result</a:t>
            </a:r>
            <a:r>
              <a:rPr lang="en-US" dirty="0" smtClean="0"/>
              <a:t>:-  </a:t>
            </a:r>
            <a:r>
              <a:rPr lang="en-US" dirty="0" smtClean="0">
                <a:solidFill>
                  <a:srgbClr val="00B0F0"/>
                </a:solidFill>
              </a:rPr>
              <a:t>577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5. What is the most commonly booked room type?</a:t>
            </a:r>
          </a:p>
          <a:p>
            <a:pPr marL="0" indent="0">
              <a:buNone/>
            </a:pPr>
            <a:r>
              <a:rPr lang="en-US" b="1" u="sng" dirty="0"/>
              <a:t>Result</a:t>
            </a:r>
            <a:r>
              <a:rPr lang="en-US" dirty="0"/>
              <a:t>:- </a:t>
            </a:r>
            <a:r>
              <a:rPr lang="en-US" dirty="0" smtClean="0">
                <a:solidFill>
                  <a:srgbClr val="00B0F0"/>
                </a:solidFill>
              </a:rPr>
              <a:t>Room_Type 1 = 534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6. How many reservations fall on a weekend (no_of_weekend_nights &gt; 0)?</a:t>
            </a:r>
          </a:p>
          <a:p>
            <a:pPr marL="0" indent="0">
              <a:buNone/>
            </a:pPr>
            <a:r>
              <a:rPr lang="en-US" b="1" u="sng" dirty="0"/>
              <a:t>Result</a:t>
            </a:r>
            <a:r>
              <a:rPr lang="en-US" dirty="0"/>
              <a:t>:- </a:t>
            </a:r>
            <a:r>
              <a:rPr lang="en-US" dirty="0" smtClean="0">
                <a:solidFill>
                  <a:srgbClr val="00B0F0"/>
                </a:solidFill>
              </a:rPr>
              <a:t>383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7. What is the highest and lowest lead time for reservations?</a:t>
            </a:r>
          </a:p>
          <a:p>
            <a:pPr marL="0" indent="0">
              <a:buNone/>
            </a:pPr>
            <a:r>
              <a:rPr lang="en-US" b="1" u="sng" dirty="0"/>
              <a:t>Result</a:t>
            </a:r>
            <a:r>
              <a:rPr lang="en-US" dirty="0" smtClean="0"/>
              <a:t>:-  </a:t>
            </a:r>
            <a:r>
              <a:rPr lang="en-US" dirty="0" smtClean="0">
                <a:solidFill>
                  <a:srgbClr val="00B0F0"/>
                </a:solidFill>
              </a:rPr>
              <a:t>highest_lead_time</a:t>
            </a:r>
            <a:r>
              <a:rPr lang="en-US" dirty="0">
                <a:solidFill>
                  <a:srgbClr val="00B0F0"/>
                </a:solidFill>
              </a:rPr>
              <a:t>= </a:t>
            </a:r>
            <a:r>
              <a:rPr lang="en-US" dirty="0" smtClean="0">
                <a:solidFill>
                  <a:srgbClr val="00B0F0"/>
                </a:solidFill>
              </a:rPr>
              <a:t>443       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  lowest_lead_time</a:t>
            </a:r>
            <a:r>
              <a:rPr lang="en-US" dirty="0">
                <a:solidFill>
                  <a:srgbClr val="00B0F0"/>
                </a:solidFill>
              </a:rPr>
              <a:t>= 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9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8. What is the most common market segment type for reservations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?</a:t>
            </a:r>
          </a:p>
          <a:p>
            <a:pPr marL="0" indent="0">
              <a:buNone/>
            </a:pPr>
            <a:r>
              <a:rPr lang="en-US" b="1" u="sng" dirty="0"/>
              <a:t>Result</a:t>
            </a:r>
            <a:r>
              <a:rPr lang="en-US" dirty="0"/>
              <a:t>:- </a:t>
            </a:r>
            <a:r>
              <a:rPr lang="en-US" dirty="0" smtClean="0">
                <a:solidFill>
                  <a:srgbClr val="00B0F0"/>
                </a:solidFill>
              </a:rPr>
              <a:t>Online = 518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9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. How many reservations have a booking status of "Confirmed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"?</a:t>
            </a:r>
          </a:p>
          <a:p>
            <a:pPr marL="0" indent="0">
              <a:buNone/>
            </a:pPr>
            <a:r>
              <a:rPr lang="en-US" b="1" u="sng" dirty="0" smtClean="0"/>
              <a:t>Result</a:t>
            </a:r>
            <a:r>
              <a:rPr lang="en-US" dirty="0" smtClean="0"/>
              <a:t>:- </a:t>
            </a:r>
            <a:r>
              <a:rPr lang="en-US" dirty="0" smtClean="0">
                <a:solidFill>
                  <a:srgbClr val="00B0F0"/>
                </a:solidFill>
              </a:rPr>
              <a:t>0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10. What is the total number of adults and children across all reservations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?</a:t>
            </a:r>
          </a:p>
          <a:p>
            <a:pPr marL="0" indent="0">
              <a:buNone/>
            </a:pPr>
            <a:r>
              <a:rPr lang="en-US" b="1" u="sng" dirty="0"/>
              <a:t>Result</a:t>
            </a:r>
            <a:r>
              <a:rPr lang="en-US" dirty="0"/>
              <a:t>:- </a:t>
            </a:r>
            <a:r>
              <a:rPr lang="en-US" dirty="0" smtClean="0">
                <a:solidFill>
                  <a:srgbClr val="00B0F0"/>
                </a:solidFill>
              </a:rPr>
              <a:t>Adults total=1316   Children total:- 69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11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What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is the average number of weekend nights for reservations involving children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?</a:t>
            </a:r>
          </a:p>
          <a:p>
            <a:pPr marL="0" indent="0">
              <a:buNone/>
            </a:pPr>
            <a:r>
              <a:rPr lang="en-US" b="1" u="sng" dirty="0"/>
              <a:t>Result</a:t>
            </a:r>
            <a:r>
              <a:rPr lang="en-US" dirty="0"/>
              <a:t>:- </a:t>
            </a:r>
            <a:r>
              <a:rPr lang="en-US" dirty="0" smtClean="0">
                <a:solidFill>
                  <a:srgbClr val="00B0F0"/>
                </a:solidFill>
              </a:rPr>
              <a:t>1.0000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02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12. How many reservations were made in each month of the year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?</a:t>
            </a:r>
          </a:p>
          <a:p>
            <a:pPr marL="0" indent="0">
              <a:buNone/>
            </a:pPr>
            <a:r>
              <a:rPr lang="en-US" b="1" u="sng" dirty="0"/>
              <a:t>Result</a:t>
            </a:r>
            <a:r>
              <a:rPr lang="en-US" dirty="0"/>
              <a:t>:- </a:t>
            </a:r>
            <a:r>
              <a:rPr lang="en-US" dirty="0" smtClean="0">
                <a:solidFill>
                  <a:srgbClr val="00B0F0"/>
                </a:solidFill>
              </a:rPr>
              <a:t>2017-01=1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2017-07</a:t>
            </a:r>
            <a:r>
              <a:rPr lang="en-US" dirty="0">
                <a:solidFill>
                  <a:srgbClr val="00B0F0"/>
                </a:solidFill>
              </a:rPr>
              <a:t>=</a:t>
            </a:r>
            <a:r>
              <a:rPr lang="en-US" dirty="0" smtClean="0">
                <a:solidFill>
                  <a:srgbClr val="00B0F0"/>
                </a:solidFill>
              </a:rPr>
              <a:t> 8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2017-08=14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2017-09=35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2017-10=39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2017-11=13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2017-12=13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2018-01=11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2018-02=28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2018-03=52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2018-04=67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2018-05=55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2018-06=84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2018-07=36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2018-08=56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2018-09=45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2018-10=63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2018-11=41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2018-12=39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2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13. What is the average number of nights (both weekend and weekday) spent by guests for each room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type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?</a:t>
            </a:r>
          </a:p>
          <a:p>
            <a:pPr marL="0" indent="0">
              <a:buNone/>
            </a:pPr>
            <a:r>
              <a:rPr lang="en-US" b="1" u="sng" dirty="0" smtClean="0"/>
              <a:t>Result</a:t>
            </a:r>
            <a:r>
              <a:rPr lang="en-US" dirty="0"/>
              <a:t>:-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Room_Type 1=2.8783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             Room_Type 2=3.0000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             Room_Type 4=3.8000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             Room_Type 5=2.5000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               Room_Type 6=3.6111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             Room_Type 7=2.6667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14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. For reservations involving children, what is the most common room type, and what is the average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price for that room type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?</a:t>
            </a:r>
          </a:p>
          <a:p>
            <a:pPr marL="0" indent="0">
              <a:buNone/>
            </a:pPr>
            <a:r>
              <a:rPr lang="en-US" b="1" u="sng" dirty="0" smtClean="0"/>
              <a:t>Result</a:t>
            </a:r>
            <a:r>
              <a:rPr lang="en-US" dirty="0"/>
              <a:t>:- </a:t>
            </a:r>
            <a:r>
              <a:rPr lang="en-US" dirty="0" smtClean="0">
                <a:solidFill>
                  <a:srgbClr val="00B0F0"/>
                </a:solidFill>
              </a:rPr>
              <a:t>Room_Type 1=24,  Average= 123.2083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15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. Find the market segment type that generates the highest average price per room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u="sng" dirty="0"/>
              <a:t>Result</a:t>
            </a:r>
            <a:r>
              <a:rPr lang="en-US" dirty="0"/>
              <a:t>:- </a:t>
            </a:r>
            <a:r>
              <a:rPr lang="en-US" dirty="0" smtClean="0">
                <a:solidFill>
                  <a:srgbClr val="00B0F0"/>
                </a:solidFill>
              </a:rPr>
              <a:t>Online = 112.4923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13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1738</TotalTime>
  <Words>596</Words>
  <Application>Microsoft Office PowerPoint</Application>
  <PresentationFormat>On-screen Show (4:3)</PresentationFormat>
  <Paragraphs>93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HOTEL RESERVATION ANALYSIS</vt:lpstr>
      <vt:lpstr>INTRODUCTION</vt:lpstr>
      <vt:lpstr>DATASET OVERVIEW</vt:lpstr>
      <vt:lpstr>TECH-STACK USED</vt:lpstr>
      <vt:lpstr>KEY FINDINGS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RESERVATION ANALYSIS</dc:title>
  <dc:creator>admin</dc:creator>
  <cp:lastModifiedBy>admin</cp:lastModifiedBy>
  <cp:revision>21</cp:revision>
  <dcterms:created xsi:type="dcterms:W3CDTF">2006-08-16T00:00:00Z</dcterms:created>
  <dcterms:modified xsi:type="dcterms:W3CDTF">2024-03-21T11:32:04Z</dcterms:modified>
</cp:coreProperties>
</file>