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Group Members </a:t>
            </a:r>
            <a:endParaRPr/>
          </a:p>
          <a:p>
            <a:pPr indent="0" lvl="0" marL="0" rtl="0" algn="l">
              <a:spcBef>
                <a:spcPts val="0"/>
              </a:spcBef>
              <a:spcAft>
                <a:spcPts val="0"/>
              </a:spcAft>
              <a:buNone/>
            </a:pPr>
            <a:r>
              <a:rPr lang="en-GB"/>
              <a:t>Why did</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897ce0b8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897ce0b8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89e82ab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89e82ab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8a9e039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c8a9e039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897ce0b8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897ce0b8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89e82abf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89e82abf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897ce0b8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897ce0b8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c897ce0b88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c897ce0b88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8a9e039f5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8a9e039f5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8a9e039f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8a9e039f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89e82abf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89e82abf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897ce0b8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897ce0b8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89e82abf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89e82abf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897ce0b8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897ce0b8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897ce0b8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897ce0b8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89e82abf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89e82abf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897ce0b8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c897ce0b8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c897ce0b8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c897ce0b8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897ce0b8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897ce0b8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c897ce0b8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c897ce0b8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finance.yahoo.com/quote/NVDA/analysis" TargetMode="External"/><Relationship Id="rId4" Type="http://schemas.openxmlformats.org/officeDocument/2006/relationships/hyperlink" Target="https://investor.nvidia.com/news/press-release-details/2023/NVIDIA-Announces-Financial-Results-for-First-Quarter-Fiscal-2024/default.aspx" TargetMode="External"/><Relationship Id="rId5" Type="http://schemas.openxmlformats.org/officeDocument/2006/relationships/hyperlink" Target="https://www.sec.gov/ix?doc=/Archives/edgar/data/0001045810/000104581024000029/nvda-20240128.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25300" y="1460850"/>
            <a:ext cx="5029500" cy="16965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b="1" lang="en-GB" sz="4800">
                <a:solidFill>
                  <a:srgbClr val="00FF00"/>
                </a:solidFill>
              </a:rPr>
              <a:t>NVIDIA</a:t>
            </a:r>
            <a:endParaRPr b="1" sz="4800">
              <a:solidFill>
                <a:srgbClr val="00FF00"/>
              </a:solidFill>
            </a:endParaRPr>
          </a:p>
        </p:txBody>
      </p:sp>
      <p:sp>
        <p:nvSpPr>
          <p:cNvPr id="135" name="Google Shape;135;p13"/>
          <p:cNvSpPr txBox="1"/>
          <p:nvPr>
            <p:ph idx="1" type="subTitle"/>
          </p:nvPr>
        </p:nvSpPr>
        <p:spPr>
          <a:xfrm>
            <a:off x="5095025" y="3282800"/>
            <a:ext cx="3819600" cy="130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FFFFFF"/>
                </a:solidFill>
                <a:latin typeface="Montserrat"/>
                <a:ea typeface="Montserrat"/>
                <a:cs typeface="Montserrat"/>
                <a:sym typeface="Montserrat"/>
              </a:rPr>
              <a:t>Rashil Rambhia		rr275</a:t>
            </a:r>
            <a:endParaRPr b="1" sz="14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GB" sz="1400">
                <a:solidFill>
                  <a:srgbClr val="FFFFFF"/>
                </a:solidFill>
                <a:latin typeface="Montserrat"/>
                <a:ea typeface="Montserrat"/>
                <a:cs typeface="Montserrat"/>
                <a:sym typeface="Montserrat"/>
              </a:rPr>
              <a:t>Megha Manoj			mm2773</a:t>
            </a:r>
            <a:endParaRPr b="1" sz="14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GB" sz="1400">
                <a:solidFill>
                  <a:srgbClr val="FFFFFF"/>
                </a:solidFill>
                <a:latin typeface="Montserrat"/>
                <a:ea typeface="Montserrat"/>
                <a:cs typeface="Montserrat"/>
                <a:sym typeface="Montserrat"/>
              </a:rPr>
              <a:t>Vishnupriya Santhosh	vs263</a:t>
            </a:r>
            <a:endParaRPr b="1" sz="14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GB" sz="1400">
                <a:solidFill>
                  <a:srgbClr val="FFFFFF"/>
                </a:solidFill>
                <a:latin typeface="Montserrat"/>
                <a:ea typeface="Montserrat"/>
                <a:cs typeface="Montserrat"/>
                <a:sym typeface="Montserrat"/>
              </a:rPr>
              <a:t>Mohan Sai </a:t>
            </a:r>
            <a:r>
              <a:rPr b="1" lang="en-GB" sz="1400">
                <a:solidFill>
                  <a:srgbClr val="FFFFFF"/>
                </a:solidFill>
                <a:latin typeface="Montserrat"/>
                <a:ea typeface="Montserrat"/>
                <a:cs typeface="Montserrat"/>
                <a:sym typeface="Montserrat"/>
              </a:rPr>
              <a:t>Nallala		mn493</a:t>
            </a:r>
            <a:endParaRPr b="1" sz="1400">
              <a:solidFill>
                <a:srgbClr val="FFFFFF"/>
              </a:solidFill>
              <a:latin typeface="Montserrat"/>
              <a:ea typeface="Montserrat"/>
              <a:cs typeface="Montserrat"/>
              <a:sym typeface="Montserrat"/>
            </a:endParaRPr>
          </a:p>
          <a:p>
            <a:pPr indent="0" lvl="0" marL="0" rtl="0" algn="l">
              <a:spcBef>
                <a:spcPts val="0"/>
              </a:spcBef>
              <a:spcAft>
                <a:spcPts val="0"/>
              </a:spcAft>
              <a:buNone/>
            </a:pPr>
            <a:r>
              <a:rPr b="1" lang="en-GB" sz="1400">
                <a:solidFill>
                  <a:srgbClr val="FFFFFF"/>
                </a:solidFill>
                <a:latin typeface="Montserrat"/>
                <a:ea typeface="Montserrat"/>
                <a:cs typeface="Montserrat"/>
                <a:sym typeface="Montserrat"/>
              </a:rPr>
              <a:t>Ashwin Muralidharan	am334</a:t>
            </a:r>
            <a:endParaRPr b="1" sz="1400">
              <a:solidFill>
                <a:srgbClr val="FFFFFF"/>
              </a:solidFill>
              <a:latin typeface="Montserrat"/>
              <a:ea typeface="Montserrat"/>
              <a:cs typeface="Montserrat"/>
              <a:sym typeface="Montserrat"/>
            </a:endParaRPr>
          </a:p>
        </p:txBody>
      </p:sp>
      <p:pic>
        <p:nvPicPr>
          <p:cNvPr id="136" name="Google Shape;136;p13"/>
          <p:cNvPicPr preferRelativeResize="0"/>
          <p:nvPr/>
        </p:nvPicPr>
        <p:blipFill>
          <a:blip r:embed="rId3">
            <a:alphaModFix/>
          </a:blip>
          <a:stretch>
            <a:fillRect/>
          </a:stretch>
        </p:blipFill>
        <p:spPr>
          <a:xfrm>
            <a:off x="3311325" y="1460850"/>
            <a:ext cx="2362975" cy="141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73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BETA: Measure of Systematic risk</a:t>
            </a:r>
            <a:endParaRPr b="1" sz="2500"/>
          </a:p>
        </p:txBody>
      </p:sp>
      <p:sp>
        <p:nvSpPr>
          <p:cNvPr id="192" name="Google Shape;192;p22"/>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1200">
                <a:latin typeface="Montserrat"/>
                <a:ea typeface="Montserrat"/>
                <a:cs typeface="Montserrat"/>
                <a:sym typeface="Montserrat"/>
              </a:rPr>
              <a:t>Beta is a numerical value. The overall market has a beta of 1.0, and individual stocks are</a:t>
            </a:r>
            <a:endParaRPr sz="1200">
              <a:latin typeface="Montserrat"/>
              <a:ea typeface="Montserrat"/>
              <a:cs typeface="Montserrat"/>
              <a:sym typeface="Montserrat"/>
            </a:endParaRPr>
          </a:p>
          <a:p>
            <a:pPr indent="0" lvl="0" marL="0" rtl="0" algn="l">
              <a:lnSpc>
                <a:spcPct val="100000"/>
              </a:lnSpc>
              <a:spcBef>
                <a:spcPts val="1200"/>
              </a:spcBef>
              <a:spcAft>
                <a:spcPts val="0"/>
              </a:spcAft>
              <a:buNone/>
            </a:pPr>
            <a:r>
              <a:rPr lang="en-GB" sz="1200">
                <a:latin typeface="Montserrat"/>
                <a:ea typeface="Montserrat"/>
                <a:cs typeface="Montserrat"/>
                <a:sym typeface="Montserrat"/>
              </a:rPr>
              <a:t>ranked according to how much they deviate from the market.</a:t>
            </a:r>
            <a:endParaRPr sz="1200">
              <a:latin typeface="Montserrat"/>
              <a:ea typeface="Montserrat"/>
              <a:cs typeface="Montserrat"/>
              <a:sym typeface="Montserrat"/>
            </a:endParaRPr>
          </a:p>
          <a:p>
            <a:pPr indent="0" lvl="0" marL="0" rtl="0" algn="l">
              <a:spcBef>
                <a:spcPts val="1200"/>
              </a:spcBef>
              <a:spcAft>
                <a:spcPts val="1200"/>
              </a:spcAft>
              <a:buNone/>
            </a:pPr>
            <a:r>
              <a:t/>
            </a:r>
            <a:endParaRPr sz="1200">
              <a:latin typeface="Montserrat"/>
              <a:ea typeface="Montserrat"/>
              <a:cs typeface="Montserrat"/>
              <a:sym typeface="Montserrat"/>
            </a:endParaRPr>
          </a:p>
        </p:txBody>
      </p:sp>
      <p:pic>
        <p:nvPicPr>
          <p:cNvPr id="193" name="Google Shape;193;p22"/>
          <p:cNvPicPr preferRelativeResize="0"/>
          <p:nvPr/>
        </p:nvPicPr>
        <p:blipFill>
          <a:blip r:embed="rId3">
            <a:alphaModFix/>
          </a:blip>
          <a:stretch>
            <a:fillRect/>
          </a:stretch>
        </p:blipFill>
        <p:spPr>
          <a:xfrm>
            <a:off x="4233050" y="2318125"/>
            <a:ext cx="4745100" cy="2218675"/>
          </a:xfrm>
          <a:prstGeom prst="rect">
            <a:avLst/>
          </a:prstGeom>
          <a:noFill/>
          <a:ln>
            <a:noFill/>
          </a:ln>
        </p:spPr>
      </p:pic>
      <p:pic>
        <p:nvPicPr>
          <p:cNvPr id="194" name="Google Shape;194;p22"/>
          <p:cNvPicPr preferRelativeResize="0"/>
          <p:nvPr/>
        </p:nvPicPr>
        <p:blipFill>
          <a:blip r:embed="rId4">
            <a:alphaModFix/>
          </a:blip>
          <a:stretch>
            <a:fillRect/>
          </a:stretch>
        </p:blipFill>
        <p:spPr>
          <a:xfrm>
            <a:off x="1391775" y="2289150"/>
            <a:ext cx="2602649" cy="221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131600" cy="6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Firms Profitability &amp; Analyst Forecast</a:t>
            </a:r>
            <a:endParaRPr b="1" sz="2500"/>
          </a:p>
        </p:txBody>
      </p:sp>
      <p:pic>
        <p:nvPicPr>
          <p:cNvPr id="200" name="Google Shape;200;p23"/>
          <p:cNvPicPr preferRelativeResize="0"/>
          <p:nvPr/>
        </p:nvPicPr>
        <p:blipFill>
          <a:blip r:embed="rId3">
            <a:alphaModFix/>
          </a:blip>
          <a:stretch>
            <a:fillRect/>
          </a:stretch>
        </p:blipFill>
        <p:spPr>
          <a:xfrm>
            <a:off x="308200" y="1928975"/>
            <a:ext cx="4263798" cy="2352475"/>
          </a:xfrm>
          <a:prstGeom prst="rect">
            <a:avLst/>
          </a:prstGeom>
          <a:noFill/>
          <a:ln>
            <a:noFill/>
          </a:ln>
        </p:spPr>
      </p:pic>
      <p:pic>
        <p:nvPicPr>
          <p:cNvPr id="201" name="Google Shape;201;p23"/>
          <p:cNvPicPr preferRelativeResize="0"/>
          <p:nvPr/>
        </p:nvPicPr>
        <p:blipFill>
          <a:blip r:embed="rId4">
            <a:alphaModFix/>
          </a:blip>
          <a:stretch>
            <a:fillRect/>
          </a:stretch>
        </p:blipFill>
        <p:spPr>
          <a:xfrm>
            <a:off x="4751675" y="1928975"/>
            <a:ext cx="4114673" cy="235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70600" y="180850"/>
            <a:ext cx="7065900" cy="73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Industry And Market Analysis</a:t>
            </a:r>
            <a:endParaRPr b="1" sz="2500"/>
          </a:p>
        </p:txBody>
      </p:sp>
      <p:sp>
        <p:nvSpPr>
          <p:cNvPr id="207" name="Google Shape;207;p24"/>
          <p:cNvSpPr txBox="1"/>
          <p:nvPr>
            <p:ph idx="1" type="body"/>
          </p:nvPr>
        </p:nvSpPr>
        <p:spPr>
          <a:xfrm>
            <a:off x="1176675" y="991125"/>
            <a:ext cx="7809300" cy="397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Montserrat"/>
                <a:ea typeface="Montserrat"/>
                <a:cs typeface="Montserrat"/>
                <a:sym typeface="Montserrat"/>
              </a:rPr>
              <a:t>NVIDIA Announces Financial Results For Fourth Quarter And Fiscal 2024</a:t>
            </a:r>
            <a:endParaRPr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February 21, 2024</a:t>
            </a:r>
            <a:endParaRPr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Record quarterly revenue of $22.1 billion, up 22% from Q3, up 265% from year ago </a:t>
            </a:r>
            <a:endParaRPr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Record quarterly Data Center revenue of $18.4 billion, up 27% from Q3, up 409% from year ago</a:t>
            </a:r>
            <a:endParaRPr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Record full-year revenue of $60.9 billion, up 126%</a:t>
            </a:r>
            <a:endParaRPr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SANTA CLARA, Calif., Feb. 21, 2024 (GLOBE NEWSWIRE) -- NVIDIA (NASDAQ: NVDA) today reported revenue for the fourth quarter ended January 28, 2024, of $22.1 billion, up 22% from the previous quarter and up 265% from a year ago.</a:t>
            </a:r>
            <a:endParaRPr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For the quarter, GAAP earnings per diluted share was $4.93, up 33% from the previous quarter and up 765% from a year ago. Non-GAAP earnings per diluted share was $5.16, up 28% from the previous quarter and up 486% from a year ago.</a:t>
            </a:r>
            <a:endParaRPr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For fiscal 2024, revenue was up 126% to $60.9 billion. GAAP earnings per diluted share was $11.93, up 586% from a year ago. Non-GAAP earnings per diluted share was $12.96, up 288% from a year ago.</a:t>
            </a:r>
            <a:endParaRPr sz="1200">
              <a:latin typeface="Montserrat"/>
              <a:ea typeface="Montserrat"/>
              <a:cs typeface="Montserrat"/>
              <a:sym typeface="Montserrat"/>
            </a:endParaRPr>
          </a:p>
          <a:p>
            <a:pPr indent="0" lvl="0" marL="0" rtl="0" algn="l">
              <a:spcBef>
                <a:spcPts val="1200"/>
              </a:spcBef>
              <a:spcAft>
                <a:spcPts val="1200"/>
              </a:spcAft>
              <a:buNone/>
            </a:pPr>
            <a:r>
              <a:t/>
            </a:r>
            <a:endParaRPr sz="1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53000" cy="67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NVIDIA's</a:t>
            </a:r>
            <a:r>
              <a:rPr b="1" lang="en-GB" sz="2500"/>
              <a:t> Competitors</a:t>
            </a:r>
            <a:endParaRPr b="1" sz="2500"/>
          </a:p>
        </p:txBody>
      </p:sp>
      <p:pic>
        <p:nvPicPr>
          <p:cNvPr id="213" name="Google Shape;213;p25"/>
          <p:cNvPicPr preferRelativeResize="0"/>
          <p:nvPr/>
        </p:nvPicPr>
        <p:blipFill>
          <a:blip r:embed="rId3">
            <a:alphaModFix/>
          </a:blip>
          <a:stretch>
            <a:fillRect/>
          </a:stretch>
        </p:blipFill>
        <p:spPr>
          <a:xfrm>
            <a:off x="1371975" y="1187200"/>
            <a:ext cx="2958425" cy="3243025"/>
          </a:xfrm>
          <a:prstGeom prst="rect">
            <a:avLst/>
          </a:prstGeom>
          <a:noFill/>
          <a:ln>
            <a:noFill/>
          </a:ln>
        </p:spPr>
      </p:pic>
      <p:pic>
        <p:nvPicPr>
          <p:cNvPr id="214" name="Google Shape;214;p25"/>
          <p:cNvPicPr preferRelativeResize="0"/>
          <p:nvPr/>
        </p:nvPicPr>
        <p:blipFill>
          <a:blip r:embed="rId4">
            <a:alphaModFix/>
          </a:blip>
          <a:stretch>
            <a:fillRect/>
          </a:stretch>
        </p:blipFill>
        <p:spPr>
          <a:xfrm>
            <a:off x="4591775" y="1187200"/>
            <a:ext cx="4431050" cy="312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NVIDIA's Competitors</a:t>
            </a:r>
            <a:endParaRPr b="1" sz="2500"/>
          </a:p>
        </p:txBody>
      </p:sp>
      <p:sp>
        <p:nvSpPr>
          <p:cNvPr id="220" name="Google Shape;220;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Nvidia has identified Chinese tech company Huawei as one of its top competitors in various categories such as chip production, AI and cloud services.</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The tech giant said in a filing with the US Securities and Exchange Commission (SEC) on Wednesday that it expects "an increasingly competitive environment in the future" as rival companies ramp up CPU, GPU and AI production, among other technologies such as ethernet.</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According to Reuters, Chinese tech giant Baidu ordered chips from Huawei before anticipated US regulations tightened restrictions on exporting advanced AI chips to China.</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As well as Huawei, Nvidia also mentioned Alibaba, Alphabet, Amazon and Microsoft as rivals in providing cloud services, and the likes of Intel, Qualcomm and Samsung as competitors for providing hardware and software for SoC products.</a:t>
            </a:r>
            <a:endParaRPr sz="1200">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131600" cy="58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SWOT Analysis</a:t>
            </a:r>
            <a:endParaRPr b="1" sz="2500"/>
          </a:p>
        </p:txBody>
      </p:sp>
      <p:pic>
        <p:nvPicPr>
          <p:cNvPr id="226" name="Google Shape;226;p27"/>
          <p:cNvPicPr preferRelativeResize="0"/>
          <p:nvPr/>
        </p:nvPicPr>
        <p:blipFill>
          <a:blip r:embed="rId3">
            <a:alphaModFix/>
          </a:blip>
          <a:stretch>
            <a:fillRect/>
          </a:stretch>
        </p:blipFill>
        <p:spPr>
          <a:xfrm>
            <a:off x="1428763" y="1094575"/>
            <a:ext cx="6869066" cy="3863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154100" cy="64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Historical Data of previous 5 years</a:t>
            </a:r>
            <a:endParaRPr b="1" sz="2500"/>
          </a:p>
        </p:txBody>
      </p:sp>
      <p:pic>
        <p:nvPicPr>
          <p:cNvPr id="232" name="Google Shape;232;p28"/>
          <p:cNvPicPr preferRelativeResize="0"/>
          <p:nvPr/>
        </p:nvPicPr>
        <p:blipFill>
          <a:blip r:embed="rId3">
            <a:alphaModFix/>
          </a:blip>
          <a:stretch>
            <a:fillRect/>
          </a:stretch>
        </p:blipFill>
        <p:spPr>
          <a:xfrm>
            <a:off x="1136225" y="1421000"/>
            <a:ext cx="6871550" cy="3103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297500" y="393750"/>
            <a:ext cx="7154100" cy="64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500"/>
              <a:t>Value Analysis - Code</a:t>
            </a:r>
            <a:endParaRPr b="1" sz="2500"/>
          </a:p>
          <a:p>
            <a:pPr indent="0" lvl="0" marL="0" rtl="0" algn="l">
              <a:spcBef>
                <a:spcPts val="0"/>
              </a:spcBef>
              <a:spcAft>
                <a:spcPts val="0"/>
              </a:spcAft>
              <a:buNone/>
            </a:pPr>
            <a:r>
              <a:t/>
            </a:r>
            <a:endParaRPr b="1" sz="2500"/>
          </a:p>
        </p:txBody>
      </p:sp>
      <p:sp>
        <p:nvSpPr>
          <p:cNvPr id="238" name="Google Shape;238;p29"/>
          <p:cNvSpPr txBox="1"/>
          <p:nvPr>
            <p:ph idx="1" type="body"/>
          </p:nvPr>
        </p:nvSpPr>
        <p:spPr>
          <a:xfrm>
            <a:off x="987025" y="1042050"/>
            <a:ext cx="3922500" cy="3201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We have built a Sequential Model using LSTM components</a:t>
            </a:r>
            <a:endParaRPr sz="1200">
              <a:latin typeface="Montserrat"/>
              <a:ea typeface="Montserrat"/>
              <a:cs typeface="Montserrat"/>
              <a:sym typeface="Montserrat"/>
            </a:endParaRPr>
          </a:p>
          <a:p>
            <a:pPr indent="0" lvl="0" marL="914400" rtl="0" algn="l">
              <a:spcBef>
                <a:spcPts val="1200"/>
              </a:spcBef>
              <a:spcAft>
                <a:spcPts val="0"/>
              </a:spcAft>
              <a:buNone/>
            </a:pPr>
            <a:r>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lang="en-GB" sz="1200">
                <a:latin typeface="Montserrat"/>
                <a:ea typeface="Montserrat"/>
                <a:cs typeface="Montserrat"/>
                <a:sym typeface="Montserrat"/>
              </a:rPr>
              <a:t>We have used the historical data for last 5 years to make the prediction</a:t>
            </a:r>
            <a:endParaRPr sz="1200">
              <a:latin typeface="Montserrat"/>
              <a:ea typeface="Montserrat"/>
              <a:cs typeface="Montserrat"/>
              <a:sym typeface="Montserrat"/>
            </a:endParaRPr>
          </a:p>
          <a:p>
            <a:pPr indent="0" lvl="0" marL="914400" rtl="0" algn="l">
              <a:spcBef>
                <a:spcPts val="1200"/>
              </a:spcBef>
              <a:spcAft>
                <a:spcPts val="0"/>
              </a:spcAft>
              <a:buNone/>
            </a:pPr>
            <a:r>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lang="en-GB" sz="1200">
                <a:latin typeface="Montserrat"/>
                <a:ea typeface="Montserrat"/>
                <a:cs typeface="Montserrat"/>
                <a:sym typeface="Montserrat"/>
              </a:rPr>
              <a:t>Train Test Split is 80 : 20</a:t>
            </a:r>
            <a:endParaRPr sz="1200">
              <a:latin typeface="Montserrat"/>
              <a:ea typeface="Montserrat"/>
              <a:cs typeface="Montserrat"/>
              <a:sym typeface="Montserrat"/>
            </a:endParaRPr>
          </a:p>
        </p:txBody>
      </p:sp>
      <p:pic>
        <p:nvPicPr>
          <p:cNvPr id="239" name="Google Shape;239;p29"/>
          <p:cNvPicPr preferRelativeResize="0"/>
          <p:nvPr/>
        </p:nvPicPr>
        <p:blipFill>
          <a:blip r:embed="rId3">
            <a:alphaModFix/>
          </a:blip>
          <a:stretch>
            <a:fillRect/>
          </a:stretch>
        </p:blipFill>
        <p:spPr>
          <a:xfrm>
            <a:off x="5069100" y="1042050"/>
            <a:ext cx="3970800" cy="326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154100" cy="648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500"/>
              <a:t>Value Analysis - Code</a:t>
            </a:r>
            <a:endParaRPr b="1" sz="2500"/>
          </a:p>
          <a:p>
            <a:pPr indent="0" lvl="0" marL="0" rtl="0" algn="l">
              <a:spcBef>
                <a:spcPts val="0"/>
              </a:spcBef>
              <a:spcAft>
                <a:spcPts val="0"/>
              </a:spcAft>
              <a:buNone/>
            </a:pPr>
            <a:r>
              <a:t/>
            </a:r>
            <a:endParaRPr b="1" sz="2500"/>
          </a:p>
        </p:txBody>
      </p:sp>
      <p:sp>
        <p:nvSpPr>
          <p:cNvPr id="245" name="Google Shape;245;p30"/>
          <p:cNvSpPr txBox="1"/>
          <p:nvPr>
            <p:ph idx="1" type="body"/>
          </p:nvPr>
        </p:nvSpPr>
        <p:spPr>
          <a:xfrm>
            <a:off x="1009175" y="1332625"/>
            <a:ext cx="39225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Montserrat"/>
              <a:buChar char="❖"/>
            </a:pPr>
            <a:r>
              <a:rPr lang="en-GB" sz="1200">
                <a:latin typeface="Montserrat"/>
                <a:ea typeface="Montserrat"/>
                <a:cs typeface="Montserrat"/>
                <a:sym typeface="Montserrat"/>
              </a:rPr>
              <a:t>The accuracy evaluated on the test set : 96.57%</a:t>
            </a:r>
            <a:endParaRPr sz="1200">
              <a:latin typeface="Montserrat"/>
              <a:ea typeface="Montserrat"/>
              <a:cs typeface="Montserrat"/>
              <a:sym typeface="Montserrat"/>
            </a:endParaRPr>
          </a:p>
          <a:p>
            <a:pPr indent="0" lvl="0" marL="914400" rtl="0" algn="l">
              <a:spcBef>
                <a:spcPts val="1200"/>
              </a:spcBef>
              <a:spcAft>
                <a:spcPts val="0"/>
              </a:spcAft>
              <a:buNone/>
            </a:pPr>
            <a:r>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lang="en-GB" sz="1200">
                <a:latin typeface="Montserrat"/>
                <a:ea typeface="Montserrat"/>
                <a:cs typeface="Montserrat"/>
                <a:sym typeface="Montserrat"/>
              </a:rPr>
              <a:t>We use the last 10 days data to predict the stock price for the next 8 days</a:t>
            </a:r>
            <a:endParaRPr sz="1200">
              <a:latin typeface="Montserrat"/>
              <a:ea typeface="Montserrat"/>
              <a:cs typeface="Montserrat"/>
              <a:sym typeface="Montserrat"/>
            </a:endParaRPr>
          </a:p>
          <a:p>
            <a:pPr indent="0" lvl="0" marL="914400" rtl="0" algn="l">
              <a:spcBef>
                <a:spcPts val="1200"/>
              </a:spcBef>
              <a:spcAft>
                <a:spcPts val="0"/>
              </a:spcAft>
              <a:buNone/>
            </a:pPr>
            <a:r>
              <a:t/>
            </a:r>
            <a:endParaRPr sz="1200">
              <a:latin typeface="Montserrat"/>
              <a:ea typeface="Montserrat"/>
              <a:cs typeface="Montserrat"/>
              <a:sym typeface="Montserrat"/>
            </a:endParaRPr>
          </a:p>
          <a:p>
            <a:pPr indent="-304800" lvl="0" marL="457200" rtl="0" algn="l">
              <a:spcBef>
                <a:spcPts val="1200"/>
              </a:spcBef>
              <a:spcAft>
                <a:spcPts val="0"/>
              </a:spcAft>
              <a:buSzPts val="1200"/>
              <a:buFont typeface="Montserrat"/>
              <a:buChar char="❖"/>
            </a:pPr>
            <a:r>
              <a:rPr lang="en-GB" sz="1200">
                <a:latin typeface="Montserrat"/>
                <a:ea typeface="Montserrat"/>
                <a:cs typeface="Montserrat"/>
                <a:sym typeface="Montserrat"/>
              </a:rPr>
              <a:t>Predicted Stock price on April 10th : $964</a:t>
            </a:r>
            <a:endParaRPr sz="1200">
              <a:latin typeface="Montserrat"/>
              <a:ea typeface="Montserrat"/>
              <a:cs typeface="Montserrat"/>
              <a:sym typeface="Montserrat"/>
            </a:endParaRPr>
          </a:p>
        </p:txBody>
      </p:sp>
      <p:pic>
        <p:nvPicPr>
          <p:cNvPr id="246" name="Google Shape;246;p30"/>
          <p:cNvPicPr preferRelativeResize="0"/>
          <p:nvPr/>
        </p:nvPicPr>
        <p:blipFill>
          <a:blip r:embed="rId3">
            <a:alphaModFix/>
          </a:blip>
          <a:stretch>
            <a:fillRect/>
          </a:stretch>
        </p:blipFill>
        <p:spPr>
          <a:xfrm>
            <a:off x="5513627" y="2274313"/>
            <a:ext cx="3369075" cy="594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References</a:t>
            </a:r>
            <a:endParaRPr b="1"/>
          </a:p>
        </p:txBody>
      </p:sp>
      <p:sp>
        <p:nvSpPr>
          <p:cNvPr id="252" name="Google Shape;252;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https://finance.yahoo.com/quote/NVDA/analysis</a:t>
            </a:r>
            <a:endParaRPr/>
          </a:p>
          <a:p>
            <a:pPr indent="0" lvl="0" marL="0" rtl="0" algn="l">
              <a:spcBef>
                <a:spcPts val="1200"/>
              </a:spcBef>
              <a:spcAft>
                <a:spcPts val="0"/>
              </a:spcAft>
              <a:buNone/>
            </a:pPr>
            <a:r>
              <a:rPr lang="en-GB" u="sng">
                <a:solidFill>
                  <a:schemeClr val="hlink"/>
                </a:solidFill>
                <a:hlinkClick r:id="rId4"/>
              </a:rPr>
              <a:t>https://investor.nvidia.com/news/press-release-details/2023/NVIDIA-Announces-Financial-Results-for-First-Quarter-Fiscal-2024/default.aspx</a:t>
            </a:r>
            <a:endParaRPr/>
          </a:p>
          <a:p>
            <a:pPr indent="0" lvl="0" marL="0" rtl="0" algn="l">
              <a:spcBef>
                <a:spcPts val="1200"/>
              </a:spcBef>
              <a:spcAft>
                <a:spcPts val="0"/>
              </a:spcAft>
              <a:buNone/>
            </a:pPr>
            <a:r>
              <a:rPr lang="en-GB" u="sng">
                <a:solidFill>
                  <a:schemeClr val="hlink"/>
                </a:solidFill>
                <a:hlinkClick r:id="rId5"/>
              </a:rPr>
              <a:t>https://www.sec.gov/ix?doc=/Archives/edgar/data/0001045810/000104581024000029/nvda-20240128.htm</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251300"/>
            <a:ext cx="70389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Introduction</a:t>
            </a:r>
            <a:endParaRPr b="1" sz="2500"/>
          </a:p>
        </p:txBody>
      </p:sp>
      <p:sp>
        <p:nvSpPr>
          <p:cNvPr id="142" name="Google Shape;142;p14"/>
          <p:cNvSpPr txBox="1"/>
          <p:nvPr>
            <p:ph idx="1" type="body"/>
          </p:nvPr>
        </p:nvSpPr>
        <p:spPr>
          <a:xfrm>
            <a:off x="1187300" y="897200"/>
            <a:ext cx="7857300" cy="40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Montserrat"/>
                <a:ea typeface="Montserrat"/>
                <a:cs typeface="Montserrat"/>
                <a:sym typeface="Montserrat"/>
              </a:rPr>
              <a:t>Industry: </a:t>
            </a:r>
            <a:r>
              <a:rPr lang="en-GB" sz="1200">
                <a:latin typeface="Montserrat"/>
                <a:ea typeface="Montserrat"/>
                <a:cs typeface="Montserrat"/>
                <a:sym typeface="Montserrat"/>
              </a:rPr>
              <a:t>Information Technology	</a:t>
            </a:r>
            <a:endParaRPr sz="1200">
              <a:latin typeface="Montserrat"/>
              <a:ea typeface="Montserrat"/>
              <a:cs typeface="Montserrat"/>
              <a:sym typeface="Montserrat"/>
            </a:endParaRPr>
          </a:p>
          <a:p>
            <a:pPr indent="0" lvl="0" marL="0" rtl="0" algn="l">
              <a:spcBef>
                <a:spcPts val="1200"/>
              </a:spcBef>
              <a:spcAft>
                <a:spcPts val="0"/>
              </a:spcAft>
              <a:buNone/>
            </a:pPr>
            <a:r>
              <a:rPr b="1" lang="en-GB" sz="1200">
                <a:latin typeface="Montserrat"/>
                <a:ea typeface="Montserrat"/>
                <a:cs typeface="Montserrat"/>
                <a:sym typeface="Montserrat"/>
              </a:rPr>
              <a:t>Current market Cap: </a:t>
            </a:r>
            <a:r>
              <a:rPr lang="en-GB" sz="1200">
                <a:latin typeface="Montserrat"/>
                <a:ea typeface="Montserrat"/>
                <a:cs typeface="Montserrat"/>
                <a:sym typeface="Montserrat"/>
              </a:rPr>
              <a:t>2.24 </a:t>
            </a:r>
            <a:r>
              <a:rPr lang="en-GB" sz="1200">
                <a:latin typeface="Montserrat"/>
                <a:ea typeface="Montserrat"/>
                <a:cs typeface="Montserrat"/>
                <a:sym typeface="Montserrat"/>
              </a:rPr>
              <a:t>Trillion</a:t>
            </a:r>
            <a:r>
              <a:rPr lang="en-GB" sz="1200">
                <a:latin typeface="Montserrat"/>
                <a:ea typeface="Montserrat"/>
                <a:cs typeface="Montserrat"/>
                <a:sym typeface="Montserrat"/>
              </a:rPr>
              <a:t> Dollar</a:t>
            </a:r>
            <a:endParaRPr sz="1200">
              <a:latin typeface="Montserrat"/>
              <a:ea typeface="Montserrat"/>
              <a:cs typeface="Montserrat"/>
              <a:sym typeface="Montserrat"/>
            </a:endParaRPr>
          </a:p>
          <a:p>
            <a:pPr indent="0" lvl="0" marL="0" rtl="0" algn="l">
              <a:spcBef>
                <a:spcPts val="1200"/>
              </a:spcBef>
              <a:spcAft>
                <a:spcPts val="0"/>
              </a:spcAft>
              <a:buNone/>
            </a:pPr>
            <a:r>
              <a:rPr b="1" lang="en-GB" sz="1200">
                <a:latin typeface="Montserrat"/>
                <a:ea typeface="Montserrat"/>
                <a:cs typeface="Montserrat"/>
                <a:sym typeface="Montserrat"/>
              </a:rPr>
              <a:t>Current Price:</a:t>
            </a:r>
            <a:r>
              <a:rPr lang="en-GB" sz="1200">
                <a:latin typeface="Montserrat"/>
                <a:ea typeface="Montserrat"/>
                <a:cs typeface="Montserrat"/>
                <a:sym typeface="Montserrat"/>
              </a:rPr>
              <a:t> $894</a:t>
            </a:r>
            <a:endParaRPr sz="1200">
              <a:latin typeface="Montserrat"/>
              <a:ea typeface="Montserrat"/>
              <a:cs typeface="Montserrat"/>
              <a:sym typeface="Montserrat"/>
            </a:endParaRPr>
          </a:p>
          <a:p>
            <a:pPr indent="0" lvl="0" marL="0" rtl="0" algn="l">
              <a:spcBef>
                <a:spcPts val="1200"/>
              </a:spcBef>
              <a:spcAft>
                <a:spcPts val="0"/>
              </a:spcAft>
              <a:buNone/>
            </a:pPr>
            <a:r>
              <a:rPr b="1" lang="en-GB" sz="1200">
                <a:latin typeface="Montserrat"/>
                <a:ea typeface="Montserrat"/>
                <a:cs typeface="Montserrat"/>
                <a:sym typeface="Montserrat"/>
              </a:rPr>
              <a:t>Executive Summary:</a:t>
            </a:r>
            <a:endParaRPr b="1" sz="1200">
              <a:latin typeface="Montserrat"/>
              <a:ea typeface="Montserrat"/>
              <a:cs typeface="Montserrat"/>
              <a:sym typeface="Montserrat"/>
            </a:endParaRPr>
          </a:p>
          <a:p>
            <a:pPr indent="0" lvl="0" marL="0" rtl="0" algn="just">
              <a:spcBef>
                <a:spcPts val="1200"/>
              </a:spcBef>
              <a:spcAft>
                <a:spcPts val="1200"/>
              </a:spcAft>
              <a:buNone/>
            </a:pPr>
            <a:r>
              <a:rPr lang="en-GB" sz="1200">
                <a:latin typeface="Montserrat"/>
                <a:ea typeface="Montserrat"/>
                <a:cs typeface="Montserrat"/>
                <a:sym typeface="Montserrat"/>
              </a:rPr>
              <a:t>NVIDIA Corporation is a renowned technology company known for its groundbreaking contributions in GPUs, AI, and accelerated computing. With a diversified portfolio spanning gaming, data centers, autonomous vehicles, healthcare, and edge computing, NVIDIA has established itself as a leader in innovation. Leveraging AI and machine learning, NVIDIA provides efficient solutions for training and deploying models across various industries. The acquisition of Mellanox Technologies has bolstered its data center capabilities, while GeForce GPUs continue to dominate the gaming market. Cloud gaming services and strategic partnerships further extend its reach. Positioned for growth amidst increasing demand for AI and high-performance computing solutions, NVIDIA faces competition from established players and startups, alongside market fluctuations and regulatory challenges. Nonetheless, its technological expertise and market leadership ensure a promising future, sustaining its status as a trailblazer in the ever-evolving tech landscape.</a:t>
            </a:r>
            <a:r>
              <a:rPr lang="en-GB" sz="1200">
                <a:latin typeface="Montserrat"/>
                <a:ea typeface="Montserrat"/>
                <a:cs typeface="Montserrat"/>
                <a:sym typeface="Montserrat"/>
              </a:rPr>
              <a:t>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1052550" y="1581975"/>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4600">
                <a:latin typeface="Montserrat"/>
                <a:ea typeface="Montserrat"/>
                <a:cs typeface="Montserrat"/>
                <a:sym typeface="Montserrat"/>
              </a:rPr>
              <a:t>Thank you</a:t>
            </a:r>
            <a:endParaRPr b="1" sz="46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History / Key Stats</a:t>
            </a:r>
            <a:endParaRPr b="1" sz="2500"/>
          </a:p>
        </p:txBody>
      </p:sp>
      <p:sp>
        <p:nvSpPr>
          <p:cNvPr id="148" name="Google Shape;148;p15"/>
          <p:cNvSpPr txBox="1"/>
          <p:nvPr>
            <p:ph idx="1" type="body"/>
          </p:nvPr>
        </p:nvSpPr>
        <p:spPr>
          <a:xfrm>
            <a:off x="1297500" y="908925"/>
            <a:ext cx="7512300" cy="402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lnSpc>
                <a:spcPct val="150000"/>
              </a:lnSpc>
              <a:spcBef>
                <a:spcPts val="1200"/>
              </a:spcBef>
              <a:spcAft>
                <a:spcPts val="0"/>
              </a:spcAft>
              <a:buSzPts val="1200"/>
              <a:buFont typeface="Montserrat"/>
              <a:buChar char="❖"/>
            </a:pPr>
            <a:r>
              <a:rPr lang="en-GB" sz="1200">
                <a:latin typeface="Montserrat"/>
                <a:ea typeface="Montserrat"/>
                <a:cs typeface="Montserrat"/>
                <a:sym typeface="Montserrat"/>
              </a:rPr>
              <a:t>Founded in 1993</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Founder and CEO: Jensen Huang</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22,500 employees in 50+ countries</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$26.9 billion revenue in </a:t>
            </a:r>
            <a:r>
              <a:rPr lang="en-GB" sz="1200">
                <a:latin typeface="Montserrat"/>
                <a:ea typeface="Montserrat"/>
                <a:cs typeface="Montserrat"/>
                <a:sym typeface="Montserrat"/>
              </a:rPr>
              <a:t>FY 22</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7,500+ granted and pending patent applications worldwide</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$1 trillion available market opportunity</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3 million developers in the NVIDIA Developer Program</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10,000 global startups in NVIDIA Inception</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No. 1 “Best Places to Work in 2021” – Glassdoor</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“World’s Best Performing CEO” – Harvard Business Review</a:t>
            </a:r>
            <a:endParaRPr sz="12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6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Income Statements	</a:t>
            </a:r>
            <a:endParaRPr b="1" sz="2500"/>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163475" y="1114400"/>
            <a:ext cx="8926474" cy="3887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7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Financial Statement Analysis</a:t>
            </a:r>
            <a:endParaRPr b="1" sz="2500"/>
          </a:p>
        </p:txBody>
      </p:sp>
      <p:pic>
        <p:nvPicPr>
          <p:cNvPr id="161" name="Google Shape;161;p17"/>
          <p:cNvPicPr preferRelativeResize="0"/>
          <p:nvPr/>
        </p:nvPicPr>
        <p:blipFill>
          <a:blip r:embed="rId3">
            <a:alphaModFix/>
          </a:blip>
          <a:stretch>
            <a:fillRect/>
          </a:stretch>
        </p:blipFill>
        <p:spPr>
          <a:xfrm>
            <a:off x="83400" y="1307850"/>
            <a:ext cx="8977198" cy="3225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Balance Sheet</a:t>
            </a:r>
            <a:endParaRPr b="1" sz="2500"/>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136150" y="1214600"/>
            <a:ext cx="8871700" cy="3617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6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Outlook</a:t>
            </a:r>
            <a:endParaRPr b="1" sz="2500"/>
          </a:p>
        </p:txBody>
      </p:sp>
      <p:sp>
        <p:nvSpPr>
          <p:cNvPr id="174" name="Google Shape;174;p19"/>
          <p:cNvSpPr txBox="1"/>
          <p:nvPr>
            <p:ph idx="1" type="body"/>
          </p:nvPr>
        </p:nvSpPr>
        <p:spPr>
          <a:xfrm>
            <a:off x="1235375" y="955900"/>
            <a:ext cx="7668300" cy="35229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sz="1200">
              <a:latin typeface="Montserrat"/>
              <a:ea typeface="Montserrat"/>
              <a:cs typeface="Montserrat"/>
              <a:sym typeface="Montserrat"/>
            </a:endParaRPr>
          </a:p>
          <a:p>
            <a:pPr indent="0" lvl="0" marL="0" rtl="0" algn="l">
              <a:lnSpc>
                <a:spcPct val="150000"/>
              </a:lnSpc>
              <a:spcBef>
                <a:spcPts val="1200"/>
              </a:spcBef>
              <a:spcAft>
                <a:spcPts val="0"/>
              </a:spcAft>
              <a:buNone/>
            </a:pPr>
            <a:r>
              <a:rPr lang="en-GB" sz="1200">
                <a:latin typeface="Montserrat"/>
                <a:ea typeface="Montserrat"/>
                <a:cs typeface="Montserrat"/>
                <a:sym typeface="Montserrat"/>
              </a:rPr>
              <a:t>NVIDIA’s outlook for the second quarter of fiscal 2024 is as follows:</a:t>
            </a:r>
            <a:endParaRPr sz="1200">
              <a:latin typeface="Montserrat"/>
              <a:ea typeface="Montserrat"/>
              <a:cs typeface="Montserrat"/>
              <a:sym typeface="Montserrat"/>
            </a:endParaRPr>
          </a:p>
          <a:p>
            <a:pPr indent="-304800" lvl="0" marL="457200" rtl="0" algn="l">
              <a:lnSpc>
                <a:spcPct val="150000"/>
              </a:lnSpc>
              <a:spcBef>
                <a:spcPts val="1200"/>
              </a:spcBef>
              <a:spcAft>
                <a:spcPts val="0"/>
              </a:spcAft>
              <a:buSzPts val="1200"/>
              <a:buFont typeface="Montserrat"/>
              <a:buChar char="❖"/>
            </a:pPr>
            <a:r>
              <a:rPr lang="en-GB" sz="1200">
                <a:latin typeface="Montserrat"/>
                <a:ea typeface="Montserrat"/>
                <a:cs typeface="Montserrat"/>
                <a:sym typeface="Montserrat"/>
              </a:rPr>
              <a:t>Revenue is expected to be $11.00 billion, plus or minus 2%.</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GAAP and non-GAAP gross margins are expected to be 68.6% and 70.0%, respectively, plus or minus 50 basis points.</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GAAP and non-GAAP operating expenses are expected to be approximately $2.71 billion and $1.90 billion, respectively.</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GAAP and non-GAAP other income and expense are expected to be an income of approximately $90 million, excluding gains and losses from non-affiliated investments.</a:t>
            </a:r>
            <a:endParaRPr sz="1200">
              <a:latin typeface="Montserrat"/>
              <a:ea typeface="Montserrat"/>
              <a:cs typeface="Montserrat"/>
              <a:sym typeface="Montserrat"/>
            </a:endParaRPr>
          </a:p>
          <a:p>
            <a:pPr indent="-304800" lvl="0" marL="457200" rtl="0" algn="l">
              <a:lnSpc>
                <a:spcPct val="150000"/>
              </a:lnSpc>
              <a:spcBef>
                <a:spcPts val="0"/>
              </a:spcBef>
              <a:spcAft>
                <a:spcPts val="0"/>
              </a:spcAft>
              <a:buSzPts val="1200"/>
              <a:buFont typeface="Montserrat"/>
              <a:buChar char="❖"/>
            </a:pPr>
            <a:r>
              <a:rPr lang="en-GB" sz="1200">
                <a:latin typeface="Montserrat"/>
                <a:ea typeface="Montserrat"/>
                <a:cs typeface="Montserrat"/>
                <a:sym typeface="Montserrat"/>
              </a:rPr>
              <a:t>GAAP and non-GAAP tax rates are expected to be 14.0%, plus or minus 1%, excluding any discrete items</a:t>
            </a:r>
            <a:endParaRPr sz="1200">
              <a:latin typeface="Montserrat"/>
              <a:ea typeface="Montserrat"/>
              <a:cs typeface="Montserrat"/>
              <a:sym typeface="Montserrat"/>
            </a:endParaRPr>
          </a:p>
          <a:p>
            <a:pPr indent="0" lvl="0" marL="0" rtl="0" algn="l">
              <a:lnSpc>
                <a:spcPct val="150000"/>
              </a:lnSpc>
              <a:spcBef>
                <a:spcPts val="1200"/>
              </a:spcBef>
              <a:spcAft>
                <a:spcPts val="1200"/>
              </a:spcAft>
              <a:buNone/>
            </a:pPr>
            <a:r>
              <a:t/>
            </a:r>
            <a:endParaRPr sz="12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8050" y="475875"/>
            <a:ext cx="7038300" cy="78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Capital Budgeting and Capital structure</a:t>
            </a:r>
            <a:endParaRPr b="1" sz="2500"/>
          </a:p>
        </p:txBody>
      </p:sp>
      <p:sp>
        <p:nvSpPr>
          <p:cNvPr id="180" name="Google Shape;180;p20"/>
          <p:cNvSpPr txBox="1"/>
          <p:nvPr>
            <p:ph idx="1" type="body"/>
          </p:nvPr>
        </p:nvSpPr>
        <p:spPr>
          <a:xfrm>
            <a:off x="1298050" y="1393025"/>
            <a:ext cx="7199700" cy="34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Montserrat"/>
                <a:ea typeface="Montserrat"/>
                <a:cs typeface="Montserrat"/>
                <a:sym typeface="Montserrat"/>
              </a:rPr>
              <a:t>Capital Expenditure / Total Assets</a:t>
            </a:r>
            <a:endParaRPr b="1"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2023 : CE/TA = $340.3 B / $41.182 B = 8.263</a:t>
            </a:r>
            <a:endParaRPr sz="1200">
              <a:highlight>
                <a:srgbClr val="212121"/>
              </a:highlight>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2024:  CE/TA= $880.3 B/ $65.728 B = 13.393 </a:t>
            </a:r>
            <a:endParaRPr sz="1200">
              <a:latin typeface="Montserrat"/>
              <a:ea typeface="Montserrat"/>
              <a:cs typeface="Montserrat"/>
              <a:sym typeface="Montserrat"/>
            </a:endParaRPr>
          </a:p>
          <a:p>
            <a:pPr indent="0" lvl="0" marL="0" rtl="0" algn="l">
              <a:spcBef>
                <a:spcPts val="1200"/>
              </a:spcBef>
              <a:spcAft>
                <a:spcPts val="0"/>
              </a:spcAft>
              <a:buNone/>
            </a:pPr>
            <a:r>
              <a:rPr b="1" lang="en-GB" sz="1200">
                <a:latin typeface="Montserrat"/>
                <a:ea typeface="Montserrat"/>
                <a:cs typeface="Montserrat"/>
                <a:sym typeface="Montserrat"/>
              </a:rPr>
              <a:t>Long Term Solvency: </a:t>
            </a:r>
            <a:endParaRPr b="1" sz="1200">
              <a:latin typeface="Montserrat"/>
              <a:ea typeface="Montserrat"/>
              <a:cs typeface="Montserrat"/>
              <a:sym typeface="Montserrat"/>
            </a:endParaRPr>
          </a:p>
          <a:p>
            <a:pPr indent="0" lvl="0" marL="0" rtl="0" algn="l">
              <a:spcBef>
                <a:spcPts val="1200"/>
              </a:spcBef>
              <a:spcAft>
                <a:spcPts val="0"/>
              </a:spcAft>
              <a:buNone/>
            </a:pPr>
            <a:r>
              <a:rPr b="1" lang="en-GB" sz="1200">
                <a:latin typeface="Montserrat"/>
                <a:ea typeface="Montserrat"/>
                <a:cs typeface="Montserrat"/>
                <a:sym typeface="Montserrat"/>
              </a:rPr>
              <a:t>Debt-Equity Ratio 2023 </a:t>
            </a:r>
            <a:endParaRPr b="1"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TD/TE = $9.703 B / $41.182 B = $0.235 B </a:t>
            </a:r>
            <a:endParaRPr sz="1200">
              <a:latin typeface="Montserrat"/>
              <a:ea typeface="Montserrat"/>
              <a:cs typeface="Montserrat"/>
              <a:sym typeface="Montserrat"/>
            </a:endParaRPr>
          </a:p>
          <a:p>
            <a:pPr indent="0" lvl="0" marL="0" rtl="0" algn="l">
              <a:spcBef>
                <a:spcPts val="1200"/>
              </a:spcBef>
              <a:spcAft>
                <a:spcPts val="0"/>
              </a:spcAft>
              <a:buNone/>
            </a:pPr>
            <a:r>
              <a:rPr b="1" lang="en-GB" sz="1200">
                <a:latin typeface="Montserrat"/>
                <a:ea typeface="Montserrat"/>
                <a:cs typeface="Montserrat"/>
                <a:sym typeface="Montserrat"/>
              </a:rPr>
              <a:t>Debt-Equity Ratio 2024 </a:t>
            </a:r>
            <a:endParaRPr b="1" sz="1200">
              <a:latin typeface="Montserrat"/>
              <a:ea typeface="Montserrat"/>
              <a:cs typeface="Montserrat"/>
              <a:sym typeface="Montserrat"/>
            </a:endParaRPr>
          </a:p>
          <a:p>
            <a:pPr indent="0" lvl="0" marL="0" rtl="0" algn="l">
              <a:spcBef>
                <a:spcPts val="1200"/>
              </a:spcBef>
              <a:spcAft>
                <a:spcPts val="0"/>
              </a:spcAft>
              <a:buNone/>
            </a:pPr>
            <a:r>
              <a:rPr lang="en-GB" sz="1200">
                <a:latin typeface="Montserrat"/>
                <a:ea typeface="Montserrat"/>
                <a:cs typeface="Montserrat"/>
                <a:sym typeface="Montserrat"/>
              </a:rPr>
              <a:t>TD/TE = $8.459 B / $65.728 B = 0.128</a:t>
            </a:r>
            <a:endParaRPr sz="1200">
              <a:latin typeface="Montserrat"/>
              <a:ea typeface="Montserrat"/>
              <a:cs typeface="Montserrat"/>
              <a:sym typeface="Montserrat"/>
            </a:endParaRPr>
          </a:p>
          <a:p>
            <a:pPr indent="0" lvl="0" marL="0" rtl="0" algn="l">
              <a:spcBef>
                <a:spcPts val="1200"/>
              </a:spcBef>
              <a:spcAft>
                <a:spcPts val="1200"/>
              </a:spcAft>
              <a:buNone/>
            </a:pPr>
            <a:r>
              <a:t/>
            </a:r>
            <a:endParaRPr sz="12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Risk and Return Analysis </a:t>
            </a:r>
            <a:endParaRPr b="1" sz="2500"/>
          </a:p>
        </p:txBody>
      </p:sp>
      <p:pic>
        <p:nvPicPr>
          <p:cNvPr id="186" name="Google Shape;186;p21"/>
          <p:cNvPicPr preferRelativeResize="0"/>
          <p:nvPr/>
        </p:nvPicPr>
        <p:blipFill>
          <a:blip r:embed="rId3">
            <a:alphaModFix/>
          </a:blip>
          <a:stretch>
            <a:fillRect/>
          </a:stretch>
        </p:blipFill>
        <p:spPr>
          <a:xfrm>
            <a:off x="2639300" y="1580275"/>
            <a:ext cx="3557175" cy="2630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