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77" d="100"/>
          <a:sy n="77"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manualLayout>
          <c:xMode val="edge"/>
          <c:yMode val="edge"/>
          <c:x val="0.24828456"/>
          <c:y val="0.122958586"/>
        </c:manualLayout>
      </c:layout>
      <c:overlay val="0"/>
      <c:spPr>
        <a:noFill/>
        <a:ln>
          <a:noFill/>
        </a:ln>
      </c:spPr>
    </c:title>
    <c:autoTitleDeleted val="1"/>
    <c:plotArea>
      <c:layout>
        <c:manualLayout>
          <c:layoutTarget val="inner"/>
          <c:xMode val="edge"/>
          <c:yMode val="edge"/>
          <c:x val="0.068837985"/>
          <c:y val="0.23706366"/>
          <c:w val="0.68177974"/>
          <c:h val="0.6483632"/>
        </c:manualLayout>
      </c:layout>
      <c:barChart>
        <c:barDir val="col"/>
        <c:grouping val="clustered"/>
        <c:varyColors val="0"/>
        <c:ser>
          <c:idx val="0"/>
          <c:order val="0"/>
          <c:tx>
            <c:v>Exceeds</c:v>
          </c:tx>
          <c:spPr>
            <a:solidFill>
              <a:srgbClr val="00B0F0"/>
            </a:solidFill>
            <a:ln>
              <a:noFill/>
            </a:ln>
          </c:spPr>
          <c:invertIfNegative val="0"/>
          <c:dLbls>
            <c:showLegendKey val="0"/>
            <c:showVal val="0"/>
            <c:showCatName val="0"/>
            <c:showSerName val="0"/>
            <c:showPercent val="0"/>
            <c:showBubbleSize val="0"/>
            <c:showLeaderLines val="1"/>
          </c:dLbls>
          <c:trendline>
            <c:spPr>
              <a:ln w="12700">
                <a:solidFill>
                  <a:srgbClr val="4F81BD"/>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spPr>
            <a:solidFill>
              <a:srgbClr val="C00000"/>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linear"/>
            <c:dispRSqr val="0"/>
            <c:dispEq val="0"/>
          </c:trendline>
          <c:trendline>
            <c:spPr>
              <a:ln w="12700">
                <a:solidFill>
                  <a:srgbClr val="C0504D"/>
                </a:solidFill>
                <a:prstDash val="sysDash"/>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spPr>
            <a:solidFill>
              <a:srgbClr val="DDD9C3"/>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spPr>
            <a:solidFill>
              <a:srgbClr val="254061"/>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2F2F2"/>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10/25/2024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6452667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3867599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8642832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2" name="对象"/>
          <p:cNvSpPr>
            <a:spLocks noGrp="1"/>
          </p:cNvSpPr>
          <p:nvPr>
            <p:ph type="sldImg"/>
          </p:nvPr>
        </p:nvSpPr>
        <p:spPr>
          <a:xfrm rot="0">
            <a:off x="4038600" y="857250"/>
            <a:ext cx="4114800" cy="2314575"/>
          </a:xfrm>
          <a:prstGeom prst="rect"/>
          <a:noFill/>
          <a:ln w="12700" cmpd="sng" cap="flat">
            <a:noFill/>
            <a:prstDash val="solid"/>
            <a:miter/>
          </a:ln>
        </p:spPr>
      </p:sp>
      <p:sp>
        <p:nvSpPr>
          <p:cNvPr id="17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4716006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75" name="对象"/>
          <p:cNvSpPr>
            <a:spLocks noGrp="1"/>
          </p:cNvSpPr>
          <p:nvPr>
            <p:ph type="sldImg"/>
          </p:nvPr>
        </p:nvSpPr>
        <p:spPr>
          <a:xfrm rot="0">
            <a:off x="4038600" y="857250"/>
            <a:ext cx="4114800" cy="2314575"/>
          </a:xfrm>
          <a:prstGeom prst="rect"/>
          <a:noFill/>
          <a:ln w="12700" cmpd="sng" cap="flat">
            <a:noFill/>
            <a:prstDash val="solid"/>
            <a:miter/>
          </a:ln>
        </p:spPr>
      </p:sp>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862828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9338027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0683914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6730759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9" name="对象"/>
          <p:cNvSpPr>
            <a:spLocks noGrp="1"/>
          </p:cNvSpPr>
          <p:nvPr>
            <p:ph type="sldImg"/>
          </p:nvPr>
        </p:nvSpPr>
        <p:spPr>
          <a:xfrm rot="0">
            <a:off x="4038600" y="857250"/>
            <a:ext cx="4114800" cy="2314575"/>
          </a:xfrm>
          <a:prstGeom prst="rect"/>
          <a:noFill/>
          <a:ln w="12700" cmpd="sng" cap="flat">
            <a:noFill/>
            <a:prstDash val="solid"/>
            <a:miter/>
          </a:ln>
        </p:spPr>
      </p:sp>
      <p:sp>
        <p:nvSpPr>
          <p:cNvPr id="13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2330833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9" name="对象"/>
          <p:cNvSpPr>
            <a:spLocks noGrp="1"/>
          </p:cNvSpPr>
          <p:nvPr>
            <p:ph type="sldImg"/>
          </p:nvPr>
        </p:nvSpPr>
        <p:spPr>
          <a:xfrm rot="0">
            <a:off x="4038600" y="857250"/>
            <a:ext cx="4114800" cy="2314575"/>
          </a:xfrm>
          <a:prstGeom prst="rect"/>
          <a:noFill/>
          <a:ln w="12700" cmpd="sng" cap="flat">
            <a:noFill/>
            <a:prstDash val="solid"/>
            <a:miter/>
          </a:ln>
        </p:spPr>
      </p:sp>
      <p:sp>
        <p:nvSpPr>
          <p:cNvPr id="1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2333812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8" name="对象"/>
          <p:cNvSpPr>
            <a:spLocks noGrp="1"/>
          </p:cNvSpPr>
          <p:nvPr>
            <p:ph type="sldImg"/>
          </p:nvPr>
        </p:nvSpPr>
        <p:spPr>
          <a:xfrm rot="0">
            <a:off x="4038600" y="857250"/>
            <a:ext cx="4114800" cy="2314575"/>
          </a:xfrm>
          <a:prstGeom prst="rect"/>
          <a:noFill/>
          <a:ln w="12700" cmpd="sng" cap="flat">
            <a:noFill/>
            <a:prstDash val="solid"/>
            <a:miter/>
          </a:ln>
        </p:spPr>
      </p:sp>
      <p:sp>
        <p:nvSpPr>
          <p:cNvPr id="1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7323854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1" name="对象"/>
          <p:cNvSpPr>
            <a:spLocks noGrp="1"/>
          </p:cNvSpPr>
          <p:nvPr>
            <p:ph type="sldImg"/>
          </p:nvPr>
        </p:nvSpPr>
        <p:spPr>
          <a:xfrm rot="0">
            <a:off x="4038600" y="857250"/>
            <a:ext cx="4114800" cy="2314575"/>
          </a:xfrm>
          <a:prstGeom prst="rect"/>
          <a:noFill/>
          <a:ln w="12700" cmpd="sng" cap="flat">
            <a:noFill/>
            <a:prstDash val="solid"/>
            <a:miter/>
          </a:ln>
        </p:spPr>
      </p:sp>
      <p:sp>
        <p:nvSpPr>
          <p:cNvPr id="1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0059857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9" name="对象"/>
          <p:cNvSpPr>
            <a:spLocks noGrp="1"/>
          </p:cNvSpPr>
          <p:nvPr>
            <p:ph type="sldImg"/>
          </p:nvPr>
        </p:nvSpPr>
        <p:spPr>
          <a:xfrm rot="0">
            <a:off x="4038600" y="857250"/>
            <a:ext cx="4114800" cy="2314575"/>
          </a:xfrm>
          <a:prstGeom prst="rect"/>
          <a:noFill/>
          <a:ln w="12700" cmpd="sng" cap="flat">
            <a:noFill/>
            <a:prstDash val="solid"/>
            <a:miter/>
          </a:ln>
        </p:spPr>
      </p:sp>
      <p:sp>
        <p:nvSpPr>
          <p:cNvPr id="16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99852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0199426"/>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582353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102632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5381333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532580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93656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049434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709145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913261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22365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48737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466083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713335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10/25/2024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7328362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title"/>
          </p:nvPr>
        </p:nvSpPr>
        <p:spPr>
          <a:xfrm rot="0">
            <a:off x="609590" y="273595"/>
            <a:ext cx="10977433"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138351" y="2852089"/>
            <a:ext cx="8610600"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 H.MEGHA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312209425</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NAAN MUDHALVAN ID: </a:t>
            </a:r>
            <a:r>
              <a:rPr lang="en-US" altLang="zh-CN" sz="2400" b="0" i="0" u="none" strike="noStrike" kern="1200" cap="none" spc="0" baseline="0">
                <a:solidFill>
                  <a:schemeClr val="tx1"/>
                </a:solidFill>
                <a:latin typeface="Calibri" pitchFamily="0" charset="0"/>
                <a:ea typeface="宋体" pitchFamily="0" charset="0"/>
                <a:cs typeface="Calibri" pitchFamily="0" charset="0"/>
              </a:rPr>
              <a:t>asunm1353312209425</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 Accounting and Finance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:ANNA ADARSH COLLEGE FOR WOMEN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177" name="文本框"/>
          <p:cNvSpPr txBox="1">
            <a:spLocks/>
          </p:cNvSpPr>
          <p:nvPr/>
        </p:nvSpPr>
        <p:spPr>
          <a:xfrm rot="0">
            <a:off x="5414653" y="2749961"/>
            <a:ext cx="1371579"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23752683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739774" y="291147"/>
            <a:ext cx="8023226" cy="6430607"/>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  </a:t>
            </a:r>
            <a:endParaRPr lang="en-US" altLang="zh-CN" sz="4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 </a:t>
            </a:r>
            <a:endParaRPr lang="en-US" altLang="zh-CN" sz="4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r>
              <a:rPr lang="en-US" altLang="zh-CN" sz="1800" b="1" i="0" u="none" strike="noStrike" kern="1200" cap="none" spc="5" baseline="0">
                <a:solidFill>
                  <a:schemeClr val="tx1"/>
                </a:solidFill>
                <a:latin typeface="Trebuchet MS" pitchFamily="0" charset="0"/>
                <a:ea typeface="宋体" pitchFamily="0" charset="0"/>
                <a:cs typeface="Trebuchet MS" pitchFamily="0" charset="0"/>
              </a:rPr>
              <a:t>DATA COLLECTION:</a:t>
            </a:r>
            <a:endParaRPr lang="en-US" altLang="zh-CN" sz="1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r>
              <a:rPr lang="en-US" altLang="zh-CN" sz="1800" b="1" i="0" u="none" strike="noStrike" kern="1200" cap="none" spc="5" baseline="0">
                <a:solidFill>
                  <a:schemeClr val="tx1"/>
                </a:solidFill>
                <a:latin typeface="Trebuchet MS" pitchFamily="0" charset="0"/>
                <a:ea typeface="宋体" pitchFamily="0" charset="0"/>
                <a:cs typeface="Trebuchet MS" pitchFamily="0" charset="0"/>
              </a:rPr>
              <a:t>   1) DOWNLOADED FROM EDUNET DASHBOARD.</a:t>
            </a:r>
            <a:endParaRPr lang="en-US" altLang="zh-CN" sz="1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r>
              <a:rPr lang="en-US" altLang="zh-CN" sz="1800" b="1" i="0" u="none" strike="noStrike" kern="1200" cap="none" spc="5" baseline="0">
                <a:solidFill>
                  <a:schemeClr val="tx1"/>
                </a:solidFill>
                <a:latin typeface="Trebuchet MS" pitchFamily="0" charset="0"/>
                <a:ea typeface="宋体" pitchFamily="0" charset="0"/>
                <a:cs typeface="Trebuchet MS" pitchFamily="0" charset="0"/>
              </a:rPr>
              <a:t>    2) COLLECTED EMPLOYEE PERFORMANCE SCORE.</a:t>
            </a:r>
            <a:endParaRPr lang="en-US" altLang="zh-CN" sz="1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endParaRPr lang="en-US" altLang="zh-CN" sz="1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r>
              <a:rPr lang="en-US" altLang="zh-CN" sz="1800" b="1" i="0" u="none" strike="noStrike" kern="1200" cap="none" spc="5" baseline="0">
                <a:solidFill>
                  <a:schemeClr val="tx1"/>
                </a:solidFill>
                <a:latin typeface="Trebuchet MS" pitchFamily="0" charset="0"/>
                <a:ea typeface="宋体" pitchFamily="0" charset="0"/>
                <a:cs typeface="Trebuchet MS" pitchFamily="0" charset="0"/>
              </a:rPr>
              <a:t>FEATURE COLLECTION:</a:t>
            </a:r>
            <a:endParaRPr lang="en-US" altLang="zh-CN" sz="1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r>
              <a:rPr lang="en-US" altLang="zh-CN" sz="1800" b="1" i="0" u="none" strike="noStrike" kern="1200" cap="none" spc="5" baseline="0">
                <a:solidFill>
                  <a:schemeClr val="tx1"/>
                </a:solidFill>
                <a:latin typeface="Trebuchet MS" pitchFamily="0" charset="0"/>
                <a:ea typeface="宋体" pitchFamily="0" charset="0"/>
                <a:cs typeface="Trebuchet MS" pitchFamily="0" charset="0"/>
              </a:rPr>
              <a:t>    1) IDENTIFIED PERFORMANCE LEVEL</a:t>
            </a:r>
            <a:endParaRPr lang="en-US" altLang="zh-CN" sz="1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r>
              <a:rPr lang="en-US" altLang="zh-CN" sz="1800" b="1" i="0" u="none" strike="noStrike" kern="1200" cap="none" spc="5" baseline="0">
                <a:solidFill>
                  <a:schemeClr val="tx1"/>
                </a:solidFill>
                <a:latin typeface="Trebuchet MS" pitchFamily="0" charset="0"/>
                <a:ea typeface="宋体" pitchFamily="0" charset="0"/>
                <a:cs typeface="Trebuchet MS" pitchFamily="0" charset="0"/>
              </a:rPr>
              <a:t>    2) TAKEN BLANKS COLUMN</a:t>
            </a:r>
            <a:endParaRPr lang="en-US" altLang="zh-CN" sz="1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endParaRPr lang="en-US" altLang="zh-CN" sz="1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r>
              <a:rPr lang="en-US" altLang="zh-CN" sz="1800" b="1" i="0" u="none" strike="noStrike" kern="1200" cap="none" spc="5" baseline="0">
                <a:solidFill>
                  <a:schemeClr val="tx1"/>
                </a:solidFill>
                <a:latin typeface="Trebuchet MS" pitchFamily="0" charset="0"/>
                <a:ea typeface="宋体" pitchFamily="0" charset="0"/>
                <a:cs typeface="Trebuchet MS" pitchFamily="0" charset="0"/>
              </a:rPr>
              <a:t>PERFORMANCE LEVEL:</a:t>
            </a:r>
            <a:endParaRPr lang="en-US" altLang="zh-CN" sz="1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r>
              <a:rPr lang="en-US" altLang="zh-CN" sz="1800" b="1" i="0" u="none" strike="noStrike" kern="1200" cap="none" spc="5" baseline="0">
                <a:solidFill>
                  <a:schemeClr val="tx1"/>
                </a:solidFill>
                <a:latin typeface="Trebuchet MS" pitchFamily="0" charset="0"/>
                <a:ea typeface="宋体" pitchFamily="0" charset="0"/>
                <a:cs typeface="Trebuchet MS" pitchFamily="0" charset="0"/>
              </a:rPr>
              <a:t>     1) IDENTIFIED PERFORMANCE SCORE USING FORMULA</a:t>
            </a:r>
            <a:endParaRPr lang="en-US" altLang="zh-CN" sz="1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r>
              <a:rPr lang="en-US" altLang="zh-CN" sz="1800" b="1" i="0" u="none" strike="noStrike" kern="1200" cap="none" spc="5" baseline="0">
                <a:solidFill>
                  <a:schemeClr val="tx1"/>
                </a:solidFill>
                <a:latin typeface="Trebuchet MS" pitchFamily="0" charset="0"/>
                <a:ea typeface="宋体" pitchFamily="0" charset="0"/>
                <a:cs typeface="Trebuchet MS" pitchFamily="0" charset="0"/>
              </a:rPr>
              <a:t>      2) IT IS DEFINED BY THE PIVOT TABLE</a:t>
            </a:r>
            <a:endParaRPr lang="en-US" altLang="zh-CN" sz="1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endParaRPr lang="en-US" altLang="zh-CN" sz="1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r>
              <a:rPr lang="en-US" altLang="zh-CN" sz="1800" b="1" i="0" u="none" strike="noStrike" kern="1200" cap="none" spc="5" baseline="0">
                <a:solidFill>
                  <a:schemeClr val="tx1"/>
                </a:solidFill>
                <a:latin typeface="Trebuchet MS" pitchFamily="0" charset="0"/>
                <a:ea typeface="宋体" pitchFamily="0" charset="0"/>
                <a:cs typeface="Trebuchet MS" pitchFamily="0" charset="0"/>
              </a:rPr>
              <a:t>SUMMARY:</a:t>
            </a:r>
            <a:endParaRPr lang="en-US" altLang="zh-CN" sz="1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r>
              <a:rPr lang="en-US" altLang="zh-CN" sz="1800" b="1" i="0" u="none" strike="noStrike" kern="1200" cap="none" spc="5" baseline="0">
                <a:solidFill>
                  <a:schemeClr val="tx1"/>
                </a:solidFill>
                <a:latin typeface="Trebuchet MS" pitchFamily="0" charset="0"/>
                <a:ea typeface="宋体" pitchFamily="0" charset="0"/>
                <a:cs typeface="Trebuchet MS" pitchFamily="0" charset="0"/>
              </a:rPr>
              <a:t>      1)DOWNLOADED THE EMPLOYEE DATASET FROM DASHBOARD AND </a:t>
            </a:r>
            <a:endParaRPr lang="en-US" altLang="zh-CN" sz="1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r>
              <a:rPr lang="en-US" altLang="zh-CN" sz="1800" b="1" i="0" u="none" strike="noStrike" kern="1200" cap="none" spc="5" baseline="0">
                <a:solidFill>
                  <a:schemeClr val="tx1"/>
                </a:solidFill>
                <a:latin typeface="Trebuchet MS" pitchFamily="0" charset="0"/>
                <a:ea typeface="宋体" pitchFamily="0" charset="0"/>
                <a:cs typeface="Trebuchet MS" pitchFamily="0" charset="0"/>
              </a:rPr>
              <a:t>         DELETED THE BLANK COLUMNS.                 </a:t>
            </a:r>
            <a:endParaRPr lang="en-US" altLang="zh-CN" sz="1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r>
              <a:rPr lang="en-US" altLang="zh-CN" sz="1800" b="1" i="0" u="none" strike="noStrike" kern="1200" cap="none" spc="5" baseline="0">
                <a:solidFill>
                  <a:schemeClr val="tx1"/>
                </a:solidFill>
                <a:latin typeface="Trebuchet MS" pitchFamily="0" charset="0"/>
                <a:ea typeface="宋体" pitchFamily="0" charset="0"/>
                <a:cs typeface="Trebuchet MS" pitchFamily="0" charset="0"/>
              </a:rPr>
              <a:t>      2)CREATED PERFORMANCE LEVEL BY USING THE FORMULA </a:t>
            </a:r>
            <a:endParaRPr lang="en-US" altLang="zh-CN" sz="1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r>
              <a:rPr lang="en-US" altLang="zh-CN" sz="1800" b="1" i="0" u="none" strike="noStrike" kern="1200" cap="none" spc="5" baseline="0">
                <a:solidFill>
                  <a:schemeClr val="tx1"/>
                </a:solidFill>
                <a:latin typeface="Trebuchet MS" pitchFamily="0" charset="0"/>
                <a:ea typeface="宋体" pitchFamily="0" charset="0"/>
                <a:cs typeface="Trebuchet MS" pitchFamily="0" charset="0"/>
              </a:rPr>
              <a:t>      3)AND ALSO DEFINED THEM BY PIVOT TABLE.</a:t>
            </a:r>
            <a:endParaRPr lang="zh-CN" altLang="en-US" sz="1800" b="1" i="0" u="none" strike="noStrike" kern="1200" cap="none" spc="5" baseline="0">
              <a:solidFill>
                <a:schemeClr val="tx1"/>
              </a:solidFill>
              <a:latin typeface="Trebuchet MS" pitchFamily="0" charset="0"/>
              <a:ea typeface="宋体" pitchFamily="0" charset="0"/>
              <a:cs typeface="Trebuchet MS" pitchFamily="0" charset="0"/>
            </a:endParaRPr>
          </a:p>
        </p:txBody>
      </p:sp>
      <p:sp>
        <p:nvSpPr>
          <p:cNvPr id="16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Tree>
    <p:extLst>
      <p:ext uri="{BB962C8B-B14F-4D97-AF65-F5344CB8AC3E}">
        <p14:creationId xmlns:p14="http://schemas.microsoft.com/office/powerpoint/2010/main" val="130760664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1" name="图表"/>
          <p:cNvGraphicFramePr/>
          <p:nvPr/>
        </p:nvGraphicFramePr>
        <p:xfrm>
          <a:off x="418646" y="1545181"/>
          <a:ext cx="8761640" cy="4520747"/>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44752475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4" name="文本框"/>
          <p:cNvSpPr>
            <a:spLocks noGrp="1"/>
          </p:cNvSpPr>
          <p:nvPr>
            <p:ph type="title"/>
          </p:nvPr>
        </p:nvSpPr>
        <p:spPr>
          <a:xfrm rot="0">
            <a:off x="228600" y="609600"/>
            <a:ext cx="10681335" cy="498598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    </a:t>
            </a:r>
            <a:br>
              <a:rPr lang="zh-CN" altLang="en-US" sz="4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4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800" b="1" i="0" u="none" strike="noStrike" kern="0" cap="none" spc="0" baseline="0">
                <a:solidFill>
                  <a:schemeClr val="tx1"/>
                </a:solidFill>
                <a:latin typeface="Times New Roman" pitchFamily="18" charset="0"/>
                <a:ea typeface="宋体" pitchFamily="0" charset="0"/>
                <a:cs typeface="Times New Roman" pitchFamily="18" charset="0"/>
              </a:rPr>
              <a:t>In this employee dataset, we found that the employee situation by performance score, so in this dataset shows that the organization is doing well all the employees were good at their performance and some of them were needed the improvement so for those employees can give a extra task for them to develop their improvement. So, this will be the conclusion of the employee dataset by using excel.</a:t>
            </a: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    </a:t>
            </a:r>
            <a:br>
              <a:rPr lang="zh-CN" altLang="en-US" sz="4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4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        </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6682763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4272771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4161371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39027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It is about the employee performance analysis to know about employee situation if it has a low performance helps to motivate the employee.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8528302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438848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Analyzing the performance of the employee considering various factors like gender, performance score, ratings by using these employee data is prepared</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7436718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699452" y="891793"/>
            <a:ext cx="5014595" cy="24453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descr="7 Types of Organizational Structures for Companies"/>
          <p:cNvSpPr>
            <a:spLocks noChangeAspect="1"/>
          </p:cNvSpPr>
          <p:nvPr/>
        </p:nvSpPr>
        <p:spPr>
          <a:xfrm rot="0">
            <a:off x="155575" y="-144463"/>
            <a:ext cx="304800" cy="304800"/>
          </a:xfrm>
          <a:prstGeom prst="rect"/>
          <a:noFill/>
          <a:ln w="12700" cmpd="sng" cap="flat">
            <a:noFill/>
            <a:prstDash val="solid"/>
            <a:miter/>
          </a:ln>
        </p:spPr>
      </p:sp>
      <p:pic>
        <p:nvPicPr>
          <p:cNvPr id="138" name="图片"/>
          <p:cNvPicPr>
            <a:picLocks noChangeAspect="1"/>
          </p:cNvPicPr>
          <p:nvPr/>
        </p:nvPicPr>
        <p:blipFill>
          <a:blip r:embed="rId2" cstate="print"/>
          <a:stretch>
            <a:fillRect/>
          </a:stretch>
        </p:blipFill>
        <p:spPr>
          <a:xfrm rot="0">
            <a:off x="1219200" y="1677404"/>
            <a:ext cx="6415643" cy="4434251"/>
          </a:xfrm>
          <a:prstGeom prst="rect"/>
          <a:noFill/>
          <a:ln w="12700" cmpd="sng" cap="flat">
            <a:noFill/>
            <a:prstDash val="solid"/>
            <a:miter/>
          </a:ln>
        </p:spPr>
      </p:pic>
    </p:spTree>
    <p:extLst>
      <p:ext uri="{BB962C8B-B14F-4D97-AF65-F5344CB8AC3E}">
        <p14:creationId xmlns:p14="http://schemas.microsoft.com/office/powerpoint/2010/main" val="172081596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558165" y="857885"/>
            <a:ext cx="9763125" cy="3522118"/>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0" baseline="0">
                <a:solidFill>
                  <a:schemeClr val="tx1"/>
                </a:solidFill>
                <a:latin typeface="Trebuchet MS" pitchFamily="0" charset="0"/>
                <a:ea typeface="宋体" pitchFamily="0" charset="0"/>
                <a:cs typeface="Trebuchet MS" pitchFamily="0" charset="0"/>
              </a:rPr>
              <a:t>Conditional formatting: missing</a:t>
            </a:r>
            <a:br>
              <a:rPr lang="zh-CN" altLang="en-US" sz="2800" b="1" i="0" u="none" strike="noStrike" kern="0" cap="none" spc="0" baseline="0">
                <a:solidFill>
                  <a:schemeClr val="tx1"/>
                </a:solidFill>
                <a:latin typeface="Trebuchet MS" pitchFamily="0" charset="0"/>
                <a:ea typeface="宋体" pitchFamily="0" charset="0"/>
                <a:cs typeface="Trebuchet MS" pitchFamily="0" charset="0"/>
              </a:rPr>
            </a:br>
            <a:r>
              <a:rPr lang="en-US" altLang="zh-CN" sz="2800" b="1" i="0" u="none" strike="noStrike" kern="0" cap="none" spc="0" baseline="0">
                <a:solidFill>
                  <a:schemeClr val="tx1"/>
                </a:solidFill>
                <a:latin typeface="Trebuchet MS" pitchFamily="0" charset="0"/>
                <a:ea typeface="宋体" pitchFamily="0" charset="0"/>
                <a:cs typeface="Trebuchet MS" pitchFamily="0" charset="0"/>
              </a:rPr>
              <a:t>                          Filter: remove</a:t>
            </a:r>
            <a:br>
              <a:rPr lang="zh-CN" altLang="en-US" sz="2800" b="1" i="0" u="none" strike="noStrike" kern="0" cap="none" spc="0" baseline="0">
                <a:solidFill>
                  <a:schemeClr val="tx1"/>
                </a:solidFill>
                <a:latin typeface="Trebuchet MS" pitchFamily="0" charset="0"/>
                <a:ea typeface="宋体" pitchFamily="0" charset="0"/>
                <a:cs typeface="Trebuchet MS" pitchFamily="0" charset="0"/>
              </a:rPr>
            </a:br>
            <a:r>
              <a:rPr lang="en-US" altLang="zh-CN" sz="2800" b="1" i="0" u="none" strike="noStrike" kern="0" cap="none" spc="0" baseline="0">
                <a:solidFill>
                  <a:schemeClr val="tx1"/>
                </a:solidFill>
                <a:latin typeface="Trebuchet MS" pitchFamily="0" charset="0"/>
                <a:ea typeface="宋体" pitchFamily="0" charset="0"/>
                <a:cs typeface="Trebuchet MS" pitchFamily="0" charset="0"/>
              </a:rPr>
              <a:t>                          Formula: performance</a:t>
            </a:r>
            <a:br>
              <a:rPr lang="zh-CN" altLang="en-US" sz="2800" b="1" i="0" u="none" strike="noStrike" kern="0" cap="none" spc="0" baseline="0">
                <a:solidFill>
                  <a:schemeClr val="tx1"/>
                </a:solidFill>
                <a:latin typeface="Trebuchet MS" pitchFamily="0" charset="0"/>
                <a:ea typeface="宋体" pitchFamily="0" charset="0"/>
                <a:cs typeface="Trebuchet MS" pitchFamily="0" charset="0"/>
              </a:rPr>
            </a:br>
            <a:r>
              <a:rPr lang="en-US" altLang="zh-CN" sz="2800" b="1" i="0" u="none" strike="noStrike" kern="0" cap="none" spc="0" baseline="0">
                <a:solidFill>
                  <a:schemeClr val="tx1"/>
                </a:solidFill>
                <a:latin typeface="Trebuchet MS" pitchFamily="0" charset="0"/>
                <a:ea typeface="宋体" pitchFamily="0" charset="0"/>
                <a:cs typeface="Trebuchet MS" pitchFamily="0" charset="0"/>
              </a:rPr>
              <a:t>                          Pivot: summary</a:t>
            </a:r>
            <a:br>
              <a:rPr lang="zh-CN" altLang="en-US" sz="2800" b="1" i="0" u="none" strike="noStrike" kern="0" cap="none" spc="0" baseline="0">
                <a:solidFill>
                  <a:schemeClr val="tx1"/>
                </a:solidFill>
                <a:latin typeface="Trebuchet MS" pitchFamily="0" charset="0"/>
                <a:ea typeface="宋体" pitchFamily="0" charset="0"/>
                <a:cs typeface="Trebuchet MS" pitchFamily="0" charset="0"/>
              </a:rPr>
            </a:br>
            <a:r>
              <a:rPr lang="en-US" altLang="zh-CN" sz="2800" b="1" i="0" u="none" strike="noStrike" kern="0" cap="none" spc="0" baseline="0">
                <a:solidFill>
                  <a:schemeClr val="tx1"/>
                </a:solidFill>
                <a:latin typeface="Trebuchet MS" pitchFamily="0" charset="0"/>
                <a:ea typeface="宋体" pitchFamily="0" charset="0"/>
                <a:cs typeface="Trebuchet MS" pitchFamily="0" charset="0"/>
              </a:rPr>
              <a:t>                          Graph: data visualization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7"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7585476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文本框"/>
          <p:cNvSpPr>
            <a:spLocks noGrp="1"/>
          </p:cNvSpPr>
          <p:nvPr>
            <p:ph type="title"/>
          </p:nvPr>
        </p:nvSpPr>
        <p:spPr>
          <a:xfrm rot="0">
            <a:off x="755332" y="385444"/>
            <a:ext cx="10681335" cy="61555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  </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EMPLOYEE= KAAGLE</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              26-FEATURES</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              9-FEATURES</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              EMPLOYEE ID-NUM</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              NAME-TEXT</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              EMPLOYEE TYPE</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              PERFORMANCE SCORE</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              GENDER- MALE,FEMALE</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              EMPLOYEE RATING-NUM</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8860215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pic>
        <p:nvPicPr>
          <p:cNvPr id="155"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6" name="文本框"/>
          <p:cNvSpPr>
            <a:spLocks noGrp="1"/>
          </p:cNvSpPr>
          <p:nvPr>
            <p:ph type="title"/>
          </p:nvPr>
        </p:nvSpPr>
        <p:spPr>
          <a:xfrm rot="0">
            <a:off x="739774" y="654938"/>
            <a:ext cx="8150225" cy="431015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2400" b="1" i="0" u="none" strike="noStrike" kern="0" cap="none" spc="20" baseline="0">
                <a:solidFill>
                  <a:schemeClr val="tx1"/>
                </a:solidFill>
                <a:latin typeface="Trebuchet MS" pitchFamily="0" charset="0"/>
                <a:ea typeface="宋体" pitchFamily="0" charset="0"/>
                <a:cs typeface="Trebuchet MS" pitchFamily="0" charset="0"/>
              </a:rPr>
              <a:t>PERFORMANCE=IFS(Z8&gt;=5,”VERY HIGH”,Z8&gt;=4,”HIGH”,Z8&gt;=3,”MED”,TRUE,”LOW”)</a:t>
            </a: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4949054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277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30</cp:revision>
  <dcterms:created xsi:type="dcterms:W3CDTF">2024-03-29T15:07:22Z</dcterms:created>
  <dcterms:modified xsi:type="dcterms:W3CDTF">2024-10-25T00:22:18Z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