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4"/>
  </p:notesMasterIdLst>
  <p:sldIdLst>
    <p:sldId id="256" r:id="rId5"/>
    <p:sldId id="281" r:id="rId6"/>
    <p:sldId id="257" r:id="rId7"/>
    <p:sldId id="258" r:id="rId8"/>
    <p:sldId id="259" r:id="rId9"/>
    <p:sldId id="261" r:id="rId10"/>
    <p:sldId id="260" r:id="rId11"/>
    <p:sldId id="262" r:id="rId12"/>
    <p:sldId id="263" r:id="rId13"/>
    <p:sldId id="264" r:id="rId14"/>
    <p:sldId id="292" r:id="rId15"/>
    <p:sldId id="265" r:id="rId16"/>
    <p:sldId id="267" r:id="rId17"/>
    <p:sldId id="270" r:id="rId18"/>
    <p:sldId id="269" r:id="rId19"/>
    <p:sldId id="273" r:id="rId20"/>
    <p:sldId id="275" r:id="rId21"/>
    <p:sldId id="274" r:id="rId22"/>
    <p:sldId id="288" r:id="rId23"/>
    <p:sldId id="276" r:id="rId24"/>
    <p:sldId id="277" r:id="rId25"/>
    <p:sldId id="287" r:id="rId26"/>
    <p:sldId id="291" r:id="rId27"/>
    <p:sldId id="290" r:id="rId28"/>
    <p:sldId id="285" r:id="rId29"/>
    <p:sldId id="293" r:id="rId30"/>
    <p:sldId id="278" r:id="rId31"/>
    <p:sldId id="279" r:id="rId32"/>
    <p:sldId id="282" r:id="rId3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  <a:srgbClr val="548235"/>
    <a:srgbClr val="CFD5EA"/>
    <a:srgbClr val="E9EBF5"/>
    <a:srgbClr val="CC0000"/>
    <a:srgbClr val="4472C4"/>
    <a:srgbClr val="E5F7FF"/>
    <a:srgbClr val="E7F9FF"/>
    <a:srgbClr val="ACB5B9"/>
    <a:srgbClr val="ADB6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550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5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B3ADB42-5479-4D27-9C21-0C42470B41C0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71FB34E-E79D-48A3-A877-0B0561B846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46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FB34E-E79D-48A3-A877-0B0561B8468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158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7AFD-8524-4B8F-ADA3-78B8E7168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AB0D9-E719-4C32-957F-508D6854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0DEA-9607-4D61-95E0-ABD3A67B3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7CC9-39FE-4206-9176-0D66EB5F8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30B80-6A9E-4C2C-A2BB-E2AF9C6D2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23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1BA2-DB76-458D-A8A4-F50DB20FC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27103-4549-44F3-98B5-DF940D290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92468-8DFD-463A-BA7F-9EEEF359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583D7-BC74-488D-9B6C-82C2FBF77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1C07D-1B9C-440D-BB86-38CC9265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550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2E09F-6FF2-4A16-89E6-BB27994B97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11097-B9F6-498D-811B-1A28E8839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DD876-F53C-4022-9166-4A0EB365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77252-5ADD-4962-92E3-9F8CE0239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5EF2-0C3C-4A92-92A8-9572D851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959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E2DB-D570-456B-B9AC-B897638A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09F86-81AA-4050-A8E8-3EF5CF37D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9752-956A-4C8F-8B6B-E163DA4F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39EE0-588F-4C1B-B235-C5EEB003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8DCB-1717-4396-9BF6-F92E269E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96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F49DA-1FD6-416D-AE0D-3145346C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E8FC4-9AD4-40D9-82F0-2A6B3777A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1835-CA64-47BE-BADE-1790212CF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7E2B-692F-4575-8293-A2D96422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0D1AF-C6CC-4E8C-8309-A85DF8023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41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13BF-B80F-4670-8046-F9F6FEA7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DEDF3-C627-45CB-9CEA-993B9D455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420AB-A4E6-41A6-844F-E4D4992C2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5311A-D739-4F47-9B07-C8B20DCF7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E515-388F-42F9-9B5A-86D0819D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6B7C7-0838-4D63-A60A-EA99D178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75C0-63DC-423B-95BC-48A908DD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8029D-88B8-4E08-8F19-EBB08335F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B912A-056B-42BF-8DA5-E85A9A28A1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96BF4-74B7-4289-9E0C-902ACC986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1FBA71-C0FA-49EA-BD1A-E8347470B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D5F5F-472F-4D64-90CC-BF3B54012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9F38D-99AA-4D30-B2C4-72084185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E1CC3-A261-4E09-B6A1-C173F478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9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DE0D9-54B7-4D1C-ACBE-C3EDD3F1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B0C9DA-A75E-4664-AB22-EBB67A1F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E8577-B7F8-4A20-9002-54D25EBF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67C41-E917-4844-B913-95CDFDC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90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A8516-F7E0-4143-8898-53E4687B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F63562-DBA5-4996-8A35-837D8949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61544-2D02-41C7-91CC-18503193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1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B50B6-A8A4-4877-BE09-8FCF553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C73A0-9717-425A-85F4-2A49F4018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1B100-C057-4B72-BA15-AE52053E6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88408-D58E-46F8-9AF5-806C85B4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39D28-E3F4-40B9-A7CB-B54794F67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8F5A6-ED47-485E-9D9B-3DB238407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31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6142-D56E-4C56-B4B1-527ECAA2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6AFD08-70BF-47C7-B668-23E461612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710A7-6FBD-4DB3-8FEC-51FD4F28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986B5-F913-4C2D-A12A-F4796CB8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AA9BD-7C46-4B57-8C99-063A3EF23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A102-4B77-4E10-8612-CE49CD68F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2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5CD76-9A3F-4D84-8C2F-6C7E58EC4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8231"/>
            <a:ext cx="12192000" cy="1325563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CDEA-1693-4030-B6F1-00DA2F002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AFEF4-457E-449A-939B-B67CF0E9E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356350"/>
            <a:ext cx="3581400" cy="36512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5569E-7BF5-4097-ACAD-6EF3AD34D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400" y="6356350"/>
            <a:ext cx="5029200" cy="36512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0F61F-E3AA-4DA2-834E-9BF21331F0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581400" cy="365125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5124C60-5F91-4A23-B6FF-33F3DE84A618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8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lesforce/CodeT5/tree/main/CodeT5+JacksonWoodruff" TargetMode="External"/><Relationship Id="rId2" Type="http://schemas.openxmlformats.org/officeDocument/2006/relationships/hyperlink" Target="https://arxiv.org/pdf/2305.125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facebookresearch/fairseq" TargetMode="External"/><Relationship Id="rId4" Type="http://schemas.openxmlformats.org/officeDocument/2006/relationships/hyperlink" Target="https://arxiv.org/pdf/2212.08950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5081D-15F0-4C47-B650-121BB165F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56311"/>
            <a:ext cx="12192000" cy="1841092"/>
          </a:xfrm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IN" sz="5400" b="1" i="0" u="none" strike="noStrike" baseline="0" dirty="0">
                <a:solidFill>
                  <a:schemeClr val="bg1"/>
                </a:solidFill>
                <a:latin typeface="LMRoman12-Bold"/>
              </a:rPr>
              <a:t>DEVELOPMENT OF REVERSE HLS                       FRAMEWORK</a:t>
            </a:r>
            <a:endParaRPr lang="en-IN" sz="5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AE04E7-BA99-4F3A-BAD1-3EF188A065B2}"/>
              </a:ext>
            </a:extLst>
          </p:cNvPr>
          <p:cNvSpPr txBox="1"/>
          <p:nvPr/>
        </p:nvSpPr>
        <p:spPr>
          <a:xfrm>
            <a:off x="2745765" y="2897402"/>
            <a:ext cx="6700460" cy="1213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Megha Kumari (2311AI 53)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800" dirty="0">
                <a:latin typeface="Times New Roman"/>
                <a:cs typeface="Times New Roman"/>
              </a:rPr>
              <a:t>Supervised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by: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</a:pPr>
            <a:r>
              <a:rPr lang="en-US" sz="1800" spc="-45" dirty="0">
                <a:latin typeface="Times New Roman"/>
                <a:cs typeface="Times New Roman"/>
              </a:rPr>
              <a:t>Dr.</a:t>
            </a:r>
            <a:r>
              <a:rPr lang="en-US" sz="1800" spc="-55" dirty="0">
                <a:latin typeface="Times New Roman"/>
                <a:cs typeface="Times New Roman"/>
              </a:rPr>
              <a:t>  </a:t>
            </a:r>
            <a:r>
              <a:rPr lang="en-US" sz="1800" dirty="0">
                <a:latin typeface="Times New Roman"/>
                <a:cs typeface="Times New Roman"/>
              </a:rPr>
              <a:t>Somanath</a:t>
            </a:r>
            <a:r>
              <a:rPr lang="en-US" sz="1800" spc="-7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Tripathy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(Prof.)</a:t>
            </a:r>
            <a:endParaRPr lang="en-US" sz="1800" dirty="0">
              <a:latin typeface="Times New Roman"/>
              <a:cs typeface="Times New Roman"/>
            </a:endParaRPr>
          </a:p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E837FD-0A03-4D76-899D-06145769EA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896" y="3960598"/>
            <a:ext cx="1328197" cy="1322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4C175C-ABB3-472C-BF83-907697076FE1}"/>
              </a:ext>
            </a:extLst>
          </p:cNvPr>
          <p:cNvSpPr txBox="1"/>
          <p:nvPr/>
        </p:nvSpPr>
        <p:spPr>
          <a:xfrm>
            <a:off x="3460373" y="5478524"/>
            <a:ext cx="52712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800" dirty="0">
                <a:latin typeface="Times New Roman"/>
                <a:cs typeface="Times New Roman"/>
              </a:rPr>
              <a:t>Computer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Science</a:t>
            </a:r>
            <a:r>
              <a:rPr lang="en-US" sz="1800" spc="-5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Engineering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Patna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03/12/2024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5C1D573-B2E5-4C91-94C7-59BC67ED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38245"/>
            <a:ext cx="3581400" cy="283230"/>
          </a:xfrm>
        </p:spPr>
        <p:txBody>
          <a:bodyPr/>
          <a:lstStyle/>
          <a:p>
            <a:r>
              <a:rPr lang="en-US"/>
              <a:t>Megha Kumari (2311AI53)</a:t>
            </a: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0DEDF9-2D6C-45B6-B575-3D005B92C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438244"/>
            <a:ext cx="5029200" cy="283230"/>
          </a:xfrm>
        </p:spPr>
        <p:txBody>
          <a:bodyPr/>
          <a:lstStyle/>
          <a:p>
            <a:r>
              <a:rPr lang="en-US" sz="1800" b="1" i="0" u="none" strike="noStrike" baseline="0">
                <a:latin typeface="LMRoman12-Bold"/>
              </a:rPr>
              <a:t>Development of Reverse HLS Framework</a:t>
            </a:r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59506DB-A043-4ADE-B066-6C65D34E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8245"/>
            <a:ext cx="3581400" cy="283230"/>
          </a:xfrm>
        </p:spPr>
        <p:txBody>
          <a:bodyPr/>
          <a:lstStyle/>
          <a:p>
            <a:fld id="{65124C60-5F91-4A23-B6FF-33F3DE84A618}" type="slidenum">
              <a:rPr lang="en-IN" smtClean="0">
                <a:solidFill>
                  <a:schemeClr val="bg1"/>
                </a:solidFill>
              </a:rPr>
              <a:pPr/>
              <a:t>1</a:t>
            </a:fld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778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28"/>
    </mc:Choice>
    <mc:Fallback xmlns="">
      <p:transition spd="slow" advTm="66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395EA-F2DF-C60D-51C5-28E2BE5F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DD85-AE58-FDF2-5163-0C696EFF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A2671-2C4C-B8AA-3AC3-833EF685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10</a:t>
            </a:fld>
            <a:endParaRPr lang="en-IN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E8AF2964-0E5F-21C2-E108-6D87688DD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8" t="21503" r="17002" b="13527"/>
          <a:stretch/>
        </p:blipFill>
        <p:spPr>
          <a:xfrm>
            <a:off x="731885" y="136525"/>
            <a:ext cx="10728229" cy="61705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846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D88D-CB12-6A1E-C252-49ABE3A4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Model Architecture</a:t>
            </a:r>
          </a:p>
        </p:txBody>
      </p:sp>
      <p:pic>
        <p:nvPicPr>
          <p:cNvPr id="8" name="Content Placeholder 7" descr="A diagram of a software program&#10;&#10;AI-generated content may be incorrect.">
            <a:extLst>
              <a:ext uri="{FF2B5EF4-FFF2-40B4-BE49-F238E27FC236}">
                <a16:creationId xmlns:a16="http://schemas.microsoft.com/office/drawing/2014/main" id="{FD2FE8C8-A355-0D30-ABD3-3EC7C73AE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60" y="1825625"/>
            <a:ext cx="10448364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1ABE4-C240-856B-5BA6-A16D4895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0408C-BA80-2365-9A1B-448732D7D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60500-4078-E6BA-8861-DC02246F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14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FDC109E-3BA0-BE78-A847-A38F5DC69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Workflow</a:t>
            </a:r>
          </a:p>
        </p:txBody>
      </p:sp>
      <p:pic>
        <p:nvPicPr>
          <p:cNvPr id="13" name="Content Placeholder 12" descr="A diagram of a diagram&#10;&#10;Description automatically generated">
            <a:extLst>
              <a:ext uri="{FF2B5EF4-FFF2-40B4-BE49-F238E27FC236}">
                <a16:creationId xmlns:a16="http://schemas.microsoft.com/office/drawing/2014/main" id="{C06DF9FE-D37D-CDBE-AB33-966D95A1BB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4" y="1663794"/>
            <a:ext cx="10471354" cy="46506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57DE7-ED66-EBCF-D153-307D2299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FB1732-66BE-0135-1722-FC7682BE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7688C-3436-EE65-9DAC-FED8DA52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08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920B-CD2A-0C2B-67B7-1B1FC323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Dataset parameter</a:t>
            </a:r>
          </a:p>
        </p:txBody>
      </p:sp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2C42CEB6-C6A5-98F4-7187-ACD276D09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9" t="23561" r="21215" b="15656"/>
          <a:stretch/>
        </p:blipFill>
        <p:spPr>
          <a:xfrm>
            <a:off x="1288473" y="1838282"/>
            <a:ext cx="8956963" cy="433710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455D2-7AC8-ADD8-F7EC-E5477962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C285-E915-EAFE-1BD9-3F72D7E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A75AA-5CBA-C7E1-C51C-322E5C62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154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B03A-B1F0-2BD3-E61A-3CBB4796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configuration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8A869C28-8B23-EDA1-8277-243282AFE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85" t="24036" r="8111" b="17713"/>
          <a:stretch/>
        </p:blipFill>
        <p:spPr>
          <a:xfrm>
            <a:off x="883227" y="1969183"/>
            <a:ext cx="9518073" cy="4081777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20DDF-7970-36CD-ACE2-131F0735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475C-09A2-2755-5644-F0483C47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91E7B-46B8-841A-ACA3-4FAB49F50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532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2CA8-1876-5BA4-68C6-D1EFE196F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Model and Architecture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DB2A3-3DA9-2C51-E696-2FF97D68B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420" y="1825625"/>
            <a:ext cx="6593305" cy="4351338"/>
          </a:xfrm>
        </p:spPr>
        <p:txBody>
          <a:bodyPr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Model Used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Salesforce/codet5-small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Pre-trained for code generation and understanding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Architecture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Transformer-based model with: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 Encoder Layers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 Decoder Layers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Shared Embedding Size: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1024</a:t>
            </a:r>
            <a:endParaRPr kumimoji="0" lang="en-US" altLang="en-US" sz="23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Token Context Window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Maximum of 512 tokens.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Encoder Architecture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Multi-Head Attention (MHA) + Feed-Forward Network (FFN).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Decoder Architecture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Adds Encoder-Decoder Cross-Attention via MHA.</a:t>
            </a:r>
          </a:p>
          <a:p>
            <a:endParaRPr lang="en-IN" dirty="0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35A6F950-3AE7-F98E-4557-F6ACD91D88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19" t="46233" r="1873" b="16997"/>
          <a:stretch/>
        </p:blipFill>
        <p:spPr>
          <a:xfrm>
            <a:off x="6529137" y="1843181"/>
            <a:ext cx="5261812" cy="389898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3EDD-3CDF-ED32-1B28-9AD5B9BA3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378C-DE45-6D4F-1690-BA74EFED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C4904-E38A-49C4-08F5-9251471B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642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993D82B-E558-D381-B1C7-7BD40FD0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 (cont.)[train output for </a:t>
            </a:r>
            <a:r>
              <a:rPr lang="en-IN" dirty="0" err="1">
                <a:solidFill>
                  <a:schemeClr val="bg1"/>
                </a:solidFill>
              </a:rPr>
              <a:t>bpe</a:t>
            </a:r>
            <a:r>
              <a:rPr lang="en-IN" dirty="0">
                <a:solidFill>
                  <a:schemeClr val="bg1"/>
                </a:solidFill>
              </a:rPr>
              <a:t>]</a:t>
            </a:r>
          </a:p>
        </p:txBody>
      </p:sp>
      <p:pic>
        <p:nvPicPr>
          <p:cNvPr id="13" name="Content Placeholder 12" descr="A screenshot of a computer&#10;&#10;Description automatically generated">
            <a:extLst>
              <a:ext uri="{FF2B5EF4-FFF2-40B4-BE49-F238E27FC236}">
                <a16:creationId xmlns:a16="http://schemas.microsoft.com/office/drawing/2014/main" id="{15F0DFE8-C32B-4CAA-A42E-2728F7C7B5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41" b="4667"/>
          <a:stretch/>
        </p:blipFill>
        <p:spPr>
          <a:xfrm>
            <a:off x="437147" y="1825624"/>
            <a:ext cx="5029200" cy="4395496"/>
          </a:xfr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ACBEE5F8-2745-2078-5148-A67FEF0B14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2276387"/>
              </p:ext>
            </p:extLst>
          </p:nvPr>
        </p:nvGraphicFramePr>
        <p:xfrm>
          <a:off x="6172200" y="1825624"/>
          <a:ext cx="5181600" cy="43954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41222518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10483347"/>
                    </a:ext>
                  </a:extLst>
                </a:gridCol>
              </a:tblGrid>
              <a:tr h="503718">
                <a:tc>
                  <a:txBody>
                    <a:bodyPr/>
                    <a:lstStyle/>
                    <a:p>
                      <a:r>
                        <a:rPr lang="en-IN" dirty="0"/>
                        <a:t>Metrics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Train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018132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/>
                        <a:t>global_step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544286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/>
                        <a:t>training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0.2852241440975305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4336849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/>
                        <a:t>train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341.8502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288655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 err="1"/>
                        <a:t>train_samples_per_second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9.653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9786231"/>
                  </a:ext>
                </a:extLst>
              </a:tr>
              <a:tr h="733108">
                <a:tc>
                  <a:txBody>
                    <a:bodyPr/>
                    <a:lstStyle/>
                    <a:p>
                      <a:r>
                        <a:rPr lang="en-IN" dirty="0" err="1"/>
                        <a:t>total_flos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446627944857600.0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450128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 err="1"/>
                        <a:t>train_loss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0.2852241440975305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027124"/>
                  </a:ext>
                </a:extLst>
              </a:tr>
              <a:tr h="503718">
                <a:tc>
                  <a:txBody>
                    <a:bodyPr/>
                    <a:lstStyle/>
                    <a:p>
                      <a:r>
                        <a:rPr lang="en-IN" dirty="0" err="1"/>
                        <a:t>train_steps_per_second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2.413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597035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98140-E7C0-C376-D02E-C9196437A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41C48-FCED-D766-CDD1-F76629B1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93FE3-4173-4844-1F43-E73CF52C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4098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31A51-9A26-E86E-98B2-F87FA65D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 (cont.)[train output for </a:t>
            </a:r>
            <a:r>
              <a:rPr lang="en-IN" dirty="0" err="1">
                <a:solidFill>
                  <a:schemeClr val="bg1"/>
                </a:solidFill>
              </a:rPr>
              <a:t>wordpiece</a:t>
            </a:r>
            <a:r>
              <a:rPr lang="en-IN" dirty="0">
                <a:solidFill>
                  <a:schemeClr val="bg1"/>
                </a:solidFill>
              </a:rPr>
              <a:t> encoding]</a:t>
            </a:r>
            <a:endParaRPr lang="en-IN" dirty="0"/>
          </a:p>
        </p:txBody>
      </p:sp>
      <p:pic>
        <p:nvPicPr>
          <p:cNvPr id="9" name="Content Placeholder 8" descr="A screenshot of a graph">
            <a:extLst>
              <a:ext uri="{FF2B5EF4-FFF2-40B4-BE49-F238E27FC236}">
                <a16:creationId xmlns:a16="http://schemas.microsoft.com/office/drawing/2014/main" id="{C82596E3-D6C3-6D4C-1010-81E4502B9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58" y="1825625"/>
            <a:ext cx="5731042" cy="4236288"/>
          </a:xfr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BB9EF67-3A1C-67A0-7C3B-BB97E451105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36057082"/>
              </p:ext>
            </p:extLst>
          </p:nvPr>
        </p:nvGraphicFramePr>
        <p:xfrm>
          <a:off x="6172200" y="1825625"/>
          <a:ext cx="5181600" cy="4236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58659805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496958609"/>
                    </a:ext>
                  </a:extLst>
                </a:gridCol>
              </a:tblGrid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TrainOutput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02499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global_step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97716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training_loss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0.2852241440975305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392580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'train_runtime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351.1853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925232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train_samples_per_second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9.397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944744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train_steps_per_second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2.349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184079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total_flos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446627944857600.0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69729"/>
                  </a:ext>
                </a:extLst>
              </a:tr>
              <a:tr h="513744">
                <a:tc>
                  <a:txBody>
                    <a:bodyPr/>
                    <a:lstStyle/>
                    <a:p>
                      <a:r>
                        <a:rPr lang="en-IN" dirty="0"/>
                        <a:t>train_loss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0.2852241440975305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361966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E3119-5DFF-8868-8516-05E51731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9F05F-11E8-188F-F8D3-8ED417F4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B218C-DA47-D50A-9E7D-65A0FDFC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857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202A-15CD-67F6-72FA-FAB69B1E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Results (cont.)[train output for positional encoding]</a:t>
            </a:r>
            <a:endParaRPr lang="en-IN" dirty="0"/>
          </a:p>
        </p:txBody>
      </p:sp>
      <p:pic>
        <p:nvPicPr>
          <p:cNvPr id="9" name="Content Placeholder 8" descr="A screenshot of a computer screen">
            <a:extLst>
              <a:ext uri="{FF2B5EF4-FFF2-40B4-BE49-F238E27FC236}">
                <a16:creationId xmlns:a16="http://schemas.microsoft.com/office/drawing/2014/main" id="{FBD1A780-BBD1-7D8A-FF55-D830AB85B80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4"/>
          <a:stretch/>
        </p:blipFill>
        <p:spPr>
          <a:xfrm>
            <a:off x="456495" y="1843181"/>
            <a:ext cx="5563305" cy="4422930"/>
          </a:xfr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5DF4FC1-26EB-B880-A353-60A989D1AEF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4582490"/>
              </p:ext>
            </p:extLst>
          </p:nvPr>
        </p:nvGraphicFramePr>
        <p:xfrm>
          <a:off x="6172200" y="1843181"/>
          <a:ext cx="5181600" cy="4422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3372642939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07109084"/>
                    </a:ext>
                  </a:extLst>
                </a:gridCol>
              </a:tblGrid>
              <a:tr h="671673">
                <a:tc>
                  <a:txBody>
                    <a:bodyPr/>
                    <a:lstStyle/>
                    <a:p>
                      <a:r>
                        <a:rPr lang="en-IN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Train output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410733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/>
                        <a:t>global_step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466693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 err="1"/>
                        <a:t>training_loss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0.7040302473126036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3471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/>
                        <a:t>'train_runtime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108.1028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251300"/>
                  </a:ext>
                </a:extLst>
              </a:tr>
              <a:tr h="671673">
                <a:tc>
                  <a:txBody>
                    <a:bodyPr/>
                    <a:lstStyle/>
                    <a:p>
                      <a:r>
                        <a:rPr lang="en-IN" dirty="0"/>
                        <a:t>train_samples_per_second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30.526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826164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 err="1"/>
                        <a:t>train_steps_per_second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7.632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63110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/>
                        <a:t>total_flos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111656986214400.0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959652"/>
                  </a:ext>
                </a:extLst>
              </a:tr>
              <a:tr h="513264">
                <a:tc>
                  <a:txBody>
                    <a:bodyPr/>
                    <a:lstStyle/>
                    <a:p>
                      <a:r>
                        <a:rPr lang="en-IN" dirty="0"/>
                        <a:t>train_loss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0.7040302473126036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704889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5D8F1-1BFA-BD00-58A8-EF0AC1DF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A0BEF-B5E0-F63E-9D68-58157DDC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7E67-8E84-40A5-ABC5-EF2B7A3E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55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89069-A39E-D48D-D928-2D735CA4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D977-F59D-4B5A-E789-B89173D3C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Target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49F3BC-A085-9A13-9FB6-2D94D86BEF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1" t="18347" r="20991" b="21409"/>
          <a:stretch/>
        </p:blipFill>
        <p:spPr>
          <a:xfrm>
            <a:off x="883056" y="2505075"/>
            <a:ext cx="4946243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A7373-5A39-7BAC-D285-A270FC5A7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Predicted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59BDA9-66A9-E15E-91DD-5929953E959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8" t="24917" r="25825" b="12001"/>
          <a:stretch/>
        </p:blipFill>
        <p:spPr>
          <a:xfrm>
            <a:off x="5877146" y="2505075"/>
            <a:ext cx="5475066" cy="354243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41F4C-48A5-A458-4DD2-13E190CE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F686E-7CA3-D864-529A-01D870EAA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0C83C-2BBA-1CF7-CCAA-77393B0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79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7C39-FEF2-6E1D-8A72-85CF1EF6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B40B-8B3D-4EE0-ADCC-4087C63E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Modern computer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What and why FPGA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Challenges with FPGA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Project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Workflow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Dataset parameter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tokenization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Model and 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kern="1200" dirty="0">
                <a:ea typeface="+mj-ea"/>
              </a:rPr>
              <a:t>Training configuration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Future work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Reference</a:t>
            </a:r>
          </a:p>
          <a:p>
            <a:pPr marL="0" indent="0">
              <a:buNone/>
            </a:pPr>
            <a:endParaRPr lang="en-IN" dirty="0"/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  <a:p>
            <a:endParaRPr lang="en-US" sz="2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0E96E-F500-0747-D6C7-ED4E84870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CEA9B-955B-C6D6-CA04-3AB2ADE28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A55E-61E9-FF65-21D6-FBAD8C6E8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583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A1660-2152-F598-006B-F13CEE64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LMRoman10-Regular"/>
              </a:rPr>
              <a:t>Evaluation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LMRoman10-Regular"/>
              </a:rPr>
              <a:t> Metrics for Encoding Technique</a:t>
            </a:r>
            <a:endParaRPr lang="en-IN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4DBD08A-A897-2C6D-821C-0555F2811AA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681163"/>
                <a:ext cx="5157787" cy="45085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WER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Word Error Rate (WER) is a metric used to assess the accuracy of speech recognition systems by comparing the transcribed output to a reference or correct transcription. It is calculated by measuring the number of substitutions, deletions, and insertions needed to match the hypothesis (the system’s output) to the reference. A lower WER indicates better performance of the speech recognition system. 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The formula for WER is given by:</a:t>
                </a:r>
              </a:p>
              <a:p>
                <a:pPr marL="0" indent="0" algn="l">
                  <a:buNone/>
                </a:pPr>
                <a:r>
                  <a:rPr lang="en-IN" sz="2100" b="1" i="0" u="none" strike="noStrike" baseline="0" dirty="0">
                    <a:latin typeface="LMRoman12-Regular"/>
                  </a:rPr>
                  <a:t>                                 WER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𝑺</m:t>
                        </m:r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𝑰</m:t>
                        </m:r>
                      </m:num>
                      <m:den>
                        <m:r>
                          <a:rPr lang="en-IN" sz="2600" b="1" i="1" u="none" strike="noStrike" baseline="0" smtClean="0"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</m:oMath>
                </a14:m>
                <a:endParaRPr lang="en-IN" sz="2600" b="1" i="1" u="none" strike="noStrike" baseline="0" dirty="0">
                  <a:latin typeface="LMMathItalic12-Regular"/>
                </a:endParaRP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LMRoman12-Regular"/>
                  </a:rPr>
                  <a:t>where: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• </a:t>
                </a:r>
                <a:r>
                  <a:rPr lang="en-US" sz="1800" b="0" i="1" u="none" strike="noStrike" baseline="0" dirty="0">
                    <a:latin typeface="LMMathItalic12-Regular"/>
                  </a:rPr>
                  <a:t>S </a:t>
                </a:r>
                <a:r>
                  <a:rPr lang="en-US" sz="1800" b="0" i="0" u="none" strike="noStrike" baseline="0" dirty="0">
                    <a:latin typeface="LMRoman12-Regular"/>
                  </a:rPr>
                  <a:t>= Number of substitutions (words incorrectly transcribed),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• </a:t>
                </a:r>
                <a:r>
                  <a:rPr lang="en-US" sz="1800" b="0" i="1" u="none" strike="noStrike" baseline="0" dirty="0">
                    <a:latin typeface="LMMathItalic12-Regular"/>
                  </a:rPr>
                  <a:t>D </a:t>
                </a:r>
                <a:r>
                  <a:rPr lang="en-US" sz="1800" b="0" i="0" u="none" strike="noStrike" baseline="0" dirty="0">
                    <a:latin typeface="LMRoman12-Regular"/>
                  </a:rPr>
                  <a:t>= Number of deletions (words omitted),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• </a:t>
                </a:r>
                <a:r>
                  <a:rPr lang="en-US" sz="1800" b="0" i="1" u="none" strike="noStrike" baseline="0" dirty="0">
                    <a:latin typeface="LMMathItalic12-Regular"/>
                  </a:rPr>
                  <a:t>I </a:t>
                </a:r>
                <a:r>
                  <a:rPr lang="en-US" sz="1800" b="0" i="0" u="none" strike="noStrike" baseline="0" dirty="0">
                    <a:latin typeface="LMRoman12-Regular"/>
                  </a:rPr>
                  <a:t>= Number of insertions (extra words added),</a:t>
                </a:r>
              </a:p>
              <a:p>
                <a:pPr marL="0" indent="0" algn="l">
                  <a:buNone/>
                </a:pPr>
                <a:r>
                  <a:rPr lang="en-US" sz="1800" b="0" i="0" u="none" strike="noStrike" baseline="0" dirty="0">
                    <a:latin typeface="LMRoman12-Regular"/>
                  </a:rPr>
                  <a:t>• </a:t>
                </a:r>
                <a:r>
                  <a:rPr lang="en-US" sz="1800" b="0" i="1" u="none" strike="noStrike" baseline="0" dirty="0">
                    <a:latin typeface="LMMathItalic12-Regular"/>
                  </a:rPr>
                  <a:t>N </a:t>
                </a:r>
                <a:r>
                  <a:rPr lang="en-US" sz="1800" b="0" i="0" u="none" strike="noStrike" baseline="0" dirty="0">
                    <a:latin typeface="LMRoman12-Regular"/>
                  </a:rPr>
                  <a:t>= Total number of words in the reference transcription</a:t>
                </a:r>
                <a:endParaRPr lang="en-IN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4DBD08A-A897-2C6D-821C-0555F2811A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681163"/>
                <a:ext cx="5157787" cy="4508500"/>
              </a:xfrm>
              <a:blipFill>
                <a:blip r:embed="rId2"/>
                <a:stretch>
                  <a:fillRect l="-1655" t="-27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Content Placeholder 11" descr="A screenshot of a computer screen">
            <a:extLst>
              <a:ext uri="{FF2B5EF4-FFF2-40B4-BE49-F238E27FC236}">
                <a16:creationId xmlns:a16="http://schemas.microsoft.com/office/drawing/2014/main" id="{7C562D08-FF5A-262C-5F0E-D80D005283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7" t="20345" r="31492" b="21551"/>
          <a:stretch/>
        </p:blipFill>
        <p:spPr>
          <a:xfrm>
            <a:off x="6172200" y="1857375"/>
            <a:ext cx="5283200" cy="4195131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E38D7-6189-F03B-24C1-50EE7F32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0078F-A9FB-6A2B-5236-24921772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C799-C36C-C506-3C1F-D6EE2426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07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6DFE-C55A-9133-D73A-C8E42605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LMRoman10-Regular"/>
              </a:rPr>
              <a:t>Evaluation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LMRoman10-Regular"/>
              </a:rPr>
              <a:t> Metrics(cont.)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E9B2A-EA5A-732E-CDB3-4EC1EFDDD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72757"/>
          </a:xfrm>
        </p:spPr>
        <p:txBody>
          <a:bodyPr>
            <a:normAutofit/>
          </a:bodyPr>
          <a:lstStyle/>
          <a:p>
            <a:r>
              <a:rPr lang="en-IN" dirty="0"/>
              <a:t>BLEU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34EB7B-82A3-B454-55CC-609B5F4DC6AC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2320607"/>
                <a:ext cx="5157787" cy="3869056"/>
              </a:xfrm>
            </p:spPr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LMRoman12-Regular"/>
                  </a:rPr>
                  <a:t>The BLEU (Bilingual Evaluation Understudy) Score is an evaluation metric used for assessing the quality of machine-generated translations by comparing the n-grams of machine-translated sentences to those of human-translated sentences. It is commonly used for tasks like machine translation. The BLEU score ranges from 0 to 1, where 1 indicates a perfect match with the human translation.</a:t>
                </a:r>
              </a:p>
              <a:p>
                <a:pPr algn="l"/>
                <a:r>
                  <a:rPr lang="en-US" sz="1800" b="0" i="0" u="none" strike="noStrike" baseline="0" dirty="0">
                    <a:latin typeface="LMRoman12-Regular"/>
                  </a:rPr>
                  <a:t>The BLEU score is calculated as:</a:t>
                </a:r>
              </a:p>
              <a:p>
                <a:pPr marL="0" indent="0" algn="l">
                  <a:buNone/>
                </a:pPr>
                <a:r>
                  <a:rPr lang="en-IN" sz="1800" b="0" i="0" u="none" strike="noStrike" baseline="0" dirty="0">
                    <a:latin typeface="LMRoman12-Regular"/>
                  </a:rPr>
                  <a:t>         </a:t>
                </a:r>
                <a:r>
                  <a:rPr lang="en-IN" sz="1800" b="1" i="0" u="none" strike="noStrike" baseline="0" dirty="0">
                    <a:latin typeface="LMRoman12-Regular"/>
                  </a:rPr>
                  <a:t>BLEU = BP </a:t>
                </a:r>
                <a:r>
                  <a:rPr lang="en-IN" sz="1800" b="1" i="0" u="none" strike="noStrike" baseline="0" dirty="0">
                    <a:latin typeface="LMMathSymbols10-Regular"/>
                  </a:rPr>
                  <a:t>× </a:t>
                </a:r>
                <a:r>
                  <a:rPr lang="en-IN" sz="1800" b="1" i="0" u="none" strike="noStrike" baseline="0" dirty="0">
                    <a:latin typeface="LMRoman12-Regular"/>
                  </a:rPr>
                  <a:t>exp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𝑾𝒏</m:t>
                        </m:r>
                        <m:r>
                          <a:rPr lang="en-IN" sz="1800" b="1" i="1" u="none" strike="noStrike" baseline="0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IN" sz="1800" b="1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IN" sz="1800" b="1" i="0" u="none" strike="noStrike" baseline="0" smtClean="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IN" sz="1800" b="1" i="1" u="none" strike="noStrike" baseline="0" smtClean="0">
                                <a:latin typeface="Cambria Math" panose="02040503050406030204" pitchFamily="18" charset="0"/>
                              </a:rPr>
                              <m:t>𝒑𝒏</m:t>
                            </m:r>
                          </m:e>
                        </m:func>
                      </m:e>
                    </m:nary>
                  </m:oMath>
                </a14:m>
                <a:endParaRPr lang="en-IN" sz="1800" b="1" i="0" u="none" strike="noStrike" baseline="0" dirty="0">
                  <a:latin typeface="LMRoman12-Regular"/>
                </a:endParaRPr>
              </a:p>
              <a:p>
                <a:pPr algn="l"/>
                <a:r>
                  <a:rPr lang="en-IN" sz="1800" b="0" i="0" u="none" strike="noStrike" baseline="0" dirty="0">
                    <a:latin typeface="LMRoman12-Regular"/>
                  </a:rPr>
                  <a:t>where:</a:t>
                </a:r>
              </a:p>
              <a:p>
                <a:pPr algn="l"/>
                <a:r>
                  <a:rPr lang="en-US" sz="1800" b="0" i="0" u="none" strike="noStrike" baseline="0" dirty="0">
                    <a:latin typeface="LMRoman12-Regular"/>
                  </a:rPr>
                  <a:t>• BP is the brevity penalty, which penalizes translations that are shorter than the </a:t>
                </a:r>
                <a:r>
                  <a:rPr lang="en-IN" sz="1800" b="0" i="0" u="none" strike="noStrike" baseline="0" dirty="0">
                    <a:latin typeface="LMRoman12-Regular"/>
                  </a:rPr>
                  <a:t>reference translations.</a:t>
                </a:r>
              </a:p>
              <a:p>
                <a:pPr algn="l"/>
                <a:r>
                  <a:rPr lang="en-US" sz="1800" b="0" i="0" u="none" strike="noStrike" baseline="0" dirty="0">
                    <a:latin typeface="LMRoman12-Regular"/>
                  </a:rPr>
                  <a:t>• </a:t>
                </a:r>
                <a:r>
                  <a:rPr lang="en-US" sz="1800" b="0" i="1" u="none" strike="noStrike" baseline="0" dirty="0" err="1">
                    <a:latin typeface="LMMathItalic12-Regular"/>
                  </a:rPr>
                  <a:t>p</a:t>
                </a:r>
                <a:r>
                  <a:rPr lang="en-US" sz="1800" b="0" i="1" u="none" strike="noStrike" baseline="0" dirty="0" err="1">
                    <a:latin typeface="LMMathItalic8-Regular"/>
                  </a:rPr>
                  <a:t>n</a:t>
                </a:r>
                <a:r>
                  <a:rPr lang="en-US" sz="1800" b="0" i="1" u="none" strike="noStrike" baseline="0" dirty="0">
                    <a:latin typeface="LMMathItalic8-Regular"/>
                  </a:rPr>
                  <a:t> </a:t>
                </a:r>
                <a:r>
                  <a:rPr lang="en-US" sz="1800" b="0" i="0" u="none" strike="noStrike" baseline="0" dirty="0">
                    <a:latin typeface="LMRoman12-Regular"/>
                  </a:rPr>
                  <a:t>is the precision of n-grams, which compares the overlap of n-grams between the machine translation and reference translations.</a:t>
                </a:r>
                <a:endParaRPr lang="en-IN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134EB7B-82A3-B454-55CC-609B5F4DC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2320607"/>
                <a:ext cx="5157787" cy="3869056"/>
              </a:xfrm>
              <a:blipFill>
                <a:blip r:embed="rId2"/>
                <a:stretch>
                  <a:fillRect l="-591" t="-2366" b="-14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Content Placeholder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B8FA8BD-D75B-4A80-F6FC-CB0D1CFFC5A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17" t="18501" r="24827" b="9887"/>
          <a:stretch/>
        </p:blipFill>
        <p:spPr>
          <a:xfrm>
            <a:off x="6329680" y="2320607"/>
            <a:ext cx="5689600" cy="3724593"/>
          </a:xfr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070CCF-D4E8-7CB7-8504-0C18559C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A6110-265B-792A-38A3-C126BB93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6DB8D-CF03-9E42-536F-3FE3132C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81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D45F-F5BF-1D9C-3A86-73AF9A996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207745"/>
            <a:ext cx="12192000" cy="1325563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A9C5D-0579-2800-50CA-1AD069873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For </a:t>
            </a:r>
            <a:r>
              <a:rPr lang="en-IN" dirty="0" err="1"/>
              <a:t>FairSeq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CC257-B3C6-92C2-273A-79E296F046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For CodeT5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CDA18-159A-3563-18E0-57ED2A7CC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AF511-79BB-DBCE-C4A1-1A7EE6F8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F8A57-45B8-1E5A-FC80-9B6D14A4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22</a:t>
            </a:fld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D6E9AF-3833-7FA1-8930-118AE3A0BB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169798"/>
              </p:ext>
            </p:extLst>
          </p:nvPr>
        </p:nvGraphicFramePr>
        <p:xfrm>
          <a:off x="976745" y="2566555"/>
          <a:ext cx="4935681" cy="34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6682">
                  <a:extLst>
                    <a:ext uri="{9D8B030D-6E8A-4147-A177-3AD203B41FA5}">
                      <a16:colId xmlns:a16="http://schemas.microsoft.com/office/drawing/2014/main" val="1445736745"/>
                    </a:ext>
                  </a:extLst>
                </a:gridCol>
                <a:gridCol w="2098964">
                  <a:extLst>
                    <a:ext uri="{9D8B030D-6E8A-4147-A177-3AD203B41FA5}">
                      <a16:colId xmlns:a16="http://schemas.microsoft.com/office/drawing/2014/main" val="186061456"/>
                    </a:ext>
                  </a:extLst>
                </a:gridCol>
                <a:gridCol w="1330035">
                  <a:extLst>
                    <a:ext uri="{9D8B030D-6E8A-4147-A177-3AD203B41FA5}">
                      <a16:colId xmlns:a16="http://schemas.microsoft.com/office/drawing/2014/main" val="3327525937"/>
                    </a:ext>
                  </a:extLst>
                </a:gridCol>
              </a:tblGrid>
              <a:tr h="1049481">
                <a:tc>
                  <a:txBody>
                    <a:bodyPr/>
                    <a:lstStyle/>
                    <a:p>
                      <a:r>
                        <a:rPr lang="en-IN" dirty="0"/>
                        <a:t>Encoding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03245"/>
                  </a:ext>
                </a:extLst>
              </a:tr>
              <a:tr h="802698">
                <a:tc>
                  <a:txBody>
                    <a:bodyPr/>
                    <a:lstStyle/>
                    <a:p>
                      <a:r>
                        <a:rPr lang="en-IN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64826"/>
                  </a:ext>
                </a:extLst>
              </a:tr>
              <a:tr h="8026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err="1"/>
                        <a:t>WordPiece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279003"/>
                  </a:ext>
                </a:extLst>
              </a:tr>
              <a:tr h="802698">
                <a:tc>
                  <a:txBody>
                    <a:bodyPr/>
                    <a:lstStyle/>
                    <a:p>
                      <a:r>
                        <a:rPr lang="en-IN" dirty="0"/>
                        <a:t>Positional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33919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A149E8-AD72-C196-CA90-30F835407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87097"/>
              </p:ext>
            </p:extLst>
          </p:nvPr>
        </p:nvGraphicFramePr>
        <p:xfrm>
          <a:off x="6674425" y="2566554"/>
          <a:ext cx="5181600" cy="345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403054039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8604007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328202303"/>
                    </a:ext>
                  </a:extLst>
                </a:gridCol>
              </a:tblGrid>
              <a:tr h="864394">
                <a:tc>
                  <a:txBody>
                    <a:bodyPr/>
                    <a:lstStyle/>
                    <a:p>
                      <a:r>
                        <a:rPr lang="en-IN" dirty="0"/>
                        <a:t>Encoding Technique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BLEU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902391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r>
                        <a:rPr lang="en-IN" dirty="0"/>
                        <a:t>BPE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832755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r>
                        <a:rPr lang="en-IN" dirty="0" err="1"/>
                        <a:t>WordPiece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947861"/>
                  </a:ext>
                </a:extLst>
              </a:tr>
              <a:tr h="864394">
                <a:tc>
                  <a:txBody>
                    <a:bodyPr/>
                    <a:lstStyle/>
                    <a:p>
                      <a:r>
                        <a:rPr lang="en-IN" dirty="0"/>
                        <a:t>Positional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71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90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6931-F914-5276-3211-A7E79E9CA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</a:t>
            </a:r>
          </a:p>
        </p:txBody>
      </p:sp>
      <p:pic>
        <p:nvPicPr>
          <p:cNvPr id="9" name="Content Placeholder 8" descr="A diagram of a graph&#10;&#10;AI-generated content may be incorrect.">
            <a:extLst>
              <a:ext uri="{FF2B5EF4-FFF2-40B4-BE49-F238E27FC236}">
                <a16:creationId xmlns:a16="http://schemas.microsoft.com/office/drawing/2014/main" id="{1A36AAE7-9335-AC14-7608-A822A37B30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41" y="1936377"/>
            <a:ext cx="5750859" cy="4276164"/>
          </a:xfrm>
        </p:spPr>
      </p:pic>
      <p:pic>
        <p:nvPicPr>
          <p:cNvPr id="11" name="Content Placeholder 10" descr="A diagram of a graph&#10;&#10;AI-generated content may be incorrect.">
            <a:extLst>
              <a:ext uri="{FF2B5EF4-FFF2-40B4-BE49-F238E27FC236}">
                <a16:creationId xmlns:a16="http://schemas.microsoft.com/office/drawing/2014/main" id="{DF836F48-EEFD-14E8-E033-A0E834A89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"/>
          <a:stretch/>
        </p:blipFill>
        <p:spPr>
          <a:xfrm>
            <a:off x="6172200" y="1936377"/>
            <a:ext cx="5750858" cy="4276164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4F2D8-9754-8549-7A62-AF738E05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5A225-E589-CD0F-9DBB-D672C5C7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7337A-C97D-419F-D151-D30A5CA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760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DF8-5216-8BFA-18F1-44792B8B5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Result</a:t>
            </a:r>
          </a:p>
        </p:txBody>
      </p:sp>
      <p:pic>
        <p:nvPicPr>
          <p:cNvPr id="9" name="Content Placeholder 8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EBF91A0D-5939-62DB-44CA-756175A1A6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"/>
          <a:stretch/>
        </p:blipFill>
        <p:spPr>
          <a:xfrm>
            <a:off x="0" y="1891145"/>
            <a:ext cx="6019800" cy="4126883"/>
          </a:xfrm>
        </p:spPr>
      </p:pic>
      <p:pic>
        <p:nvPicPr>
          <p:cNvPr id="11" name="Content Placeholder 10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751F9E8D-9B8C-C324-E4BC-DB81BC0151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95"/>
          <a:stretch/>
        </p:blipFill>
        <p:spPr>
          <a:xfrm>
            <a:off x="6172200" y="1891145"/>
            <a:ext cx="5787736" cy="4126883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1C08-4D41-4774-8083-E7DA2CF79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D5F8E-3822-7626-5BC1-B33735AE5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2AD23-CEAE-38D0-FCC1-730A959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402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D1F83-25CA-4BDA-D581-74C9B1F28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Limitation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B09F2-49C0-C700-37F6-F0359991E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u="none" strike="noStrike" baseline="0" dirty="0">
                <a:latin typeface="CMR12"/>
              </a:rPr>
              <a:t>HLS models often struggle with nested conditional branches and irregular logic structures</a:t>
            </a:r>
          </a:p>
          <a:p>
            <a:pPr algn="l"/>
            <a:r>
              <a:rPr lang="en-US" b="0" i="0" u="none" strike="noStrike" baseline="0" dirty="0">
                <a:latin typeface="CMR12"/>
              </a:rPr>
              <a:t>Functions involving non-linear operations like square root are challenging for HLS</a:t>
            </a:r>
            <a:endParaRPr lang="en-IN" dirty="0">
              <a:latin typeface="CMR12"/>
            </a:endParaRPr>
          </a:p>
          <a:p>
            <a:pPr algn="l"/>
            <a:r>
              <a:rPr lang="en-US" b="0" i="0" u="none" strike="noStrike" baseline="0" dirty="0">
                <a:latin typeface="CMR12"/>
              </a:rPr>
              <a:t>Floating-point computations are hardware-intensive and may be substituted with fixed-point arithmetic  explicitly controlled</a:t>
            </a:r>
          </a:p>
          <a:p>
            <a:pPr algn="l"/>
            <a:r>
              <a:rPr lang="en-US" b="0" i="0" u="none" strike="noStrike" baseline="0" dirty="0">
                <a:latin typeface="CMR12"/>
              </a:rPr>
              <a:t>Loop unrolling and pipelining often pose challenges for HLS tools , especially when loop bounds are variable or data dependencies exist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DBF24-A7C1-20B3-ED68-15A93EE6A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D6960-E4D7-AE35-5B8B-417F48B18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915B0-4B82-F57D-5972-9423BC3D4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566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FD457-DD7B-DAA8-07C8-1FD0C9E2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0D016-9460-11E6-327C-264972030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3A73E-FDF7-F138-BC2C-380280FC313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BEB899-F574-6547-822C-609DD2ECE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F5538-C624-3E57-5606-7DADB7257D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F1BB6C-EEE2-6AA5-5DCF-48D8B13C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78B82-7643-4B35-280A-58B7BC5E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503B0-395D-CF95-5469-7EA39F5E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745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1067-9B14-A7F8-C835-7E609DB3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9982A-768C-EE01-113B-D54AA65AF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latin typeface="LMRoman12-Regular"/>
              </a:rPr>
              <a:t>• </a:t>
            </a:r>
            <a:r>
              <a:rPr lang="en-US" sz="2800" b="1" i="0" u="none" strike="noStrike" baseline="0" dirty="0">
                <a:latin typeface="LMRoman12-Bold"/>
              </a:rPr>
              <a:t>Expanding Dataset Diversity: </a:t>
            </a:r>
            <a:r>
              <a:rPr lang="en-US" sz="2800" b="0" i="0" u="none" strike="noStrike" baseline="0" dirty="0">
                <a:latin typeface="LMRoman12-Regular"/>
              </a:rPr>
              <a:t>Incorporating a wider range of programs and FPGA architectures to improve the generalization capabilities of the model.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LMRoman12-Regular"/>
              </a:rPr>
              <a:t>• </a:t>
            </a:r>
            <a:r>
              <a:rPr lang="en-US" sz="2800" b="1" i="0" u="none" strike="noStrike" baseline="0" dirty="0">
                <a:latin typeface="LMRoman12-Bold"/>
              </a:rPr>
              <a:t>Refining Encoding Techniques: </a:t>
            </a:r>
            <a:r>
              <a:rPr lang="en-US" sz="2800" b="0" i="0" u="none" strike="noStrike" baseline="0" dirty="0">
                <a:latin typeface="LMRoman12-Regular"/>
              </a:rPr>
              <a:t>Enhancing tokenization methods to better capture the complexities of hardware description languages (HDLs) and high-level </a:t>
            </a:r>
            <a:r>
              <a:rPr lang="en-IN" sz="2800" b="0" i="0" u="none" strike="noStrike" baseline="0" dirty="0">
                <a:latin typeface="LMRoman12-Regular"/>
              </a:rPr>
              <a:t>programming languages.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LMRoman12-Regular"/>
              </a:rPr>
              <a:t>• </a:t>
            </a:r>
            <a:r>
              <a:rPr lang="en-US" sz="2800" b="1" i="0" u="none" strike="noStrike" baseline="0" dirty="0">
                <a:latin typeface="LMRoman12-Bold"/>
              </a:rPr>
              <a:t>Comprehensive Evaluations: </a:t>
            </a:r>
            <a:r>
              <a:rPr lang="en-US" sz="2800" b="0" i="0" u="none" strike="noStrike" baseline="0" dirty="0">
                <a:latin typeface="LMRoman12-Regular"/>
              </a:rPr>
              <a:t>Conducting extensive evaluations across additional programming languages and hardware platforms to assess the framework’s </a:t>
            </a:r>
            <a:r>
              <a:rPr lang="en-IN" sz="2800" b="0" i="0" u="none" strike="noStrike" baseline="0" dirty="0">
                <a:latin typeface="LMRoman12-Regular"/>
              </a:rPr>
              <a:t>effectiveness and scalability.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latin typeface="LMRoman12-Regular"/>
              </a:rPr>
              <a:t>These future directions will help in making the Reverse HLS framework more robust, versatile, and applicable to a broader range of FPGA development and optimization</a:t>
            </a:r>
            <a:endParaRPr lang="en-IN" sz="2800" dirty="0"/>
          </a:p>
          <a:p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B79E6-9CDF-E78F-6918-FF177C6E3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4DF58-11F9-EE25-350C-7353C5C6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DF893-33FA-E85E-EBD2-EAF333DB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9659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40B3-4B28-C913-C834-E6A5235F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E32F6-7AB6-FD0E-FF59-4FFB66A5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latin typeface="LMRoman12-Regular"/>
              </a:rPr>
              <a:t>J. </a:t>
            </a:r>
            <a:r>
              <a:rPr lang="en-IN" sz="1800" b="0" i="0" u="none" strike="noStrike" baseline="0" dirty="0" err="1">
                <a:latin typeface="LMRoman12-Regular"/>
              </a:rPr>
              <a:t>Armengol-Estapé</a:t>
            </a:r>
            <a:r>
              <a:rPr lang="en-IN" sz="1800" b="0" i="0" u="none" strike="noStrike" baseline="0" dirty="0">
                <a:latin typeface="LMRoman12-Regular"/>
              </a:rPr>
              <a:t>, </a:t>
            </a:r>
            <a:r>
              <a:rPr lang="en-IN" sz="1800" b="0" i="1" u="none" strike="noStrike" baseline="0" dirty="0" err="1">
                <a:latin typeface="LMRoman12-Italic"/>
              </a:rPr>
              <a:t>SLaDe</a:t>
            </a:r>
            <a:r>
              <a:rPr lang="en-IN" sz="1800" b="0" i="1" u="none" strike="noStrike" baseline="0" dirty="0">
                <a:latin typeface="LMRoman12-Italic"/>
              </a:rPr>
              <a:t>: A Portable Small Language Model Decompiler for </a:t>
            </a:r>
            <a:r>
              <a:rPr lang="en-US" sz="1800" b="0" i="1" u="none" strike="noStrike" baseline="0" dirty="0">
                <a:latin typeface="LMRoman12-Italic"/>
              </a:rPr>
              <a:t>Optimized Assembly</a:t>
            </a:r>
            <a:r>
              <a:rPr lang="en-US" sz="1800" b="0" i="0" u="none" strike="noStrike" baseline="0" dirty="0">
                <a:latin typeface="LMRoman12-Regular"/>
              </a:rPr>
              <a:t>,</a:t>
            </a:r>
          </a:p>
          <a:p>
            <a:pPr marL="0" indent="0">
              <a:buNone/>
            </a:pPr>
            <a:r>
              <a:rPr lang="en-US" sz="1800" dirty="0">
                <a:latin typeface="LMRoman12-Regular"/>
              </a:rPr>
              <a:t>      </a:t>
            </a:r>
            <a:r>
              <a:rPr lang="en-US" sz="1800" b="0" i="0" u="none" strike="noStrike" baseline="0" dirty="0">
                <a:latin typeface="LMRoman12-Regular"/>
              </a:rPr>
              <a:t> available at: </a:t>
            </a:r>
            <a:r>
              <a:rPr lang="en-US" sz="1800" b="0" i="0" u="none" strike="noStrike" baseline="0" dirty="0">
                <a:latin typeface="LMMono12-Regular"/>
                <a:hlinkClick r:id="rId2"/>
              </a:rPr>
              <a:t>https://arxiv.org/pdf/2305.12520</a:t>
            </a:r>
            <a:endParaRPr lang="en-US" sz="1800" b="0" i="0" u="none" strike="noStrike" baseline="0" dirty="0">
              <a:latin typeface="LMMono12-Regular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it-IT" sz="1800" b="0" i="0" u="none" strike="noStrike" baseline="0" dirty="0">
                <a:latin typeface="LMRoman12-Regular"/>
              </a:rPr>
              <a:t>Y. Wang, H. Le, A. D. Gotmare, N. D. Q. Bui, J. Li, S. C. H. Hoi, </a:t>
            </a:r>
            <a:r>
              <a:rPr lang="en-IN" sz="1800" b="0" i="1" u="none" strike="noStrike" baseline="0" dirty="0">
                <a:latin typeface="LMRoman12-Italic"/>
              </a:rPr>
              <a:t>CodeT5+: Open Code Large Language Models for Code Understanding and Generation</a:t>
            </a:r>
            <a:r>
              <a:rPr lang="en-IN" sz="1800" b="0" i="0" u="none" strike="noStrike" baseline="0" dirty="0">
                <a:latin typeface="LMRoman12-Regular"/>
              </a:rPr>
              <a:t>,</a:t>
            </a:r>
          </a:p>
          <a:p>
            <a:pPr marL="0" indent="0">
              <a:buNone/>
            </a:pPr>
            <a:r>
              <a:rPr lang="en-US" sz="1800" b="0" i="0" u="none" strike="noStrike" baseline="0" dirty="0">
                <a:latin typeface="LMRoman12-Regular"/>
              </a:rPr>
              <a:t>         available at: </a:t>
            </a:r>
            <a:r>
              <a:rPr lang="en-US" sz="1800" b="0" i="0" u="none" strike="noStrike" baseline="0" dirty="0">
                <a:latin typeface="LMMono12-Regular"/>
                <a:hlinkClick r:id="rId3"/>
              </a:rPr>
              <a:t>https://github.com/salesforce/CodeT5/tree/main/CodeT5+</a:t>
            </a:r>
            <a:r>
              <a:rPr lang="en-IN" sz="1800" b="0" i="0" u="none" strike="noStrike" baseline="0" dirty="0">
                <a:latin typeface="LMMono12-Regular"/>
                <a:hlinkClick r:id="rId3"/>
              </a:rPr>
              <a:t>JacksonWoodruff</a:t>
            </a:r>
            <a:r>
              <a:rPr lang="en-IN" sz="1800" b="0" i="0" u="none" strike="noStrike" baseline="0" dirty="0">
                <a:latin typeface="LMRoman12-Regular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latin typeface="LMRoman12-Regula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latin typeface="LMRoman12-Regular"/>
              </a:rPr>
              <a:t> I. Hosseini, B. Dolan-Gavitt, C. Cummins, M. F. P. O’Boyle, </a:t>
            </a:r>
            <a:r>
              <a:rPr lang="en-IN" sz="1800" b="0" i="1" u="none" strike="noStrike" baseline="0" dirty="0">
                <a:latin typeface="LMRoman12-Italic"/>
              </a:rPr>
              <a:t>Beyond the C: Retargetable </a:t>
            </a:r>
            <a:r>
              <a:rPr lang="en-US" sz="1800" b="0" i="1" u="none" strike="noStrike" baseline="0" dirty="0">
                <a:latin typeface="LMRoman12-Italic"/>
              </a:rPr>
              <a:t>Decompilation using Neural Machine Translation</a:t>
            </a:r>
            <a:r>
              <a:rPr lang="en-US" sz="1800" b="0" i="0" u="none" strike="noStrike" baseline="0" dirty="0">
                <a:latin typeface="LMRoman12-Regular"/>
              </a:rPr>
              <a:t>,                                                                                                                                                               available at: </a:t>
            </a:r>
            <a:r>
              <a:rPr lang="en-US" sz="1800" b="0" i="0" u="none" strike="noStrike" baseline="0" dirty="0">
                <a:latin typeface="LMMono12-Regular"/>
                <a:hlinkClick r:id="rId4"/>
              </a:rPr>
              <a:t>https:</a:t>
            </a:r>
            <a:r>
              <a:rPr lang="en-IN" sz="1800" b="0" i="0" u="none" strike="noStrike" baseline="0" dirty="0">
                <a:latin typeface="LMMono12-Regular"/>
                <a:hlinkClick r:id="rId4"/>
              </a:rPr>
              <a:t>//arxiv.org/pdf/2212.08950</a:t>
            </a:r>
            <a:endParaRPr lang="en-IN" sz="1800" b="0" i="0" u="none" strike="noStrike" baseline="0" dirty="0">
              <a:latin typeface="LMMono12-Regular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 err="1">
                <a:latin typeface="LMMono12-Regular"/>
              </a:rPr>
              <a:t>Abderehman</a:t>
            </a:r>
            <a:r>
              <a:rPr lang="en-IN" sz="1800" b="0" i="0" u="none" strike="noStrike" baseline="0" dirty="0">
                <a:latin typeface="LMMono12-Regular"/>
              </a:rPr>
              <a:t>, Rupak Gupta and Chandan </a:t>
            </a:r>
            <a:r>
              <a:rPr lang="en-IN" sz="1800" b="0" i="0" u="none" strike="noStrike" baseline="0" dirty="0" err="1">
                <a:latin typeface="LMMono12-Regular"/>
              </a:rPr>
              <a:t>Karfa</a:t>
            </a:r>
            <a:r>
              <a:rPr lang="en-IN" sz="1800" dirty="0">
                <a:latin typeface="LMMono12-Regular"/>
              </a:rPr>
              <a:t> </a:t>
            </a:r>
            <a:r>
              <a:rPr lang="en-IN" sz="1800" b="0" i="0" u="none" strike="noStrike" baseline="0" dirty="0">
                <a:latin typeface="LMMono12-Regular"/>
              </a:rPr>
              <a:t>Indian Institute of Technology Guwahati, India {</a:t>
            </a:r>
            <a:r>
              <a:rPr lang="en-IN" sz="1800" b="0" i="0" u="none" strike="noStrike" baseline="0" dirty="0" err="1">
                <a:latin typeface="LMMono12-Regular"/>
              </a:rPr>
              <a:t>ma.adem</a:t>
            </a:r>
            <a:r>
              <a:rPr lang="en-IN" sz="1800" b="0" i="0" u="none" strike="noStrike" baseline="0" dirty="0">
                <a:latin typeface="LMMono12-Regular"/>
              </a:rPr>
              <a:t>, </a:t>
            </a:r>
            <a:r>
              <a:rPr lang="en-IN" sz="1800" b="0" i="0" u="none" strike="noStrike" baseline="0" dirty="0" err="1">
                <a:latin typeface="LMMono12-Regular"/>
              </a:rPr>
              <a:t>rgupta</a:t>
            </a:r>
            <a:r>
              <a:rPr lang="en-IN" sz="1800" b="0" i="0" u="none" strike="noStrike" baseline="0" dirty="0">
                <a:latin typeface="LMMono12-Regular"/>
              </a:rPr>
              <a:t>, </a:t>
            </a:r>
            <a:r>
              <a:rPr lang="en-IN" sz="1800" b="0" i="0" u="none" strike="noStrike" baseline="0" dirty="0" err="1">
                <a:latin typeface="LMMono12-Regular"/>
              </a:rPr>
              <a:t>ckarfa</a:t>
            </a:r>
            <a:r>
              <a:rPr lang="en-IN" sz="1800" b="0" i="0" u="none" strike="noStrike" baseline="0" dirty="0">
                <a:latin typeface="LMMono12-Regular"/>
              </a:rPr>
              <a:t>}@iitg.ac.in: Reverse Engineering Register to Variable Mapping in </a:t>
            </a:r>
            <a:r>
              <a:rPr lang="en-IN" sz="1800" b="0" i="0" u="none" strike="noStrike" baseline="0" dirty="0" err="1">
                <a:latin typeface="LMMono12-Regular"/>
              </a:rPr>
              <a:t>Highlevel</a:t>
            </a:r>
            <a:r>
              <a:rPr lang="en-IN" sz="1800" dirty="0">
                <a:latin typeface="LMMono12-Regular"/>
              </a:rPr>
              <a:t> </a:t>
            </a:r>
            <a:r>
              <a:rPr lang="en-IN" sz="1800" b="0" i="0" u="none" strike="noStrike" baseline="0" dirty="0">
                <a:latin typeface="LMMono12-Regular"/>
              </a:rPr>
              <a:t>Synthesis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b="0" i="0" u="none" strike="noStrike" baseline="0" dirty="0">
                <a:latin typeface="LMMono12-Regular"/>
                <a:hlinkClick r:id="rId5"/>
              </a:rPr>
              <a:t>https://github.com/facebookresearch/fairseq</a:t>
            </a:r>
            <a:endParaRPr lang="en-IN" sz="1800" dirty="0">
              <a:latin typeface="LMMono12-Regular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latin typeface="LMMono12-Regular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IN" sz="1800" b="0" i="0" u="none" strike="noStrike" baseline="0" dirty="0">
              <a:latin typeface="LMRoman12-Regular"/>
            </a:endParaRP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39CF-063E-917C-34C3-0C77753B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BCBD8-42C1-93EB-32BA-6319E445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07BD-9731-8581-31CC-2905BD8B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908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C3F5D-1178-BE96-E435-24E319FA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77270-FEB9-E3DB-7880-A2633D77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4AFAD-94B9-BB4C-8548-B9ED06F07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29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A80B3-6CB2-9B56-E0BC-4CA201157104}"/>
              </a:ext>
            </a:extLst>
          </p:cNvPr>
          <p:cNvSpPr txBox="1"/>
          <p:nvPr/>
        </p:nvSpPr>
        <p:spPr>
          <a:xfrm>
            <a:off x="1938020" y="1294675"/>
            <a:ext cx="881126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600" dirty="0"/>
              <a:t>Thank you</a:t>
            </a:r>
            <a:br>
              <a:rPr lang="en-IN" sz="6600" dirty="0"/>
            </a:br>
            <a:br>
              <a:rPr lang="en-IN" sz="6600" dirty="0"/>
            </a:br>
            <a:r>
              <a:rPr lang="en-IN" sz="6600" dirty="0"/>
              <a:t>Do have any question ?</a:t>
            </a:r>
          </a:p>
        </p:txBody>
      </p:sp>
    </p:spTree>
    <p:extLst>
      <p:ext uri="{BB962C8B-B14F-4D97-AF65-F5344CB8AC3E}">
        <p14:creationId xmlns:p14="http://schemas.microsoft.com/office/powerpoint/2010/main" val="797575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3F7C-2267-DE4C-0328-4D81FBEF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EBF7-9BB0-E192-9CA5-38A16396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Decompilation is a crucial process in translating low-level assembly code into human-readable high-level source code. It plays a vital role in: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Legacy Software Adaptation</a:t>
            </a:r>
            <a:r>
              <a:rPr lang="en-US" dirty="0"/>
              <a:t>: Porting older programs to modern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Analysis</a:t>
            </a:r>
            <a:r>
              <a:rPr lang="en-US" dirty="0"/>
              <a:t>: Detecting and analyzing malware.</a:t>
            </a:r>
          </a:p>
          <a:p>
            <a:r>
              <a:rPr lang="en-US" dirty="0"/>
              <a:t>In modern computing, </a:t>
            </a:r>
            <a:r>
              <a:rPr lang="en-US" b="1" dirty="0"/>
              <a:t>co-processor-centric designs</a:t>
            </a:r>
            <a:r>
              <a:rPr lang="en-US" dirty="0"/>
              <a:t> are becoming standard, with </a:t>
            </a:r>
            <a:r>
              <a:rPr lang="en-US" b="1" dirty="0"/>
              <a:t>FPGAs (Field-Programmable Gate Arrays)</a:t>
            </a:r>
            <a:r>
              <a:rPr lang="en-US" dirty="0"/>
              <a:t> at the forefront due to their: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Flexibility and reconfigurability.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Parallel processing capabilities.</a:t>
            </a:r>
          </a:p>
          <a:p>
            <a:r>
              <a:rPr lang="en-US" dirty="0"/>
              <a:t>Despite their advantages, proprietary FPGA compilers present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Verifying VHDL/Verilog code for </a:t>
            </a:r>
            <a:r>
              <a:rPr lang="en-US" b="1" dirty="0"/>
              <a:t>security vulnerabilities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B6AC2-5417-5757-3447-80F36BA5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C1365-F7A9-6AB5-DA6F-14B442F1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400" y="6356350"/>
            <a:ext cx="5029200" cy="365125"/>
          </a:xfrm>
        </p:spPr>
        <p:txBody>
          <a:bodyPr/>
          <a:lstStyle/>
          <a:p>
            <a:r>
              <a:rPr lang="en-US" dirty="0"/>
              <a:t>Development of Reverse HLS Framework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B719C-7D15-A5D4-A4D7-7F8F86F3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917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2B02-1AB5-3974-AF61-6C141154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Modern Computer Architecture:-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678642-DF12-952F-74B8-C438EF1C7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2" name="Content Placeholder 11" descr="A diagram of different types of computer components">
            <a:extLst>
              <a:ext uri="{FF2B5EF4-FFF2-40B4-BE49-F238E27FC236}">
                <a16:creationId xmlns:a16="http://schemas.microsoft.com/office/drawing/2014/main" id="{89DF3879-4931-0BD0-032F-4957D57CC6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977605"/>
            <a:ext cx="4235116" cy="392611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C925511-13CA-7A90-0E7E-DDFF5465E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4" name="Content Placeholder 13" descr="A few black and white icons&#10;&#10;Description automatically generated with medium confidence">
            <a:extLst>
              <a:ext uri="{FF2B5EF4-FFF2-40B4-BE49-F238E27FC236}">
                <a16:creationId xmlns:a16="http://schemas.microsoft.com/office/drawing/2014/main" id="{6A1E4AEB-E6A0-6487-C314-B3DDC29C07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5228"/>
            <a:ext cx="5183188" cy="36784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EE49-D9CB-C10C-F03E-18648C1FF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DDD55-122E-429C-CD06-BCF006067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25EB-8F53-E2EE-C8F9-C2B0180D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445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5B96FD6-415C-0C2E-A44F-841A9BB0D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Why FPGA 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23BB61-3A24-EDF3-F99B-AF29932DC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is FPGA?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Reconfigurable integrated circuit with thousands of Configurable Logic Blocks (CLBs).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Capabilities: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 circuit configuration to suit specific tasks.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Direct connectivity to network interfaces or sensors for high throughput.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Advantages Over CPUs and GPUs: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Faster for certain applications due to parallelism.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Flexible, reprogrammable nature suitable for evolving AI workloads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2800" dirty="0"/>
              <a:t>Long product lifespan for critical industries (e.g., aerospace, defense).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25850-0EB5-E40B-53D1-5C66A8C328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3581400" cy="365125"/>
          </a:xfrm>
        </p:spPr>
        <p:txBody>
          <a:bodyPr/>
          <a:lstStyle/>
          <a:p>
            <a:r>
              <a:rPr lang="en-US"/>
              <a:t>Megha Kumari (2311AI53)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FC638-765B-06B2-F5D8-E6B65AB7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Development of Reverse HLS Framework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39272-ED73-1509-9B0E-79B50985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5</a:t>
            </a:fld>
            <a:endParaRPr lang="en-IN"/>
          </a:p>
        </p:txBody>
      </p:sp>
      <p:pic>
        <p:nvPicPr>
          <p:cNvPr id="13" name="Picture 12" descr="A cartoon character standing on a question mark&#10;&#10;Description automatically generated">
            <a:extLst>
              <a:ext uri="{FF2B5EF4-FFF2-40B4-BE49-F238E27FC236}">
                <a16:creationId xmlns:a16="http://schemas.microsoft.com/office/drawing/2014/main" id="{2E232098-E4B7-5BE9-F4B5-D1ACE7B53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2184400"/>
            <a:ext cx="1576832" cy="309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737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95C9-5E01-62C4-D5EC-7658A166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Challenges with FPGA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18445-2D76-23A4-7EF5-0EC0450C3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Proprietary, closed-source FPGA compilers.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Limited debugging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Lack of transparency in final Verilog/VHDL executables.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200" dirty="0"/>
              <a:t>High dependence on specific vendor tools (e.g., Xilinx, Intel).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57E7E-8937-EB8D-4404-46609D4A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8F6B4-A7E4-6789-EC4F-AC481013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E13FE-07D1-8516-6FAB-53D65E377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256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685C-4A12-79FC-EFF9-D98F2D85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solidFill>
                  <a:schemeClr val="bg1"/>
                </a:solidFill>
              </a:rPr>
              <a:t>FPGAs in Security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92F75-115E-7EF2-8BD6-6950484A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4400" dirty="0"/>
              <a:t>Security Features in FPGAs:-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Custom hardware encryption and secure boot.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Resistant to tampering and replication.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600" dirty="0"/>
              <a:t>Critical applications in secure communications and cryptographic operations.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0C810-7B45-7C2E-ECA5-EBA406FC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21A92-CF21-C9BB-9F80-3587B9E4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9506-8037-22FE-8CD7-B25F1B34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07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E5364-F5F6-A4D9-7919-F8C591B5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Project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96871-95B4-6899-0119-5573324C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1"/>
                </a:solidFill>
                <a:effectLst>
                  <a:glow>
                    <a:schemeClr val="accent1"/>
                  </a:glow>
                </a:effectLst>
              </a:rPr>
              <a:t>Reverse Engineering Framework Reverse Engineering Framework for FPGAs</a:t>
            </a:r>
          </a:p>
          <a:p>
            <a:endParaRPr lang="en-US" sz="2800" dirty="0">
              <a:solidFill>
                <a:schemeClr val="bg1"/>
              </a:solidFill>
              <a:effectLst>
                <a:glow>
                  <a:schemeClr val="accent1"/>
                </a:glow>
              </a:effectLst>
            </a:endParaRPr>
          </a:p>
          <a:p>
            <a:pPr marL="0" indent="0">
              <a:buNone/>
            </a:pPr>
            <a:r>
              <a:rPr lang="en-US" sz="4400" dirty="0">
                <a:effectLst>
                  <a:glow>
                    <a:schemeClr val="accent1"/>
                  </a:glow>
                </a:effectLst>
              </a:rPr>
              <a:t>Reverse Engineering Framework for FPGAs</a:t>
            </a:r>
          </a:p>
          <a:p>
            <a:r>
              <a:rPr lang="en-US" sz="2800" dirty="0">
                <a:solidFill>
                  <a:schemeClr val="bg1"/>
                </a:solidFill>
                <a:effectLst>
                  <a:glow>
                    <a:schemeClr val="accent1"/>
                  </a:glow>
                </a:effectLst>
              </a:rPr>
              <a:t>for FPGAs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18304-BACC-938D-0E35-C87ADFA80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61751-C974-E836-2E0C-7553F7B2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10F03-6E5F-3E11-3F9D-60F85B58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60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A2265-1892-EE23-C068-4927EC0D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CC0E7-3B34-9096-EF52-CEA9CEDC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Enable security analysis and verification of closed-source FPGA tools.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reverse compiler for Verilog/VHDL-to-high-level   language translation.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Democratize FPGA application development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2417-894F-9D3E-1BF1-01449497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Megha Kumari (2311AI53)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E2980-44D4-984B-8FF0-0369948F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Development of Reverse HLS Framework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2CB7B-0047-59AD-958F-912DC364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24C60-5F91-4A23-B6FF-33F3DE84A61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90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161A30BE9D464A8E4317DB78A0E0B3" ma:contentTypeVersion="9" ma:contentTypeDescription="Create a new document." ma:contentTypeScope="" ma:versionID="02ed2294cac36320b7dd9959c0938bf4">
  <xsd:schema xmlns:xsd="http://www.w3.org/2001/XMLSchema" xmlns:xs="http://www.w3.org/2001/XMLSchema" xmlns:p="http://schemas.microsoft.com/office/2006/metadata/properties" xmlns:ns3="fda8f499-db08-49df-bbc2-5fbdb2637575" xmlns:ns4="3c4b45ca-d22c-475d-a17d-e59aa850a9af" targetNamespace="http://schemas.microsoft.com/office/2006/metadata/properties" ma:root="true" ma:fieldsID="17b86a383e9042083bf4985cb1f1800e" ns3:_="" ns4:_="">
    <xsd:import namespace="fda8f499-db08-49df-bbc2-5fbdb2637575"/>
    <xsd:import namespace="3c4b45ca-d22c-475d-a17d-e59aa850a9a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8f499-db08-49df-bbc2-5fbdb2637575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4b45ca-d22c-475d-a17d-e59aa850a9a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da8f499-db08-49df-bbc2-5fbdb263757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7A37F9-F837-4130-AFB3-3F5AF199BD67}">
  <ds:schemaRefs>
    <ds:schemaRef ds:uri="3c4b45ca-d22c-475d-a17d-e59aa850a9af"/>
    <ds:schemaRef ds:uri="fda8f499-db08-49df-bbc2-5fbdb26375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7C75FCB-CC80-46D3-9423-A9EEF383280E}">
  <ds:schemaRefs>
    <ds:schemaRef ds:uri="http://purl.org/dc/terms/"/>
    <ds:schemaRef ds:uri="http://schemas.microsoft.com/office/2006/documentManagement/types"/>
    <ds:schemaRef ds:uri="3c4b45ca-d22c-475d-a17d-e59aa850a9af"/>
    <ds:schemaRef ds:uri="http://purl.org/dc/elements/1.1/"/>
    <ds:schemaRef ds:uri="http://www.w3.org/XML/1998/namespace"/>
    <ds:schemaRef ds:uri="http://purl.org/dc/dcmitype/"/>
    <ds:schemaRef ds:uri="fda8f499-db08-49df-bbc2-5fbdb263757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9CBFF5A-B539-43FE-924A-12325EC26E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1544</Words>
  <Application>Microsoft Office PowerPoint</Application>
  <PresentationFormat>Widescreen</PresentationFormat>
  <Paragraphs>305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Calibri</vt:lpstr>
      <vt:lpstr>Cambria Math</vt:lpstr>
      <vt:lpstr>CMR12</vt:lpstr>
      <vt:lpstr>LMMathItalic12-Regular</vt:lpstr>
      <vt:lpstr>LMMathItalic8-Regular</vt:lpstr>
      <vt:lpstr>LMMathSymbols10-Regular</vt:lpstr>
      <vt:lpstr>LMMono12-Regular</vt:lpstr>
      <vt:lpstr>LMRoman10-Regular</vt:lpstr>
      <vt:lpstr>LMRoman12-Bold</vt:lpstr>
      <vt:lpstr>LMRoman12-Italic</vt:lpstr>
      <vt:lpstr>LMRoman12-Regular</vt:lpstr>
      <vt:lpstr>Times New Roman</vt:lpstr>
      <vt:lpstr>Wingdings</vt:lpstr>
      <vt:lpstr>Office Theme</vt:lpstr>
      <vt:lpstr>DEVELOPMENT OF REVERSE HLS                       FRAMEWORK</vt:lpstr>
      <vt:lpstr>content</vt:lpstr>
      <vt:lpstr>Introduction</vt:lpstr>
      <vt:lpstr>Modern Computer Architecture:-</vt:lpstr>
      <vt:lpstr>Why FPGA ?</vt:lpstr>
      <vt:lpstr>Challenges with FPGA Development</vt:lpstr>
      <vt:lpstr>FPGAs in Security</vt:lpstr>
      <vt:lpstr>Project Overview</vt:lpstr>
      <vt:lpstr>Objective</vt:lpstr>
      <vt:lpstr>PowerPoint Presentation</vt:lpstr>
      <vt:lpstr>Model Architecture</vt:lpstr>
      <vt:lpstr>Workflow</vt:lpstr>
      <vt:lpstr>Dataset parameter</vt:lpstr>
      <vt:lpstr>Training configuration </vt:lpstr>
      <vt:lpstr>Model and Architecture</vt:lpstr>
      <vt:lpstr>Results (cont.)[train output for bpe]</vt:lpstr>
      <vt:lpstr>Results (cont.)[train output for wordpiece encoding]</vt:lpstr>
      <vt:lpstr>Results (cont.)[train output for positional encoding]</vt:lpstr>
      <vt:lpstr>Result</vt:lpstr>
      <vt:lpstr>Evaluation Metrics for Encoding Technique</vt:lpstr>
      <vt:lpstr>Evaluation Metrics(cont.)</vt:lpstr>
      <vt:lpstr>Result</vt:lpstr>
      <vt:lpstr>Result</vt:lpstr>
      <vt:lpstr>Result</vt:lpstr>
      <vt:lpstr>Limitation </vt:lpstr>
      <vt:lpstr>Lim</vt:lpstr>
      <vt:lpstr>Future work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Anjali Shaw</dc:creator>
  <cp:lastModifiedBy>Megha Kumari</cp:lastModifiedBy>
  <cp:revision>6</cp:revision>
  <dcterms:created xsi:type="dcterms:W3CDTF">2024-10-01T05:29:46Z</dcterms:created>
  <dcterms:modified xsi:type="dcterms:W3CDTF">2025-05-19T14:50:39Z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0x0101001F161A30BE9D464A8E4317DB78A0E0B3</vt:lpwstr>
  </property>
</Properties>
</file>