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528" r:id="rId5"/>
    <p:sldId id="529" r:id="rId6"/>
    <p:sldId id="533" r:id="rId7"/>
    <p:sldId id="530" r:id="rId8"/>
    <p:sldId id="531" r:id="rId9"/>
    <p:sldId id="534" r:id="rId10"/>
    <p:sldId id="535" r:id="rId11"/>
    <p:sldId id="53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00"/>
    <a:srgbClr val="FF733C"/>
    <a:srgbClr val="E18300"/>
    <a:srgbClr val="FFDA70"/>
    <a:srgbClr val="FFC800"/>
    <a:srgbClr val="0A7832"/>
    <a:srgbClr val="0A7828"/>
    <a:srgbClr val="0A7228"/>
    <a:srgbClr val="9B9B9B"/>
    <a:srgbClr val="FFE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44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CF8C4-AE8F-43DE-9602-D1B2A7B6E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1263-B86C-4FD3-A66B-54EAA711A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26BD-E17F-4764-AD4B-233F514BBAC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9750-17D9-4C3D-AA6D-43C607E379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F409-AD41-42D9-AB40-8EEFFE513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AF53-FBBA-4F17-B20E-53978F21E7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096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ta Analysis - Research lea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209800"/>
            <a:ext cx="7391400" cy="407125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31812" y="533400"/>
            <a:ext cx="10972800" cy="944561"/>
          </a:xfrm>
          <a:prstGeom prst="rect">
            <a:avLst/>
          </a:prstGeom>
          <a:solidFill>
            <a:schemeClr val="tx2"/>
          </a:solidFill>
        </p:spPr>
        <p:txBody>
          <a:bodyPr vert="horz" lIns="121899" tIns="60949" rIns="121899" bIns="60949" rtlCol="0" anchor="ctr">
            <a:noAutofit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7200" b="1" kern="1200">
                <a:solidFill>
                  <a:srgbClr val="0C4B92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4800" dirty="0" smtClean="0">
              <a:solidFill>
                <a:schemeClr val="bg1"/>
              </a:solidFill>
              <a:latin typeface="+mj-lt"/>
            </a:endParaRPr>
          </a:p>
          <a:p>
            <a:endParaRPr lang="en-US" sz="4800" dirty="0">
              <a:solidFill>
                <a:schemeClr val="bg1"/>
              </a:solidFill>
              <a:latin typeface="+mj-lt"/>
            </a:endParaRPr>
          </a:p>
          <a:p>
            <a:r>
              <a:rPr lang="en-US" sz="4800" dirty="0" smtClean="0">
                <a:solidFill>
                  <a:schemeClr val="bg1"/>
                </a:solidFill>
                <a:latin typeface="+mj-lt"/>
              </a:rPr>
              <a:t>Web Server Logs Analytics</a:t>
            </a:r>
            <a:br>
              <a:rPr lang="en-US" sz="4800" dirty="0" smtClean="0">
                <a:solidFill>
                  <a:schemeClr val="bg1"/>
                </a:solidFill>
                <a:latin typeface="+mj-lt"/>
              </a:rPr>
            </a:br>
            <a:r>
              <a:rPr lang="en-US" sz="48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+mj-lt"/>
              </a:rPr>
            </a:b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4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57200"/>
            <a:ext cx="10972800" cy="944561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Project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0412" y="1828800"/>
            <a:ext cx="10210800" cy="4154984"/>
          </a:xfrm>
          <a:prstGeom prst="rect">
            <a:avLst/>
          </a:prstGeom>
          <a:solidFill>
            <a:schemeClr val="lt1"/>
          </a:solidFill>
          <a:effectLst>
            <a:glow rad="685800">
              <a:schemeClr val="accent1">
                <a:alpha val="40000"/>
              </a:schemeClr>
            </a:glow>
            <a:softEdge rad="63500"/>
          </a:effectLst>
          <a:scene3d>
            <a:camera prst="orthographicFront"/>
            <a:lightRig rig="threePt" dir="t"/>
          </a:scene3d>
          <a:sp3d>
            <a:bevelT w="101600" prst="riblet"/>
            <a:bevelB w="139700" h="139700" prst="divo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Analyze the raw website-logs data and identify the following:</a:t>
            </a:r>
          </a:p>
          <a:p>
            <a:endParaRPr lang="en-US" dirty="0"/>
          </a:p>
          <a:p>
            <a:pPr marL="1561887" lvl="2" indent="-342900">
              <a:buFont typeface="Wingdings" panose="05000000000000000000" pitchFamily="2" charset="2"/>
              <a:buChar char="q"/>
            </a:pPr>
            <a:r>
              <a:rPr lang="en-US" dirty="0" smtClean="0"/>
              <a:t>Identify key statistics.</a:t>
            </a:r>
            <a:endParaRPr lang="en-US" dirty="0" smtClean="0"/>
          </a:p>
          <a:p>
            <a:pPr marL="217138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Identify number of users visits</a:t>
            </a:r>
          </a:p>
          <a:p>
            <a:pPr marL="217138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Identify the average session time of users</a:t>
            </a:r>
          </a:p>
          <a:p>
            <a:pPr marL="217138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Identify the commonly used devices</a:t>
            </a:r>
          </a:p>
          <a:p>
            <a:pPr marL="217138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Identify the top referrers to the website</a:t>
            </a:r>
            <a:endParaRPr lang="en-US" dirty="0" smtClean="0"/>
          </a:p>
          <a:p>
            <a:pPr lvl="2"/>
            <a:endParaRPr lang="en-US" dirty="0"/>
          </a:p>
          <a:p>
            <a:pPr marL="1561887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561887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561887" lvl="2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912812" y="19812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336095"/>
            <a:ext cx="10972800" cy="944561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Data Pipe Pine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045" y="1676400"/>
            <a:ext cx="10744200" cy="2308324"/>
          </a:xfrm>
          <a:prstGeom prst="rect">
            <a:avLst/>
          </a:prstGeom>
          <a:solidFill>
            <a:schemeClr val="lt1"/>
          </a:solidFill>
          <a:effectLst>
            <a:glow rad="685800">
              <a:schemeClr val="accent1">
                <a:alpha val="40000"/>
              </a:schemeClr>
            </a:glow>
            <a:softEdge rad="63500"/>
          </a:effectLst>
          <a:scene3d>
            <a:camera prst="orthographicFront"/>
            <a:lightRig rig="threePt" dir="t"/>
          </a:scene3d>
          <a:sp3d>
            <a:bevelT w="101600" prst="riblet"/>
            <a:bevelB w="139700" h="139700" prst="divo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pPr marL="1561887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561887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561887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561887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561887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3812" y="2590800"/>
            <a:ext cx="1371600" cy="76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6012" y="2590800"/>
            <a:ext cx="1905000" cy="76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sz="2100" dirty="0" smtClean="0">
              <a:solidFill>
                <a:schemeClr val="lt1"/>
              </a:solidFill>
            </a:endParaRPr>
          </a:p>
          <a:p>
            <a:pPr algn="ctr"/>
            <a:r>
              <a:rPr lang="en-US" sz="3100" dirty="0" smtClean="0">
                <a:solidFill>
                  <a:schemeClr val="lt1"/>
                </a:solidFill>
              </a:rPr>
              <a:t>Deduplicte </a:t>
            </a:r>
            <a:r>
              <a:rPr lang="en-US" sz="3100" dirty="0"/>
              <a:t>and</a:t>
            </a:r>
            <a:r>
              <a:rPr lang="en-US" sz="3100" dirty="0" smtClean="0">
                <a:solidFill>
                  <a:schemeClr val="lt1"/>
                </a:solidFill>
              </a:rPr>
              <a:t> write to tables</a:t>
            </a:r>
          </a:p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3012" y="2590800"/>
            <a:ext cx="1269276" cy="76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74845" y="2627745"/>
            <a:ext cx="1627621" cy="7250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Dashboard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66710" y="2971800"/>
            <a:ext cx="913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61012" y="2971800"/>
            <a:ext cx="71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18412" y="29718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57200"/>
            <a:ext cx="10972800" cy="944561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Approach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5212" y="1873951"/>
            <a:ext cx="10058400" cy="3785652"/>
          </a:xfrm>
          <a:prstGeom prst="rect">
            <a:avLst/>
          </a:prstGeom>
          <a:solidFill>
            <a:schemeClr val="lt1"/>
          </a:solidFill>
          <a:effectLst>
            <a:glow rad="685800">
              <a:schemeClr val="accent1">
                <a:alpha val="40000"/>
              </a:schemeClr>
            </a:glow>
            <a:softEdge rad="63500"/>
          </a:effectLst>
          <a:scene3d>
            <a:camera prst="orthographicFront"/>
            <a:lightRig rig="threePt" dir="t"/>
          </a:scene3d>
          <a:sp3d>
            <a:bevelT w="101600" prst="riblet"/>
            <a:bevelB w="139700" h="139700" prst="divo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Explore Data</a:t>
            </a:r>
          </a:p>
          <a:p>
            <a:endParaRPr lang="en-US" dirty="0" smtClean="0"/>
          </a:p>
          <a:p>
            <a:pPr marL="1561887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Generate profiling report.</a:t>
            </a:r>
          </a:p>
          <a:p>
            <a:pPr marL="1561887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Comprehend </a:t>
            </a:r>
            <a:r>
              <a:rPr lang="en-US" dirty="0" smtClean="0"/>
              <a:t>data and clean it.</a:t>
            </a:r>
          </a:p>
          <a:p>
            <a:pPr marL="1561887" lvl="2" indent="-342900">
              <a:buFont typeface="Arial" panose="020B0604020202020204" pitchFamily="34" charset="0"/>
              <a:buChar char="•"/>
            </a:pPr>
            <a:r>
              <a:rPr lang="en-US" dirty="0"/>
              <a:t>Identification of data variables and its relationships.</a:t>
            </a:r>
          </a:p>
          <a:p>
            <a:pPr marL="1561887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missing data and values.</a:t>
            </a:r>
          </a:p>
          <a:p>
            <a:pPr marL="1561887" lvl="2" indent="-342900">
              <a:buFont typeface="Arial" panose="020B0604020202020204" pitchFamily="34" charset="0"/>
              <a:buChar char="•"/>
            </a:pPr>
            <a:r>
              <a:rPr lang="en-US" dirty="0"/>
              <a:t>Treat missing </a:t>
            </a:r>
            <a:r>
              <a:rPr lang="en-US" dirty="0" smtClean="0"/>
              <a:t>data.</a:t>
            </a:r>
            <a:endParaRPr lang="en-US" dirty="0"/>
          </a:p>
          <a:p>
            <a:pPr lvl="2"/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/>
          </a:p>
          <a:p>
            <a:pPr marL="1561887" lvl="2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1217612" y="19812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57200"/>
            <a:ext cx="10972800" cy="944561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Sample Data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09727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57200"/>
            <a:ext cx="10972800" cy="944561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Sample Data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09727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57200"/>
            <a:ext cx="10972800" cy="944561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Dashboard Analysis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752600"/>
            <a:ext cx="5191785" cy="4434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752600"/>
            <a:ext cx="5286433" cy="44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971800"/>
            <a:ext cx="10972800" cy="944561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Thankyou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5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6_Statistics Infographics Sampler_RVA_v3.potx" id="{8CA60735-D353-4C1C-9464-903FD6574FC5}" vid="{1BFEBDC8-D6C6-456A-AA74-BCD6FC21DE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3200ABC-C80D-422B-8848-EDEE60F84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30EB58-BCE7-41D9-A117-44B48F13F8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C1CB0A-BB6E-4E95-95A3-95BDF5FBAB7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126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  Project  </vt:lpstr>
      <vt:lpstr>  Data Pipe Pine  </vt:lpstr>
      <vt:lpstr>  Approach  </vt:lpstr>
      <vt:lpstr>  Sample Data  </vt:lpstr>
      <vt:lpstr>  Sample Data  </vt:lpstr>
      <vt:lpstr>  Dashboard Analysis  </vt:lpstr>
      <vt:lpstr>  Thankyou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2021-08-15T04:25:20Z</dcterms:created>
  <dcterms:modified xsi:type="dcterms:W3CDTF">2021-08-16T05:58:54Z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