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4"/>
  </p:notesMasterIdLst>
  <p:sldIdLst>
    <p:sldId id="256" r:id="rId2"/>
    <p:sldId id="260" r:id="rId3"/>
    <p:sldId id="261" r:id="rId4"/>
    <p:sldId id="262" r:id="rId5"/>
    <p:sldId id="263" r:id="rId6"/>
    <p:sldId id="257"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5" r:id="rId20"/>
    <p:sldId id="280" r:id="rId21"/>
    <p:sldId id="281"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99888-88CD-4971-9A81-46DD7AE6BD09}" type="datetimeFigureOut">
              <a:rPr lang="en-IN" smtClean="0"/>
              <a:t>11-06-2024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C30BE-6CD9-4C7A-9BD9-181553CD4025}" type="slidenum">
              <a:rPr lang="en-IN" smtClean="0"/>
              <a:t>‹#›</a:t>
            </a:fld>
            <a:endParaRPr lang="en-IN"/>
          </a:p>
        </p:txBody>
      </p:sp>
    </p:spTree>
    <p:extLst>
      <p:ext uri="{BB962C8B-B14F-4D97-AF65-F5344CB8AC3E}">
        <p14:creationId xmlns:p14="http://schemas.microsoft.com/office/powerpoint/2010/main" val="1719476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C8C30BE-6CD9-4C7A-9BD9-181553CD4025}" type="slidenum">
              <a:rPr lang="en-IN" smtClean="0"/>
              <a:t>8</a:t>
            </a:fld>
            <a:endParaRPr lang="en-IN"/>
          </a:p>
        </p:txBody>
      </p:sp>
    </p:spTree>
    <p:extLst>
      <p:ext uri="{BB962C8B-B14F-4D97-AF65-F5344CB8AC3E}">
        <p14:creationId xmlns:p14="http://schemas.microsoft.com/office/powerpoint/2010/main" val="3631828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8394E8C-5AFA-4CFA-88F6-1F770FD7EF33}" type="datetimeFigureOut">
              <a:rPr lang="en-IN" smtClean="0"/>
              <a:t>11-06-2024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951139F-9A28-49C2-B5FA-A187993A5FE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2074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394E8C-5AFA-4CFA-88F6-1F770FD7EF33}"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51139F-9A28-49C2-B5FA-A187993A5FEB}" type="slidenum">
              <a:rPr lang="en-IN" smtClean="0"/>
              <a:t>‹#›</a:t>
            </a:fld>
            <a:endParaRPr lang="en-IN"/>
          </a:p>
        </p:txBody>
      </p:sp>
    </p:spTree>
    <p:extLst>
      <p:ext uri="{BB962C8B-B14F-4D97-AF65-F5344CB8AC3E}">
        <p14:creationId xmlns:p14="http://schemas.microsoft.com/office/powerpoint/2010/main" val="4200901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394E8C-5AFA-4CFA-88F6-1F770FD7EF3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1139F-9A28-49C2-B5FA-A187993A5FE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8847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394E8C-5AFA-4CFA-88F6-1F770FD7EF3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1139F-9A28-49C2-B5FA-A187993A5FE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7617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394E8C-5AFA-4CFA-88F6-1F770FD7EF3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1139F-9A28-49C2-B5FA-A187993A5FEB}" type="slidenum">
              <a:rPr lang="en-IN" smtClean="0"/>
              <a:t>‹#›</a:t>
            </a:fld>
            <a:endParaRPr lang="en-IN"/>
          </a:p>
        </p:txBody>
      </p:sp>
    </p:spTree>
    <p:extLst>
      <p:ext uri="{BB962C8B-B14F-4D97-AF65-F5344CB8AC3E}">
        <p14:creationId xmlns:p14="http://schemas.microsoft.com/office/powerpoint/2010/main" val="2709485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394E8C-5AFA-4CFA-88F6-1F770FD7EF3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1139F-9A28-49C2-B5FA-A187993A5FE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240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394E8C-5AFA-4CFA-88F6-1F770FD7EF3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1139F-9A28-49C2-B5FA-A187993A5FE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9103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394E8C-5AFA-4CFA-88F6-1F770FD7EF3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1139F-9A28-49C2-B5FA-A187993A5FE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1415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394E8C-5AFA-4CFA-88F6-1F770FD7EF3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1139F-9A28-49C2-B5FA-A187993A5FE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212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394E8C-5AFA-4CFA-88F6-1F770FD7EF3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1139F-9A28-49C2-B5FA-A187993A5FEB}" type="slidenum">
              <a:rPr lang="en-IN" smtClean="0"/>
              <a:t>‹#›</a:t>
            </a:fld>
            <a:endParaRPr lang="en-IN"/>
          </a:p>
        </p:txBody>
      </p:sp>
    </p:spTree>
    <p:extLst>
      <p:ext uri="{BB962C8B-B14F-4D97-AF65-F5344CB8AC3E}">
        <p14:creationId xmlns:p14="http://schemas.microsoft.com/office/powerpoint/2010/main" val="345160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394E8C-5AFA-4CFA-88F6-1F770FD7EF33}"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1139F-9A28-49C2-B5FA-A187993A5FE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97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394E8C-5AFA-4CFA-88F6-1F770FD7EF33}"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51139F-9A28-49C2-B5FA-A187993A5FEB}" type="slidenum">
              <a:rPr lang="en-IN" smtClean="0"/>
              <a:t>‹#›</a:t>
            </a:fld>
            <a:endParaRPr lang="en-IN"/>
          </a:p>
        </p:txBody>
      </p:sp>
    </p:spTree>
    <p:extLst>
      <p:ext uri="{BB962C8B-B14F-4D97-AF65-F5344CB8AC3E}">
        <p14:creationId xmlns:p14="http://schemas.microsoft.com/office/powerpoint/2010/main" val="250922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394E8C-5AFA-4CFA-88F6-1F770FD7EF33}"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51139F-9A28-49C2-B5FA-A187993A5FE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01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394E8C-5AFA-4CFA-88F6-1F770FD7EF33}"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51139F-9A28-49C2-B5FA-A187993A5FE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549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94E8C-5AFA-4CFA-88F6-1F770FD7EF33}" type="datetimeFigureOut">
              <a:rPr lang="en-IN" smtClean="0"/>
              <a:t>11-06-2024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51139F-9A28-49C2-B5FA-A187993A5FEB}" type="slidenum">
              <a:rPr lang="en-IN" smtClean="0"/>
              <a:t>‹#›</a:t>
            </a:fld>
            <a:endParaRPr lang="en-IN"/>
          </a:p>
        </p:txBody>
      </p:sp>
    </p:spTree>
    <p:extLst>
      <p:ext uri="{BB962C8B-B14F-4D97-AF65-F5344CB8AC3E}">
        <p14:creationId xmlns:p14="http://schemas.microsoft.com/office/powerpoint/2010/main" val="99020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394E8C-5AFA-4CFA-88F6-1F770FD7EF33}"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51139F-9A28-49C2-B5FA-A187993A5FE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284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394E8C-5AFA-4CFA-88F6-1F770FD7EF33}"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51139F-9A28-49C2-B5FA-A187993A5FEB}" type="slidenum">
              <a:rPr lang="en-IN" smtClean="0"/>
              <a:t>‹#›</a:t>
            </a:fld>
            <a:endParaRPr lang="en-IN"/>
          </a:p>
        </p:txBody>
      </p:sp>
    </p:spTree>
    <p:extLst>
      <p:ext uri="{BB962C8B-B14F-4D97-AF65-F5344CB8AC3E}">
        <p14:creationId xmlns:p14="http://schemas.microsoft.com/office/powerpoint/2010/main" val="327641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394E8C-5AFA-4CFA-88F6-1F770FD7EF33}" type="datetimeFigureOut">
              <a:rPr lang="en-IN" smtClean="0"/>
              <a:t>11-06-2024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51139F-9A28-49C2-B5FA-A187993A5FEB}" type="slidenum">
              <a:rPr lang="en-IN" smtClean="0"/>
              <a:t>‹#›</a:t>
            </a:fld>
            <a:endParaRPr lang="en-IN"/>
          </a:p>
        </p:txBody>
      </p:sp>
    </p:spTree>
    <p:extLst>
      <p:ext uri="{BB962C8B-B14F-4D97-AF65-F5344CB8AC3E}">
        <p14:creationId xmlns:p14="http://schemas.microsoft.com/office/powerpoint/2010/main" val="2962332364"/>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9E7C-B2AF-38EA-1911-2299D4DD9543}"/>
              </a:ext>
            </a:extLst>
          </p:cNvPr>
          <p:cNvSpPr>
            <a:spLocks noGrp="1"/>
          </p:cNvSpPr>
          <p:nvPr>
            <p:ph type="title"/>
          </p:nvPr>
        </p:nvSpPr>
        <p:spPr>
          <a:xfrm>
            <a:off x="1295402" y="982132"/>
            <a:ext cx="9601196" cy="4730410"/>
          </a:xfrm>
        </p:spPr>
        <p:txBody>
          <a:bodyPr>
            <a:normAutofit/>
          </a:bodyPr>
          <a:lstStyle/>
          <a:p>
            <a:r>
              <a:rPr lang="en-IN" sz="4400" b="1" u="sng" dirty="0">
                <a:latin typeface="+mn-lt"/>
              </a:rPr>
              <a:t>Project : Football Data Analysis</a:t>
            </a:r>
          </a:p>
        </p:txBody>
      </p:sp>
    </p:spTree>
    <p:extLst>
      <p:ext uri="{BB962C8B-B14F-4D97-AF65-F5344CB8AC3E}">
        <p14:creationId xmlns:p14="http://schemas.microsoft.com/office/powerpoint/2010/main" val="288519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5623D-B3BB-A505-587B-1D5054A2CD56}"/>
              </a:ext>
            </a:extLst>
          </p:cNvPr>
          <p:cNvSpPr txBox="1"/>
          <p:nvPr/>
        </p:nvSpPr>
        <p:spPr>
          <a:xfrm>
            <a:off x="919316" y="586958"/>
            <a:ext cx="10353367" cy="5355312"/>
          </a:xfrm>
          <a:prstGeom prst="rect">
            <a:avLst/>
          </a:prstGeom>
          <a:noFill/>
        </p:spPr>
        <p:txBody>
          <a:bodyPr wrap="square">
            <a:spAutoFit/>
          </a:bodyPr>
          <a:lstStyle/>
          <a:p>
            <a:pPr algn="ctr"/>
            <a:r>
              <a:rPr lang="en-IN" b="1" u="sng" dirty="0">
                <a:highlight>
                  <a:srgbClr val="C0C0C0"/>
                </a:highlight>
                <a:latin typeface="Calibri" panose="020F0502020204030204" pitchFamily="34" charset="0"/>
                <a:ea typeface="Calibri" panose="020F0502020204030204" pitchFamily="34" charset="0"/>
                <a:cs typeface="Calibri" panose="020F0502020204030204" pitchFamily="34" charset="0"/>
              </a:rPr>
              <a:t>Focus Area 3  :  Team Comparison</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1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t>
            </a:r>
            <a:r>
              <a:rPr lang="en-US" sz="1600" b="0" i="0" dirty="0">
                <a:solidFill>
                  <a:srgbClr val="0D0D0D"/>
                </a:solidFill>
                <a:effectLst/>
                <a:highlight>
                  <a:srgbClr val="FFFFFF"/>
                </a:highlight>
                <a:latin typeface="Söhne"/>
              </a:rPr>
              <a:t> </a:t>
            </a:r>
            <a:r>
              <a:rPr lang="en-US" sz="1600" b="1" i="0" dirty="0">
                <a:solidFill>
                  <a:srgbClr val="00206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How do home and away goals compare across different teams, considering their league positions?</a:t>
            </a:r>
            <a:endPar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 Home and Away Goals</a:t>
            </a: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B) League Positions</a:t>
            </a: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r>
              <a:rPr lang="en-IN" sz="1600" b="1" u="sng" dirty="0">
                <a:latin typeface="Calibri" panose="020F0502020204030204" pitchFamily="34" charset="0"/>
                <a:ea typeface="Calibri" panose="020F0502020204030204" pitchFamily="34" charset="0"/>
                <a:cs typeface="Calibri" panose="020F0502020204030204" pitchFamily="34" charset="0"/>
              </a:rPr>
              <a:t>Interpretation </a:t>
            </a:r>
            <a:r>
              <a:rPr lang="en-IN" sz="1600" b="1" dirty="0">
                <a:latin typeface="Calibri" panose="020F0502020204030204" pitchFamily="34" charset="0"/>
                <a:ea typeface="Calibri" panose="020F0502020204030204" pitchFamily="34" charset="0"/>
                <a:cs typeface="Calibri" panose="020F0502020204030204" pitchFamily="34" charset="0"/>
              </a:rPr>
              <a:t>: </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By creating a  dual-axis bar chart, we can analyse the teams which have performed well both in home and away matches. The league position of the teams depends upon the number of goals scored by the team.</a:t>
            </a:r>
            <a:r>
              <a:rPr lang="en-US" sz="1600" b="1" i="0" dirty="0">
                <a:solidFill>
                  <a:srgbClr val="0033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The club 'Football Club Utrecht’ performed really well in the home matches but in the away matches the performance is bad.</a:t>
            </a:r>
            <a:endPar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endParaRPr lang="en-IN" sz="1600" b="1"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2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1600" b="1" i="0" dirty="0">
                <a:solidFill>
                  <a:srgbClr val="00206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What is the relationship between match attendance and team performance (home and away goals) across different stadiums?</a:t>
            </a:r>
            <a:endPar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 Team Performance</a:t>
            </a: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B) Match Attendance</a:t>
            </a:r>
          </a:p>
          <a:p>
            <a:endParaRPr lang="en-IN" sz="1600"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latin typeface="Calibri" panose="020F0502020204030204" pitchFamily="34" charset="0"/>
                <a:ea typeface="Calibri" panose="020F0502020204030204" pitchFamily="34" charset="0"/>
                <a:cs typeface="Calibri" panose="020F0502020204030204" pitchFamily="34" charset="0"/>
              </a:rPr>
              <a:t>Interpretation </a:t>
            </a:r>
            <a:r>
              <a:rPr lang="en-IN" sz="1600" b="1" dirty="0">
                <a:latin typeface="Calibri" panose="020F0502020204030204" pitchFamily="34" charset="0"/>
                <a:ea typeface="Calibri" panose="020F0502020204030204" pitchFamily="34" charset="0"/>
                <a:cs typeface="Calibri" panose="020F0502020204030204" pitchFamily="34" charset="0"/>
              </a:rPr>
              <a:t>: There is a positive relation between the numbers of goals scored and the number of attendees. ‘Signal Iduna Park’ has the maximum number of attendees and the number of home club goals are highest.</a:t>
            </a:r>
          </a:p>
          <a:p>
            <a:endParaRPr lang="en-IN" sz="1600" b="1" dirty="0">
              <a:latin typeface="Calibri" panose="020F0502020204030204" pitchFamily="34" charset="0"/>
              <a:ea typeface="Calibri" panose="020F0502020204030204" pitchFamily="34" charset="0"/>
              <a:cs typeface="Calibri" panose="020F0502020204030204" pitchFamily="34" charset="0"/>
            </a:endParaRPr>
          </a:p>
          <a:p>
            <a:endParaRPr lang="en-IN" b="1" u="sng" dirty="0">
              <a:latin typeface="Calibri" panose="020F050202020403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6C66A61A-BAE2-7988-5DB3-8F89B183A0D1}"/>
              </a:ext>
            </a:extLst>
          </p:cNvPr>
          <p:cNvCxnSpPr>
            <a:cxnSpLocks/>
          </p:cNvCxnSpPr>
          <p:nvPr/>
        </p:nvCxnSpPr>
        <p:spPr>
          <a:xfrm>
            <a:off x="919316" y="3264614"/>
            <a:ext cx="10353367"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88963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5623D-B3BB-A505-587B-1D5054A2CD56}"/>
              </a:ext>
            </a:extLst>
          </p:cNvPr>
          <p:cNvSpPr txBox="1"/>
          <p:nvPr/>
        </p:nvSpPr>
        <p:spPr>
          <a:xfrm>
            <a:off x="934064" y="552753"/>
            <a:ext cx="10353367" cy="5355312"/>
          </a:xfrm>
          <a:prstGeom prst="rect">
            <a:avLst/>
          </a:prstGeom>
          <a:noFill/>
        </p:spPr>
        <p:txBody>
          <a:bodyPr wrap="square">
            <a:spAutoFit/>
          </a:bodyPr>
          <a:lstStyle/>
          <a:p>
            <a:pPr algn="ctr"/>
            <a:r>
              <a:rPr lang="en-IN" b="1" u="sng" dirty="0">
                <a:highlight>
                  <a:srgbClr val="C0C0C0"/>
                </a:highlight>
                <a:latin typeface="Calibri" panose="020F0502020204030204" pitchFamily="34" charset="0"/>
                <a:ea typeface="Calibri" panose="020F0502020204030204" pitchFamily="34" charset="0"/>
                <a:cs typeface="Calibri" panose="020F0502020204030204" pitchFamily="34" charset="0"/>
              </a:rPr>
              <a:t>Focus Area 4  :  Attendance and Stadium Analysis</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1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1600" b="1" i="0" kern="1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Analyze attendance data over multiple stadiums.</a:t>
            </a:r>
            <a:endPar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endPar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 Attendance Data</a:t>
            </a: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B) Stadium Analysis</a:t>
            </a:r>
          </a:p>
          <a:p>
            <a:endParaRPr lang="en-IN" sz="1600"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rPr>
              <a:t>Interpretation</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 ‘Signal Iduna Park’ Stadium has maximum number of attendees.</a:t>
            </a: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endPar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endPar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endPar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2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Analyse attendance data over different competition types.</a:t>
            </a:r>
          </a:p>
          <a:p>
            <a:endPar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342900" indent="-342900">
              <a:buAutoNum type="alphaUcParenR"/>
            </a:pP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Number of attendees</a:t>
            </a: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B)    Competition Types</a:t>
            </a:r>
          </a:p>
          <a:p>
            <a:endParaRPr lang="en-IN" sz="1600"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rPr>
              <a:t>Interpretation </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Maximum number of people like to watch Domestic league matches in the stadium.</a:t>
            </a:r>
          </a:p>
          <a:p>
            <a:endPar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endParaRPr lang="en-IN" b="1" u="sng" dirty="0">
              <a:latin typeface="Calibri" panose="020F0502020204030204" pitchFamily="34" charset="0"/>
              <a:ea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B71100F1-2842-C656-EAC6-3A0FDFC43B4B}"/>
              </a:ext>
            </a:extLst>
          </p:cNvPr>
          <p:cNvCxnSpPr>
            <a:cxnSpLocks/>
          </p:cNvCxnSpPr>
          <p:nvPr/>
        </p:nvCxnSpPr>
        <p:spPr>
          <a:xfrm>
            <a:off x="919316" y="3277529"/>
            <a:ext cx="10353367"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1547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5623D-B3BB-A505-587B-1D5054A2CD56}"/>
              </a:ext>
            </a:extLst>
          </p:cNvPr>
          <p:cNvSpPr txBox="1"/>
          <p:nvPr/>
        </p:nvSpPr>
        <p:spPr>
          <a:xfrm>
            <a:off x="934064" y="552753"/>
            <a:ext cx="10353367" cy="5109091"/>
          </a:xfrm>
          <a:prstGeom prst="rect">
            <a:avLst/>
          </a:prstGeom>
          <a:noFill/>
        </p:spPr>
        <p:txBody>
          <a:bodyPr wrap="square">
            <a:spAutoFit/>
          </a:bodyPr>
          <a:lstStyle/>
          <a:p>
            <a:pPr algn="ctr"/>
            <a:r>
              <a:rPr lang="en-IN" b="1" u="sng" dirty="0">
                <a:highlight>
                  <a:srgbClr val="C0C0C0"/>
                </a:highlight>
                <a:latin typeface="Calibri" panose="020F0502020204030204" pitchFamily="34" charset="0"/>
                <a:ea typeface="Calibri" panose="020F0502020204030204" pitchFamily="34" charset="0"/>
                <a:cs typeface="Calibri" panose="020F0502020204030204" pitchFamily="34" charset="0"/>
              </a:rPr>
              <a:t>Focus Area 5  :  Referee Analysis</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1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1600" b="1" i="0" kern="1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Evaluate referee performance based on metrics such as </a:t>
            </a:r>
            <a:r>
              <a:rPr lang="en-US" sz="1600" b="1" dirty="0">
                <a:solidFill>
                  <a:srgbClr val="002060"/>
                </a:solidFill>
                <a:latin typeface="Calibri" panose="020F0502020204030204" pitchFamily="34" charset="0"/>
                <a:ea typeface="Calibri" panose="020F0502020204030204" pitchFamily="34" charset="0"/>
                <a:cs typeface="Calibri" panose="020F0502020204030204" pitchFamily="34" charset="0"/>
              </a:rPr>
              <a:t>Yellow cards and red cards and on the basis of different leagues</a:t>
            </a:r>
            <a:r>
              <a:rPr lang="en-US" sz="1600" b="1" i="0" kern="1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a:t>
            </a:r>
          </a:p>
          <a:p>
            <a:endPar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 Different type of leagues</a:t>
            </a: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B) Metrics( Different Cards)</a:t>
            </a: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rPr>
              <a:t>Interpretation </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003300"/>
                </a:solidFill>
                <a:effectLst/>
                <a:latin typeface="Calibri" panose="020F0502020204030204" pitchFamily="34" charset="0"/>
                <a:ea typeface="Calibri" panose="020F0502020204030204" pitchFamily="34" charset="0"/>
                <a:cs typeface="Calibri" panose="020F0502020204030204" pitchFamily="34" charset="0"/>
              </a:rPr>
              <a:t>Maximum number of yellow cards are issued in domestic league matches.</a:t>
            </a:r>
            <a:endPar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endPar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2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1600" b="1" i="0" kern="1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Identify the referee</a:t>
            </a:r>
            <a:r>
              <a:rPr lang="en-US" sz="1600" b="1" dirty="0">
                <a:solidFill>
                  <a:srgbClr val="002060"/>
                </a:solidFill>
                <a:latin typeface="Calibri" panose="020F0502020204030204" pitchFamily="34" charset="0"/>
                <a:ea typeface="Calibri" panose="020F0502020204030204" pitchFamily="34" charset="0"/>
                <a:cs typeface="Calibri" panose="020F0502020204030204" pitchFamily="34" charset="0"/>
              </a:rPr>
              <a:t>s who issued the maximum number of yellow cards.</a:t>
            </a:r>
            <a:endPar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 Referees</a:t>
            </a: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B) Number of yellow cards issued</a:t>
            </a:r>
          </a:p>
          <a:p>
            <a:endParaRPr lang="en-IN" sz="1600"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rPr>
              <a:t>Interpretation</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 The referee who issued the maximum number of yellow cards is Felix Zwayer.</a:t>
            </a:r>
          </a:p>
          <a:p>
            <a:endParaRPr lang="en-IN" sz="1600" b="1" dirty="0">
              <a:latin typeface="Calibri" panose="020F0502020204030204" pitchFamily="34" charset="0"/>
              <a:ea typeface="Calibri" panose="020F0502020204030204" pitchFamily="34" charset="0"/>
              <a:cs typeface="Calibri" panose="020F0502020204030204" pitchFamily="34" charset="0"/>
            </a:endParaRPr>
          </a:p>
          <a:p>
            <a:endParaRPr lang="en-IN" b="1" u="sng" dirty="0">
              <a:latin typeface="Calibri" panose="020F0502020204030204" pitchFamily="34" charset="0"/>
              <a:ea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3BFB26BF-955D-16CF-0915-14681A79CCDA}"/>
              </a:ext>
            </a:extLst>
          </p:cNvPr>
          <p:cNvCxnSpPr>
            <a:stCxn id="3" idx="1"/>
            <a:endCxn id="3" idx="3"/>
          </p:cNvCxnSpPr>
          <p:nvPr/>
        </p:nvCxnSpPr>
        <p:spPr>
          <a:xfrm>
            <a:off x="934064" y="3107299"/>
            <a:ext cx="10353367"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10136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5623D-B3BB-A505-587B-1D5054A2CD56}"/>
              </a:ext>
            </a:extLst>
          </p:cNvPr>
          <p:cNvSpPr txBox="1"/>
          <p:nvPr/>
        </p:nvSpPr>
        <p:spPr>
          <a:xfrm>
            <a:off x="934064" y="552753"/>
            <a:ext cx="10353367" cy="5416868"/>
          </a:xfrm>
          <a:prstGeom prst="rect">
            <a:avLst/>
          </a:prstGeom>
          <a:noFill/>
        </p:spPr>
        <p:txBody>
          <a:bodyPr wrap="square">
            <a:spAutoFit/>
          </a:bodyPr>
          <a:lstStyle/>
          <a:p>
            <a:pPr algn="ctr"/>
            <a:r>
              <a:rPr lang="en-IN" b="1" u="sng" dirty="0">
                <a:highlight>
                  <a:srgbClr val="C0C0C0"/>
                </a:highlight>
                <a:latin typeface="Calibri" panose="020F0502020204030204" pitchFamily="34" charset="0"/>
                <a:ea typeface="Calibri" panose="020F0502020204030204" pitchFamily="34" charset="0"/>
                <a:cs typeface="Calibri" panose="020F0502020204030204" pitchFamily="34" charset="0"/>
              </a:rPr>
              <a:t>Focus Area 6 :  Substitution Patterns</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1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How do substitutions impact the final match outcome based on goals, assists, and player positions?</a:t>
            </a:r>
            <a:endParaRPr lang="en-US" sz="16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br>
              <a:rPr lang="en-US" sz="1800" dirty="0">
                <a:solidFill>
                  <a:srgbClr val="333333"/>
                </a:solidFill>
                <a:effectLst/>
                <a:latin typeface="Tableau Light"/>
              </a:rPr>
            </a:b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 Player Positions</a:t>
            </a: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B) Timing of Substitutions</a:t>
            </a: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r>
              <a:rPr lang="en-IN" sz="1600" b="1" u="sng" dirty="0">
                <a:latin typeface="Calibri" panose="020F0502020204030204" pitchFamily="34" charset="0"/>
                <a:ea typeface="Calibri" panose="020F0502020204030204" pitchFamily="34" charset="0"/>
                <a:cs typeface="Calibri" panose="020F0502020204030204" pitchFamily="34" charset="0"/>
              </a:rPr>
              <a:t>Interpretation </a:t>
            </a:r>
            <a:r>
              <a:rPr lang="en-IN" sz="1600" b="1" dirty="0">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003300"/>
                </a:solidFill>
                <a:effectLst/>
                <a:latin typeface="Tableau Bold"/>
              </a:rPr>
              <a:t>Late substitution in attack position results in scoring more goals and assists.</a:t>
            </a:r>
            <a:endPar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endPar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2: </a:t>
            </a:r>
            <a:r>
              <a:rPr lang="en-US" sz="16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Which player positions benefit most from substitutions in terms of performance metrics like goals and assists?</a:t>
            </a:r>
            <a:endParaRPr lang="en-US" sz="16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br>
              <a:rPr lang="en-US" sz="1800" dirty="0">
                <a:solidFill>
                  <a:srgbClr val="333333"/>
                </a:solidFill>
                <a:effectLst/>
                <a:latin typeface="Tableau Light"/>
              </a:rPr>
            </a:b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 Performance Metrics</a:t>
            </a: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B) Beneficial Position </a:t>
            </a:r>
          </a:p>
          <a:p>
            <a:endPar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rPr>
              <a:t>Interpretation </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003300"/>
                </a:solidFill>
                <a:effectLst/>
                <a:latin typeface="Calibri" panose="020F0502020204030204" pitchFamily="34" charset="0"/>
                <a:ea typeface="Calibri" panose="020F0502020204030204" pitchFamily="34" charset="0"/>
                <a:cs typeface="Calibri" panose="020F0502020204030204" pitchFamily="34" charset="0"/>
              </a:rPr>
              <a:t>Player 'Attack' Position benefits most from the substitution in terms of performance metrics.</a:t>
            </a:r>
            <a:endPar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endParaRPr lang="en-IN" sz="1600" b="1" dirty="0">
              <a:latin typeface="Calibri" panose="020F0502020204030204" pitchFamily="34" charset="0"/>
              <a:ea typeface="Calibri" panose="020F0502020204030204" pitchFamily="34" charset="0"/>
              <a:cs typeface="Calibri" panose="020F0502020204030204" pitchFamily="34" charset="0"/>
            </a:endParaRPr>
          </a:p>
          <a:p>
            <a:endParaRPr lang="en-IN" b="1" u="sng" dirty="0">
              <a:latin typeface="Calibri" panose="020F0502020204030204" pitchFamily="34" charset="0"/>
              <a:ea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3E0F262D-E514-712C-54F9-6A08795D40FD}"/>
              </a:ext>
            </a:extLst>
          </p:cNvPr>
          <p:cNvCxnSpPr>
            <a:cxnSpLocks/>
          </p:cNvCxnSpPr>
          <p:nvPr/>
        </p:nvCxnSpPr>
        <p:spPr>
          <a:xfrm>
            <a:off x="919316" y="3252019"/>
            <a:ext cx="10353367"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35269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5623D-B3BB-A505-587B-1D5054A2CD56}"/>
              </a:ext>
            </a:extLst>
          </p:cNvPr>
          <p:cNvSpPr txBox="1"/>
          <p:nvPr/>
        </p:nvSpPr>
        <p:spPr>
          <a:xfrm>
            <a:off x="934064" y="552753"/>
            <a:ext cx="10353367" cy="5016758"/>
          </a:xfrm>
          <a:prstGeom prst="rect">
            <a:avLst/>
          </a:prstGeom>
          <a:noFill/>
        </p:spPr>
        <p:txBody>
          <a:bodyPr wrap="square">
            <a:spAutoFit/>
          </a:bodyPr>
          <a:lstStyle/>
          <a:p>
            <a:pPr algn="ctr"/>
            <a:r>
              <a:rPr lang="en-IN" b="1" u="sng" dirty="0">
                <a:highlight>
                  <a:srgbClr val="C0C0C0"/>
                </a:highlight>
                <a:latin typeface="Calibri" panose="020F0502020204030204" pitchFamily="34" charset="0"/>
                <a:ea typeface="Calibri" panose="020F0502020204030204" pitchFamily="34" charset="0"/>
                <a:cs typeface="Calibri" panose="020F0502020204030204" pitchFamily="34" charset="0"/>
              </a:rPr>
              <a:t>Focus Area 7 :  Event Analysis</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1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How does the timing of key events (goals, cards, substitution) influence final match scores?</a:t>
            </a:r>
            <a:endParaRPr lang="en-US" sz="16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br>
              <a:rPr lang="en-US" sz="1800" dirty="0">
                <a:solidFill>
                  <a:srgbClr val="333333"/>
                </a:solidFill>
                <a:effectLst/>
                <a:latin typeface="Tableau Light"/>
              </a:rPr>
            </a:b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 Timing of key events</a:t>
            </a: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B) Substitution timings</a:t>
            </a:r>
          </a:p>
          <a:p>
            <a:endParaRPr lang="en-IN" sz="1600"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rPr>
              <a:t>Interpretation</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 </a:t>
            </a:r>
            <a:r>
              <a:rPr lang="en-US" sz="1600" b="1" dirty="0">
                <a:solidFill>
                  <a:srgbClr val="003300"/>
                </a:solidFill>
                <a:effectLst/>
                <a:latin typeface="Calibri" panose="020F0502020204030204" pitchFamily="34" charset="0"/>
                <a:ea typeface="Calibri" panose="020F0502020204030204" pitchFamily="34" charset="0"/>
                <a:cs typeface="Calibri" panose="020F0502020204030204" pitchFamily="34" charset="0"/>
              </a:rPr>
              <a:t>Mid Substitution timing of player 'Aron Johannsson' results in maximum goals</a:t>
            </a:r>
            <a:r>
              <a:rPr lang="en-US" sz="1800" b="1" dirty="0">
                <a:solidFill>
                  <a:srgbClr val="000000"/>
                </a:solidFill>
                <a:effectLst/>
                <a:latin typeface="Tableau Bold"/>
              </a:rPr>
              <a:t>.</a:t>
            </a:r>
            <a:endParaRPr lang="en-IN" sz="1600" b="1" dirty="0">
              <a:latin typeface="Calibri" panose="020F0502020204030204" pitchFamily="34" charset="0"/>
              <a:ea typeface="Calibri" panose="020F0502020204030204" pitchFamily="34" charset="0"/>
              <a:cs typeface="Calibri" panose="020F0502020204030204" pitchFamily="34" charset="0"/>
            </a:endParaRPr>
          </a:p>
          <a:p>
            <a:endParaRPr lang="en-IN" sz="1600" b="1"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2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What is the distribution of event types across different player posit</a:t>
            </a:r>
            <a:r>
              <a:rPr lang="en-US" sz="1800" b="1" dirty="0">
                <a:solidFill>
                  <a:srgbClr val="000000"/>
                </a:solidFill>
                <a:effectLst/>
                <a:latin typeface="Benton Sans Book"/>
              </a:rPr>
              <a:t>ions?</a:t>
            </a:r>
            <a:endPar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 Event types</a:t>
            </a: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B) Player Positions </a:t>
            </a:r>
          </a:p>
          <a:p>
            <a:endParaRPr lang="en-IN" sz="1600"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rPr>
              <a:t>Interpretation</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 </a:t>
            </a:r>
            <a:r>
              <a:rPr lang="en-US" sz="1600" b="1" dirty="0">
                <a:solidFill>
                  <a:srgbClr val="003300"/>
                </a:solidFill>
                <a:effectLst/>
                <a:latin typeface="Calibri" panose="020F0502020204030204" pitchFamily="34" charset="0"/>
                <a:ea typeface="Calibri" panose="020F0502020204030204" pitchFamily="34" charset="0"/>
                <a:cs typeface="Calibri" panose="020F0502020204030204" pitchFamily="34" charset="0"/>
              </a:rPr>
              <a:t>The maximum type of distribution of event types( Goals + Assists + Cards) is shown across 'Attack' Player Position.</a:t>
            </a:r>
            <a:endPar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endPar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endParaRPr lang="en-IN" b="1" u="sng" dirty="0">
              <a:latin typeface="Calibri" panose="020F0502020204030204" pitchFamily="34" charset="0"/>
              <a:ea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a16="http://schemas.microsoft.com/office/drawing/2014/main" id="{FAEED935-035E-303D-9AD4-FA33027A4DD1}"/>
              </a:ext>
            </a:extLst>
          </p:cNvPr>
          <p:cNvCxnSpPr>
            <a:cxnSpLocks/>
          </p:cNvCxnSpPr>
          <p:nvPr/>
        </p:nvCxnSpPr>
        <p:spPr>
          <a:xfrm>
            <a:off x="934064" y="3088482"/>
            <a:ext cx="1035336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95713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5623D-B3BB-A505-587B-1D5054A2CD56}"/>
              </a:ext>
            </a:extLst>
          </p:cNvPr>
          <p:cNvSpPr txBox="1"/>
          <p:nvPr/>
        </p:nvSpPr>
        <p:spPr>
          <a:xfrm>
            <a:off x="934064" y="552753"/>
            <a:ext cx="10353367" cy="4893647"/>
          </a:xfrm>
          <a:prstGeom prst="rect">
            <a:avLst/>
          </a:prstGeom>
          <a:noFill/>
        </p:spPr>
        <p:txBody>
          <a:bodyPr wrap="square">
            <a:spAutoFit/>
          </a:bodyPr>
          <a:lstStyle/>
          <a:p>
            <a:pPr algn="ctr"/>
            <a:r>
              <a:rPr lang="en-IN" b="1" u="sng" dirty="0">
                <a:highlight>
                  <a:srgbClr val="C0C0C0"/>
                </a:highlight>
                <a:latin typeface="Calibri" panose="020F0502020204030204" pitchFamily="34" charset="0"/>
                <a:ea typeface="Calibri" panose="020F0502020204030204" pitchFamily="34" charset="0"/>
                <a:cs typeface="Calibri" panose="020F0502020204030204" pitchFamily="34" charset="0"/>
              </a:rPr>
              <a:t>Focus Area 8 :  Competition Analysis</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1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How do attendance figures vary across different competition types and seasons?</a:t>
            </a:r>
            <a:endParaRPr lang="en-US" sz="16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br>
              <a:rPr lang="en-US" sz="16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b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 Attendance data</a:t>
            </a: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B) Competition types and season</a:t>
            </a:r>
          </a:p>
          <a:p>
            <a:endPar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rPr>
              <a:t>Interpretation</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 </a:t>
            </a:r>
            <a:r>
              <a:rPr lang="en-US" sz="1600" b="1" dirty="0">
                <a:solidFill>
                  <a:srgbClr val="003300"/>
                </a:solidFill>
                <a:effectLst/>
                <a:latin typeface="Tableau Bold"/>
              </a:rPr>
              <a:t>For each competition type , attendance figures show an upward trend for season 2014 to 2016.</a:t>
            </a:r>
            <a:endPar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endParaRPr lang="en-IN" sz="1600" b="1"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2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Which competitions have the highest average goals scored per match?</a:t>
            </a:r>
          </a:p>
          <a:p>
            <a:br>
              <a:rPr lang="en-US" sz="1800" dirty="0">
                <a:solidFill>
                  <a:srgbClr val="333333"/>
                </a:solidFill>
                <a:effectLst/>
                <a:latin typeface="Tableau Light"/>
              </a:rPr>
            </a:b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 Competition type</a:t>
            </a: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B) Average goals scored</a:t>
            </a:r>
          </a:p>
          <a:p>
            <a:endParaRPr lang="en-IN" sz="1600"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rPr>
              <a:t>Interpretation</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 </a:t>
            </a:r>
            <a:r>
              <a:rPr lang="en-US" sz="1600" b="1" dirty="0">
                <a:solidFill>
                  <a:srgbClr val="003300"/>
                </a:solidFill>
                <a:effectLst/>
                <a:latin typeface="Calibri" panose="020F0502020204030204" pitchFamily="34" charset="0"/>
                <a:ea typeface="Calibri" panose="020F0502020204030204" pitchFamily="34" charset="0"/>
                <a:cs typeface="Calibri" panose="020F0502020204030204" pitchFamily="34" charset="0"/>
              </a:rPr>
              <a:t>The competition type which has highest average goals scored per match is Domestic League.</a:t>
            </a:r>
            <a:endPar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endPar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endParaRPr lang="en-IN" b="1" u="sng" dirty="0">
              <a:latin typeface="Calibri" panose="020F0502020204030204" pitchFamily="34" charset="0"/>
              <a:ea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E8A09827-6BCA-6495-CD84-E8191726A9A4}"/>
              </a:ext>
            </a:extLst>
          </p:cNvPr>
          <p:cNvCxnSpPr>
            <a:stCxn id="3" idx="1"/>
            <a:endCxn id="3" idx="3"/>
          </p:cNvCxnSpPr>
          <p:nvPr/>
        </p:nvCxnSpPr>
        <p:spPr>
          <a:xfrm>
            <a:off x="934064" y="2999577"/>
            <a:ext cx="1035336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74403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5623D-B3BB-A505-587B-1D5054A2CD56}"/>
              </a:ext>
            </a:extLst>
          </p:cNvPr>
          <p:cNvSpPr txBox="1"/>
          <p:nvPr/>
        </p:nvSpPr>
        <p:spPr>
          <a:xfrm>
            <a:off x="934064" y="552753"/>
            <a:ext cx="10353367" cy="4862870"/>
          </a:xfrm>
          <a:prstGeom prst="rect">
            <a:avLst/>
          </a:prstGeom>
          <a:noFill/>
        </p:spPr>
        <p:txBody>
          <a:bodyPr wrap="square">
            <a:spAutoFit/>
          </a:bodyPr>
          <a:lstStyle/>
          <a:p>
            <a:pPr algn="ctr"/>
            <a:r>
              <a:rPr lang="en-IN" b="1" u="sng" dirty="0">
                <a:highlight>
                  <a:srgbClr val="C0C0C0"/>
                </a:highlight>
                <a:latin typeface="Calibri" panose="020F0502020204030204" pitchFamily="34" charset="0"/>
                <a:ea typeface="Calibri" panose="020F0502020204030204" pitchFamily="34" charset="0"/>
                <a:cs typeface="Calibri" panose="020F0502020204030204" pitchFamily="34" charset="0"/>
              </a:rPr>
              <a:t>Focus Area 9 :  Player Attributes and Demographics</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1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1600" b="1" i="0" dirty="0">
                <a:solidFill>
                  <a:srgbClr val="00206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How does the market value of players vary based on their country of birth and position?</a:t>
            </a:r>
            <a:endPar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 Market Value</a:t>
            </a: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B) Country of Birth and Position</a:t>
            </a: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rPr>
              <a:t>Interpretation </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The market values of players who plays on position ‘Attack’ is highest and the country of birth is USA</a:t>
            </a:r>
            <a:r>
              <a:rPr lang="en-IN" sz="1600" b="1" dirty="0">
                <a:latin typeface="Calibri" panose="020F0502020204030204" pitchFamily="34" charset="0"/>
                <a:ea typeface="Calibri" panose="020F0502020204030204" pitchFamily="34" charset="0"/>
                <a:cs typeface="Calibri" panose="020F0502020204030204" pitchFamily="34" charset="0"/>
              </a:rPr>
              <a:t>.</a:t>
            </a:r>
          </a:p>
          <a:p>
            <a:endParaRPr lang="en-IN" sz="1600" b="1"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2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1600" b="1" i="0" kern="1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Identify correlations between player attributes (e.g., height) and performance metrics (e.g., goals scored) to optimize team composition.</a:t>
            </a:r>
          </a:p>
          <a:p>
            <a:endPar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 Height of player</a:t>
            </a: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B) Goals scored</a:t>
            </a:r>
          </a:p>
          <a:p>
            <a:endParaRPr lang="en-IN" sz="1600"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rPr>
              <a:t>Interpretation</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 </a:t>
            </a:r>
            <a:r>
              <a:rPr lang="en-US" sz="1600" b="1" dirty="0">
                <a:solidFill>
                  <a:srgbClr val="003300"/>
                </a:solidFill>
                <a:effectLst/>
                <a:latin typeface="Calibri" panose="020F0502020204030204" pitchFamily="34" charset="0"/>
                <a:ea typeface="Calibri" panose="020F0502020204030204" pitchFamily="34" charset="0"/>
                <a:cs typeface="Calibri" panose="020F0502020204030204" pitchFamily="34" charset="0"/>
              </a:rPr>
              <a:t>The height of players between 184 - 186 cm scores the maximum number of goals.</a:t>
            </a:r>
            <a:endPar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endParaRPr lang="en-IN" sz="1600" b="1" dirty="0">
              <a:latin typeface="Calibri" panose="020F0502020204030204" pitchFamily="34" charset="0"/>
              <a:ea typeface="Calibri" panose="020F0502020204030204" pitchFamily="34" charset="0"/>
              <a:cs typeface="Calibri" panose="020F0502020204030204" pitchFamily="34" charset="0"/>
            </a:endParaRPr>
          </a:p>
          <a:p>
            <a:endParaRPr lang="en-IN" b="1" u="sng" dirty="0">
              <a:latin typeface="Calibri" panose="020F0502020204030204" pitchFamily="34" charset="0"/>
              <a:ea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4632152D-0A26-C48E-9A82-474CBC3EF359}"/>
              </a:ext>
            </a:extLst>
          </p:cNvPr>
          <p:cNvCxnSpPr>
            <a:stCxn id="3" idx="1"/>
            <a:endCxn id="3" idx="3"/>
          </p:cNvCxnSpPr>
          <p:nvPr/>
        </p:nvCxnSpPr>
        <p:spPr>
          <a:xfrm>
            <a:off x="934064" y="2984188"/>
            <a:ext cx="1035336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45137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5623D-B3BB-A505-587B-1D5054A2CD56}"/>
              </a:ext>
            </a:extLst>
          </p:cNvPr>
          <p:cNvSpPr txBox="1"/>
          <p:nvPr/>
        </p:nvSpPr>
        <p:spPr>
          <a:xfrm>
            <a:off x="934064" y="552753"/>
            <a:ext cx="10353367" cy="5109091"/>
          </a:xfrm>
          <a:prstGeom prst="rect">
            <a:avLst/>
          </a:prstGeom>
          <a:noFill/>
        </p:spPr>
        <p:txBody>
          <a:bodyPr wrap="square">
            <a:spAutoFit/>
          </a:bodyPr>
          <a:lstStyle/>
          <a:p>
            <a:pPr algn="ctr"/>
            <a:r>
              <a:rPr lang="en-IN" b="1" u="sng" dirty="0">
                <a:highlight>
                  <a:srgbClr val="C0C0C0"/>
                </a:highlight>
                <a:latin typeface="Calibri" panose="020F0502020204030204" pitchFamily="34" charset="0"/>
                <a:ea typeface="Calibri" panose="020F0502020204030204" pitchFamily="34" charset="0"/>
                <a:cs typeface="Calibri" panose="020F0502020204030204" pitchFamily="34" charset="0"/>
              </a:rPr>
              <a:t>Focus Area 10 :  Contract Management</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1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Monitor top 10 players by market value and analyze their </a:t>
            </a:r>
            <a:r>
              <a:rPr lang="en-US" sz="1600" b="1" i="0" kern="1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contract expiration dates .</a:t>
            </a:r>
          </a:p>
          <a:p>
            <a:endPar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 Market value</a:t>
            </a: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B) Contract expiration date</a:t>
            </a:r>
          </a:p>
          <a:p>
            <a:endPar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rPr>
              <a:t>Interpretation </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Seven players out of top ten players have their contract expiration date in year 2025. </a:t>
            </a:r>
          </a:p>
          <a:p>
            <a:endParaRPr lang="en-IN" sz="1600" b="1"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2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Analyze players  and their contract expiration dates based on their playing position.</a:t>
            </a:r>
            <a:endParaRPr lang="en-US" sz="1600" b="1" i="0" kern="12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endPar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A) Playing position</a:t>
            </a:r>
          </a:p>
          <a:p>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B) Contract expiration dates</a:t>
            </a:r>
          </a:p>
          <a:p>
            <a:endParaRPr lang="en-IN" sz="1600" b="1" u="sng" dirty="0">
              <a:latin typeface="Calibri" panose="020F0502020204030204" pitchFamily="34" charset="0"/>
              <a:ea typeface="Calibri" panose="020F0502020204030204" pitchFamily="34" charset="0"/>
              <a:cs typeface="Calibri" panose="020F0502020204030204" pitchFamily="34" charset="0"/>
            </a:endParaRPr>
          </a:p>
          <a:p>
            <a:r>
              <a:rPr lang="en-IN" sz="1600" b="1" u="sng" dirty="0">
                <a:latin typeface="Calibri" panose="020F0502020204030204" pitchFamily="34" charset="0"/>
                <a:ea typeface="Calibri" panose="020F0502020204030204" pitchFamily="34" charset="0"/>
                <a:cs typeface="Calibri" panose="020F0502020204030204" pitchFamily="34" charset="0"/>
              </a:rPr>
              <a:t>Interpretation </a:t>
            </a:r>
            <a:r>
              <a:rPr lang="en-IN" sz="1600" b="1" dirty="0">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003300"/>
                </a:solidFill>
                <a:effectLst/>
                <a:latin typeface="Calibri" panose="020F0502020204030204" pitchFamily="34" charset="0"/>
                <a:ea typeface="Calibri" panose="020F0502020204030204" pitchFamily="34" charset="0"/>
                <a:cs typeface="Calibri" panose="020F0502020204030204" pitchFamily="34" charset="0"/>
              </a:rPr>
              <a:t>Maximum number of players have their contract expiration date in year 2025 and their playing position is Defender.</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a:t>
            </a:r>
          </a:p>
          <a:p>
            <a:endPar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endParaRPr lang="en-IN" b="1" u="sng" dirty="0">
              <a:latin typeface="Calibri" panose="020F0502020204030204" pitchFamily="34" charset="0"/>
              <a:ea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DE4D1DBD-A1D3-69A5-EBC9-ED5DE690BAD3}"/>
              </a:ext>
            </a:extLst>
          </p:cNvPr>
          <p:cNvCxnSpPr>
            <a:cxnSpLocks/>
          </p:cNvCxnSpPr>
          <p:nvPr/>
        </p:nvCxnSpPr>
        <p:spPr>
          <a:xfrm>
            <a:off x="934064" y="3033764"/>
            <a:ext cx="1035336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17234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00340A-0921-CB2B-C80A-8428AEB550C8}"/>
              </a:ext>
            </a:extLst>
          </p:cNvPr>
          <p:cNvSpPr txBox="1"/>
          <p:nvPr/>
        </p:nvSpPr>
        <p:spPr>
          <a:xfrm>
            <a:off x="963561" y="739566"/>
            <a:ext cx="10343536" cy="4893647"/>
          </a:xfrm>
          <a:prstGeom prst="rect">
            <a:avLst/>
          </a:prstGeom>
          <a:noFill/>
        </p:spPr>
        <p:txBody>
          <a:bodyPr wrap="square">
            <a:spAutoFit/>
          </a:bodyPr>
          <a:lstStyle/>
          <a:p>
            <a:pPr algn="ctr"/>
            <a:r>
              <a:rPr lang="en-IN" sz="2800" b="1" u="sng" dirty="0">
                <a:highlight>
                  <a:srgbClr val="C0C0C0"/>
                </a:highlight>
              </a:rPr>
              <a:t>SUMMARY</a:t>
            </a:r>
          </a:p>
          <a:p>
            <a:pPr marL="285750" indent="-285750">
              <a:buFont typeface="Arial" panose="020B0604020202020204" pitchFamily="34" charset="0"/>
              <a:buChar char="•"/>
            </a:pPr>
            <a:endParaRPr lang="en-US" sz="1600" b="0" i="0" dirty="0">
              <a:solidFill>
                <a:srgbClr val="0D0D0D"/>
              </a:solidFill>
              <a:effectLst/>
              <a:highlight>
                <a:srgbClr val="FFFFFF"/>
              </a:highlight>
              <a:latin typeface="Söhne"/>
            </a:endParaRPr>
          </a:p>
          <a:p>
            <a:pPr marL="285750" indent="-285750">
              <a:buFont typeface="Arial" panose="020B0604020202020204" pitchFamily="34" charset="0"/>
              <a:buChar char="•"/>
            </a:pPr>
            <a:r>
              <a:rPr lang="en-US" sz="1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Aron Johannsson excelled in goal-scoring while Christian Pulisic led in assists. Despite similar playing minutes, Pulisic's younger age indicates higher future potential. Johannsson, with his higher goal count and similar assists, is      identified as undervalued compared to Pulisic.</a:t>
            </a:r>
          </a:p>
          <a:p>
            <a:pPr marL="285750" indent="-285750">
              <a:buFont typeface="Arial" panose="020B0604020202020204" pitchFamily="34" charset="0"/>
              <a:buChar char="•"/>
            </a:pPr>
            <a:r>
              <a:rPr lang="en-US" sz="1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Football Club Utrecht performed significantly better at home, whereas Fortuna Dusseldorf showed consistent performance both home and away.</a:t>
            </a:r>
          </a:p>
          <a:p>
            <a:pPr marL="285750" indent="-285750">
              <a:buFont typeface="Arial" panose="020B0604020202020204" pitchFamily="34" charset="0"/>
              <a:buChar char="•"/>
            </a:pPr>
            <a:r>
              <a:rPr lang="en-US" sz="1600" b="1"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T</a:t>
            </a:r>
            <a:r>
              <a:rPr lang="en-US" sz="1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eams with balanced home and away performance tend to secure better league positions.</a:t>
            </a:r>
          </a:p>
          <a:p>
            <a:pPr marL="285750" indent="-285750">
              <a:buFont typeface="Arial" panose="020B0604020202020204" pitchFamily="34" charset="0"/>
              <a:buChar char="•"/>
            </a:pPr>
            <a:r>
              <a:rPr lang="en-US" sz="1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Signal Iduna Park recorded the highest attendance, correlating with higher home team goals.</a:t>
            </a:r>
          </a:p>
          <a:p>
            <a:pPr marL="285750" indent="-285750">
              <a:buFont typeface="Arial" panose="020B0604020202020204" pitchFamily="34" charset="0"/>
              <a:buChar char="•"/>
            </a:pPr>
            <a:r>
              <a:rPr lang="en-US" sz="1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Domestic league matches attracted the highest number of attendees, showing a preference for local competitions.</a:t>
            </a:r>
          </a:p>
          <a:p>
            <a:pPr marL="285750" indent="-285750">
              <a:buFont typeface="Arial" panose="020B0604020202020204" pitchFamily="34" charset="0"/>
              <a:buChar char="•"/>
            </a:pPr>
            <a:r>
              <a:rPr lang="en-US" sz="1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Felix Zwayer issued the highest number of yellow cards, predominantly in domestic league matches.</a:t>
            </a:r>
          </a:p>
          <a:p>
            <a:pPr marL="285750" indent="-285750">
              <a:buFont typeface="Arial" panose="020B0604020202020204" pitchFamily="34" charset="0"/>
              <a:buChar char="•"/>
            </a:pPr>
            <a:r>
              <a:rPr lang="en-US" sz="1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Late substitutions in attack positions resulted in more goals and assists, optimizing match outcome</a:t>
            </a:r>
          </a:p>
          <a:p>
            <a:pPr marL="285750" indent="-285750">
              <a:buFont typeface="Arial" panose="020B0604020202020204" pitchFamily="34" charset="0"/>
              <a:buChar char="•"/>
            </a:pPr>
            <a:r>
              <a:rPr lang="en-US" sz="1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Mid-match substitutions of certain players, like Aron Johannsson, led to peak performance in terms of goals scored.</a:t>
            </a:r>
          </a:p>
          <a:p>
            <a:pPr marL="285750" indent="-285750">
              <a:buFont typeface="Arial" panose="020B0604020202020204" pitchFamily="34" charset="0"/>
              <a:buChar char="•"/>
            </a:pPr>
            <a:r>
              <a:rPr lang="en-US" sz="1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Players in attacking positions and from the USA have the highest market values.</a:t>
            </a:r>
          </a:p>
          <a:p>
            <a:pPr marL="285750" indent="-285750">
              <a:buFont typeface="Arial" panose="020B0604020202020204" pitchFamily="34" charset="0"/>
              <a:buChar char="•"/>
            </a:pPr>
            <a:r>
              <a:rPr lang="en-US" sz="1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Players with a height between 184-186 cm scored the most goals.</a:t>
            </a:r>
          </a:p>
          <a:p>
            <a:pPr marL="285750" indent="-285750">
              <a:buFont typeface="Arial" panose="020B0604020202020204" pitchFamily="34" charset="0"/>
              <a:buChar char="•"/>
            </a:pPr>
            <a:r>
              <a:rPr lang="en-US" sz="1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Most top players have contracts expiring in 2025, indicating potential market shifts.</a:t>
            </a:r>
          </a:p>
          <a:p>
            <a:pPr marL="285750" indent="-285750">
              <a:buFont typeface="Arial" panose="020B0604020202020204" pitchFamily="34" charset="0"/>
              <a:buChar char="•"/>
            </a:pPr>
            <a:r>
              <a:rPr lang="en-US" sz="1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Defenders have the highest number of contract expirations in 2025.</a:t>
            </a:r>
          </a:p>
          <a:p>
            <a:pPr marL="457200" indent="-457200">
              <a:buFont typeface="Arial" panose="020B0604020202020204" pitchFamily="34" charset="0"/>
              <a:buChar char="•"/>
            </a:pPr>
            <a:endParaRPr lang="en-IN" sz="2800" b="1" u="sng" dirty="0">
              <a:highlight>
                <a:srgbClr val="C0C0C0"/>
              </a:highlight>
            </a:endParaRPr>
          </a:p>
        </p:txBody>
      </p:sp>
    </p:spTree>
    <p:extLst>
      <p:ext uri="{BB962C8B-B14F-4D97-AF65-F5344CB8AC3E}">
        <p14:creationId xmlns:p14="http://schemas.microsoft.com/office/powerpoint/2010/main" val="613958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00340A-0921-CB2B-C80A-8428AEB550C8}"/>
              </a:ext>
            </a:extLst>
          </p:cNvPr>
          <p:cNvSpPr txBox="1"/>
          <p:nvPr/>
        </p:nvSpPr>
        <p:spPr>
          <a:xfrm>
            <a:off x="963561" y="739566"/>
            <a:ext cx="10343536" cy="5078313"/>
          </a:xfrm>
          <a:prstGeom prst="rect">
            <a:avLst/>
          </a:prstGeom>
          <a:noFill/>
        </p:spPr>
        <p:txBody>
          <a:bodyPr wrap="square">
            <a:spAutoFit/>
          </a:bodyPr>
          <a:lstStyle/>
          <a:p>
            <a:pPr algn="ctr"/>
            <a:r>
              <a:rPr lang="en-IN" sz="2800" b="1" u="sng" dirty="0">
                <a:highlight>
                  <a:srgbClr val="C0C0C0"/>
                </a:highlight>
              </a:rPr>
              <a:t>CONCLUSION</a:t>
            </a:r>
          </a:p>
          <a:p>
            <a:pPr algn="l"/>
            <a:endParaRPr lang="en-US" sz="16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a:r>
              <a:rPr lang="en-US"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analysis provided critical insights into player performance, team strategies, and market </a:t>
            </a:r>
            <a:r>
              <a:rPr lang="en-US"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dynamics</a:t>
            </a:r>
            <a:r>
              <a:rPr lang="en-US"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Identifying undervalued players and understanding the impact of substitutions can help teams optimize their strategies. Additionally, understanding attendance patterns and referee performance can enhance matchday experiences and governance. These insights are vital for clubs, managers, and analysts aiming to make data-driven decisions in football.</a:t>
            </a:r>
          </a:p>
          <a:p>
            <a:pPr marL="285750" indent="-285750" algn="l">
              <a:buFont typeface="Arial" panose="020B0604020202020204" pitchFamily="34" charset="0"/>
              <a:buChar char="•"/>
            </a:pPr>
            <a:endParaRPr lang="en-US"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Focus on younger talents like Christian Pulisic for long-term investment.</a:t>
            </a:r>
          </a:p>
          <a:p>
            <a:pPr marL="285750" indent="-285750" algn="l">
              <a:buFont typeface="Arial" panose="020B0604020202020204" pitchFamily="34" charset="0"/>
              <a:buChar char="•"/>
            </a:pPr>
            <a:r>
              <a:rPr lang="en-US"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Improve away match strategies for teams like Football Club Utrecht.</a:t>
            </a:r>
          </a:p>
          <a:p>
            <a:pPr marL="285750" indent="-285750" algn="l">
              <a:buFont typeface="Arial" panose="020B0604020202020204" pitchFamily="34" charset="0"/>
              <a:buChar char="•"/>
            </a:pPr>
            <a:r>
              <a:rPr lang="en-US"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Leverage high-attendance stadiums and popular competition types to enhance fan experiences.</a:t>
            </a:r>
          </a:p>
          <a:p>
            <a:pPr marL="285750" indent="-285750" algn="l">
              <a:buFont typeface="Arial" panose="020B0604020202020204" pitchFamily="34" charset="0"/>
              <a:buChar char="•"/>
            </a:pPr>
            <a:r>
              <a:rPr lang="en-US"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Monitor upcoming contract expirations to strategize renewals and transfers, particularly focusing on high-value positions and players.</a:t>
            </a:r>
          </a:p>
          <a:p>
            <a:pPr algn="l"/>
            <a:endParaRPr lang="en-US"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a:r>
              <a:rPr lang="en-US"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By leveraging these insights, football clubs can enhance their overall performance, optimize their financial investments, and improve fan engagement.</a:t>
            </a:r>
          </a:p>
          <a:p>
            <a:pPr algn="ctr"/>
            <a:endParaRPr lang="en-IN" sz="2800" b="1" u="sng" dirty="0">
              <a:highlight>
                <a:srgbClr val="C0C0C0"/>
              </a:highlight>
            </a:endParaRPr>
          </a:p>
        </p:txBody>
      </p:sp>
    </p:spTree>
    <p:extLst>
      <p:ext uri="{BB962C8B-B14F-4D97-AF65-F5344CB8AC3E}">
        <p14:creationId xmlns:p14="http://schemas.microsoft.com/office/powerpoint/2010/main" val="162679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00340A-0921-CB2B-C80A-8428AEB550C8}"/>
              </a:ext>
            </a:extLst>
          </p:cNvPr>
          <p:cNvSpPr txBox="1"/>
          <p:nvPr/>
        </p:nvSpPr>
        <p:spPr>
          <a:xfrm>
            <a:off x="1042219" y="489734"/>
            <a:ext cx="10343536" cy="5878532"/>
          </a:xfrm>
          <a:prstGeom prst="rect">
            <a:avLst/>
          </a:prstGeom>
          <a:noFill/>
        </p:spPr>
        <p:txBody>
          <a:bodyPr wrap="square">
            <a:spAutoFit/>
          </a:bodyPr>
          <a:lstStyle/>
          <a:p>
            <a:pPr algn="ctr"/>
            <a:r>
              <a:rPr lang="en-IN" sz="2800" b="1" u="sng" dirty="0">
                <a:highlight>
                  <a:srgbClr val="C0C0C0"/>
                </a:highlight>
              </a:rPr>
              <a:t>INTRODUCTION</a:t>
            </a:r>
          </a:p>
          <a:p>
            <a:endParaRPr lang="en-IN" sz="2800" b="1" dirty="0"/>
          </a:p>
          <a:p>
            <a:pPr marL="342900" indent="-342900">
              <a:buFont typeface="Arial" panose="020B0604020202020204" pitchFamily="34" charset="0"/>
              <a:buChar char="•"/>
            </a:pPr>
            <a:r>
              <a:rPr lang="en-IN" sz="2400" b="1" dirty="0"/>
              <a:t>Football is a global, popular and dynamic sport with many different factors that can influence the outcome of a match.</a:t>
            </a:r>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r>
              <a:rPr lang="en-IN" sz="2400" b="1" dirty="0"/>
              <a:t>Football data analysis is the process of collection, cleaning and analyzing data to extract valuable insights.</a:t>
            </a:r>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r>
              <a:rPr lang="en-IN" sz="2400" b="1" dirty="0"/>
              <a:t>The objective of this project is to analyze a football dataset to identify key factors for success , specifically within areas such as player performance, team tactics, fan behaviour, and injury analysis. </a:t>
            </a:r>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r>
              <a:rPr lang="en-IN" sz="2400" b="1" dirty="0"/>
              <a:t>Extract actionable insights from the data that can be used to enhance decision-making in football</a:t>
            </a:r>
            <a:r>
              <a:rPr lang="en-IN" sz="2800" b="1" dirty="0"/>
              <a:t>.</a:t>
            </a:r>
          </a:p>
          <a:p>
            <a:pPr marL="457200" indent="-457200">
              <a:buFont typeface="Arial" panose="020B0604020202020204" pitchFamily="34" charset="0"/>
              <a:buChar char="•"/>
            </a:pPr>
            <a:endParaRPr lang="en-IN" sz="2800" u="sng" dirty="0">
              <a:highlight>
                <a:srgbClr val="C0C0C0"/>
              </a:highlight>
            </a:endParaRPr>
          </a:p>
        </p:txBody>
      </p:sp>
    </p:spTree>
    <p:extLst>
      <p:ext uri="{BB962C8B-B14F-4D97-AF65-F5344CB8AC3E}">
        <p14:creationId xmlns:p14="http://schemas.microsoft.com/office/powerpoint/2010/main" val="1259635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EBCA3D-10DD-1BC4-00F3-D62B8FA6D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23"/>
            <a:ext cx="12192000" cy="6103353"/>
          </a:xfrm>
          <a:prstGeom prst="rect">
            <a:avLst/>
          </a:prstGeom>
        </p:spPr>
      </p:pic>
    </p:spTree>
    <p:extLst>
      <p:ext uri="{BB962C8B-B14F-4D97-AF65-F5344CB8AC3E}">
        <p14:creationId xmlns:p14="http://schemas.microsoft.com/office/powerpoint/2010/main" val="1853148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212C6E-5D67-6852-3B6D-3E851E7C8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8344"/>
            <a:ext cx="12192000" cy="6221311"/>
          </a:xfrm>
          <a:prstGeom prst="rect">
            <a:avLst/>
          </a:prstGeom>
        </p:spPr>
      </p:pic>
    </p:spTree>
    <p:extLst>
      <p:ext uri="{BB962C8B-B14F-4D97-AF65-F5344CB8AC3E}">
        <p14:creationId xmlns:p14="http://schemas.microsoft.com/office/powerpoint/2010/main" val="1413830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423AF0-4437-2CBF-0398-5B931025F99A}"/>
              </a:ext>
            </a:extLst>
          </p:cNvPr>
          <p:cNvSpPr txBox="1"/>
          <p:nvPr/>
        </p:nvSpPr>
        <p:spPr>
          <a:xfrm>
            <a:off x="3136491" y="2509373"/>
            <a:ext cx="6096000" cy="1200329"/>
          </a:xfrm>
          <a:prstGeom prst="rect">
            <a:avLst/>
          </a:prstGeom>
          <a:noFill/>
        </p:spPr>
        <p:txBody>
          <a:bodyPr wrap="square">
            <a:spAutoFit/>
          </a:bodyPr>
          <a:lstStyle/>
          <a:p>
            <a:pPr algn="ctr"/>
            <a:r>
              <a:rPr lang="en-IN" sz="7200" b="1" dirty="0">
                <a:solidFill>
                  <a:schemeClr val="tx1">
                    <a:lumMod val="65000"/>
                    <a:lumOff val="35000"/>
                  </a:schemeClr>
                </a:solidFill>
                <a:latin typeface="Bodoni MT" panose="02070603080606020203" pitchFamily="18" charset="0"/>
              </a:rPr>
              <a:t>THANK YOU </a:t>
            </a:r>
          </a:p>
        </p:txBody>
      </p:sp>
    </p:spTree>
    <p:extLst>
      <p:ext uri="{BB962C8B-B14F-4D97-AF65-F5344CB8AC3E}">
        <p14:creationId xmlns:p14="http://schemas.microsoft.com/office/powerpoint/2010/main" val="1899326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00340A-0921-CB2B-C80A-8428AEB550C8}"/>
              </a:ext>
            </a:extLst>
          </p:cNvPr>
          <p:cNvSpPr txBox="1"/>
          <p:nvPr/>
        </p:nvSpPr>
        <p:spPr>
          <a:xfrm>
            <a:off x="924232" y="472198"/>
            <a:ext cx="10343536" cy="5786199"/>
          </a:xfrm>
          <a:prstGeom prst="rect">
            <a:avLst/>
          </a:prstGeom>
          <a:noFill/>
        </p:spPr>
        <p:txBody>
          <a:bodyPr wrap="square">
            <a:spAutoFit/>
          </a:bodyPr>
          <a:lstStyle/>
          <a:p>
            <a:pPr algn="ctr"/>
            <a:r>
              <a:rPr lang="en-IN" sz="2000" b="1" u="sng" dirty="0">
                <a:highlight>
                  <a:srgbClr val="C0C0C0"/>
                </a:highlight>
              </a:rPr>
              <a:t>DATA DESCRIPTION</a:t>
            </a:r>
          </a:p>
          <a:p>
            <a:pPr marL="342900" indent="-342900">
              <a:buFont typeface="Arial" panose="020B0604020202020204" pitchFamily="34" charset="0"/>
              <a:buChar char="•"/>
            </a:pPr>
            <a:endParaRPr lang="en-IN" b="1" dirty="0"/>
          </a:p>
          <a:p>
            <a:pPr marL="342900" indent="-342900">
              <a:buFont typeface="Arial" panose="020B0604020202020204" pitchFamily="34" charset="0"/>
              <a:buChar char="•"/>
            </a:pPr>
            <a:r>
              <a:rPr lang="en-IN" sz="1600" b="1" dirty="0"/>
              <a:t>The football dataset is a structured data, which includes </a:t>
            </a:r>
            <a:r>
              <a:rPr lang="en-US" sz="1600" b="1" dirty="0"/>
              <a:t>3809 rows and 48 columns in the data.</a:t>
            </a:r>
          </a:p>
          <a:p>
            <a:pPr marL="342900" indent="-342900">
              <a:buFont typeface="Arial" panose="020B0604020202020204" pitchFamily="34" charset="0"/>
              <a:buChar char="•"/>
            </a:pPr>
            <a:r>
              <a:rPr lang="en-US" sz="1600" b="1" u="sng" dirty="0"/>
              <a:t>The column names which are used for data analysis </a:t>
            </a:r>
            <a:r>
              <a:rPr lang="en-US" sz="1600" b="1" dirty="0"/>
              <a:t>:</a:t>
            </a:r>
          </a:p>
          <a:p>
            <a:pPr marL="342900" indent="-342900">
              <a:buFont typeface="+mj-lt"/>
              <a:buAutoNum type="arabicPeriod"/>
            </a:pPr>
            <a:r>
              <a:rPr lang="en-US" sz="1200" b="1" dirty="0"/>
              <a:t>Player Name : Name of the Player</a:t>
            </a:r>
          </a:p>
          <a:p>
            <a:pPr marL="342900" indent="-342900">
              <a:buFont typeface="+mj-lt"/>
              <a:buAutoNum type="arabicPeriod"/>
            </a:pPr>
            <a:r>
              <a:rPr lang="en-US" sz="1200" b="1" dirty="0"/>
              <a:t>Competition Type : Type of the competition </a:t>
            </a:r>
          </a:p>
          <a:p>
            <a:pPr marL="342900" indent="-342900">
              <a:buFont typeface="+mj-lt"/>
              <a:buAutoNum type="arabicPeriod"/>
            </a:pPr>
            <a:r>
              <a:rPr lang="en-US" sz="1200" b="1" dirty="0"/>
              <a:t>Date :  Date of game</a:t>
            </a:r>
          </a:p>
          <a:p>
            <a:pPr marL="342900" indent="-342900">
              <a:buFont typeface="+mj-lt"/>
              <a:buAutoNum type="arabicPeriod"/>
            </a:pPr>
            <a:r>
              <a:rPr lang="en-US" sz="1200" b="1" dirty="0"/>
              <a:t>Goals : Number of goals scored by the player</a:t>
            </a:r>
          </a:p>
          <a:p>
            <a:pPr marL="342900" indent="-342900">
              <a:buFont typeface="+mj-lt"/>
              <a:buAutoNum type="arabicPeriod"/>
            </a:pPr>
            <a:r>
              <a:rPr lang="en-US" sz="1200" b="1" dirty="0"/>
              <a:t>Assists : Number of assists made by the player</a:t>
            </a:r>
          </a:p>
          <a:p>
            <a:pPr marL="342900" indent="-342900">
              <a:buFont typeface="+mj-lt"/>
              <a:buAutoNum type="arabicPeriod"/>
            </a:pPr>
            <a:r>
              <a:rPr lang="en-US" sz="1200" b="1" dirty="0"/>
              <a:t>Home Club Goals : Number of goals scored by the home club</a:t>
            </a:r>
          </a:p>
          <a:p>
            <a:pPr marL="342900" indent="-342900">
              <a:buFont typeface="+mj-lt"/>
              <a:buAutoNum type="arabicPeriod"/>
            </a:pPr>
            <a:r>
              <a:rPr lang="en-US" sz="1200" b="1" dirty="0"/>
              <a:t>Away Club Goals : Number of goals scored by the away club</a:t>
            </a:r>
          </a:p>
          <a:p>
            <a:pPr marL="342900" indent="-342900">
              <a:buFont typeface="+mj-lt"/>
              <a:buAutoNum type="arabicPeriod"/>
            </a:pPr>
            <a:r>
              <a:rPr lang="en-US" sz="1200" b="1" dirty="0"/>
              <a:t>Home Club Name : Name of the home club</a:t>
            </a:r>
          </a:p>
          <a:p>
            <a:pPr marL="342900" indent="-342900">
              <a:buFont typeface="+mj-lt"/>
              <a:buAutoNum type="arabicPeriod"/>
            </a:pPr>
            <a:r>
              <a:rPr lang="en-US" sz="1200" b="1" dirty="0"/>
              <a:t>Away Club Name : Name of the away club</a:t>
            </a:r>
          </a:p>
          <a:p>
            <a:pPr marL="342900" indent="-342900">
              <a:buFont typeface="+mj-lt"/>
              <a:buAutoNum type="arabicPeriod"/>
            </a:pPr>
            <a:r>
              <a:rPr lang="en-US" sz="1200" b="1" dirty="0"/>
              <a:t>Market Value : Current market value of the player in euros</a:t>
            </a:r>
          </a:p>
          <a:p>
            <a:pPr marL="342900" indent="-342900">
              <a:buFont typeface="+mj-lt"/>
              <a:buAutoNum type="arabicPeriod"/>
            </a:pPr>
            <a:r>
              <a:rPr lang="en-US" sz="1200" b="1" dirty="0"/>
              <a:t>Position : Main playing position of the player</a:t>
            </a:r>
          </a:p>
          <a:p>
            <a:pPr marL="342900" indent="-342900">
              <a:buFont typeface="+mj-lt"/>
              <a:buAutoNum type="arabicPeriod"/>
            </a:pPr>
            <a:r>
              <a:rPr lang="en-US" sz="1200" b="1" dirty="0"/>
              <a:t>Yellow cards : Number of yellow cards received by the player</a:t>
            </a:r>
          </a:p>
          <a:p>
            <a:pPr marL="342900" indent="-342900">
              <a:buFont typeface="+mj-lt"/>
              <a:buAutoNum type="arabicPeriod"/>
            </a:pPr>
            <a:r>
              <a:rPr lang="en-US" sz="1200" b="1" dirty="0"/>
              <a:t>Red cards : Number of red cards received by the player</a:t>
            </a:r>
          </a:p>
          <a:p>
            <a:pPr marL="342900" indent="-342900">
              <a:buFont typeface="+mj-lt"/>
              <a:buAutoNum type="arabicPeriod"/>
            </a:pPr>
            <a:r>
              <a:rPr lang="en-US" sz="1200" b="1" dirty="0"/>
              <a:t>Foot : Preferred foot of the player</a:t>
            </a:r>
          </a:p>
          <a:p>
            <a:pPr marL="342900" indent="-342900">
              <a:buFont typeface="+mj-lt"/>
              <a:buAutoNum type="arabicPeriod"/>
            </a:pPr>
            <a:r>
              <a:rPr lang="en-US" sz="1200" b="1" dirty="0"/>
              <a:t>Stadium : Name of the stadium where the game was played</a:t>
            </a:r>
          </a:p>
          <a:p>
            <a:pPr marL="342900" indent="-342900">
              <a:buFont typeface="+mj-lt"/>
              <a:buAutoNum type="arabicPeriod"/>
            </a:pPr>
            <a:r>
              <a:rPr lang="en-US" sz="1200" b="1" dirty="0"/>
              <a:t>Attendance : Number of attendees at the game</a:t>
            </a:r>
          </a:p>
          <a:p>
            <a:pPr marL="342900" indent="-342900">
              <a:buFont typeface="+mj-lt"/>
              <a:buAutoNum type="arabicPeriod"/>
            </a:pPr>
            <a:r>
              <a:rPr lang="en-US" sz="1200" b="1" dirty="0"/>
              <a:t>Referee : Name of the referee for </a:t>
            </a:r>
            <a:r>
              <a:rPr lang="en-US" sz="1200" b="1" dirty="0" err="1"/>
              <a:t>th</a:t>
            </a:r>
            <a:r>
              <a:rPr lang="en-US" sz="1200" b="1" dirty="0"/>
              <a:t> game</a:t>
            </a:r>
          </a:p>
          <a:p>
            <a:pPr marL="342900" indent="-342900">
              <a:buFont typeface="+mj-lt"/>
              <a:buAutoNum type="arabicPeriod"/>
            </a:pPr>
            <a:r>
              <a:rPr lang="en-US" sz="1200" b="1" dirty="0"/>
              <a:t>Minute : Minute of the game when the event occurred</a:t>
            </a:r>
          </a:p>
          <a:p>
            <a:pPr marL="342900" indent="-342900">
              <a:buFont typeface="+mj-lt"/>
              <a:buAutoNum type="arabicPeriod"/>
            </a:pPr>
            <a:r>
              <a:rPr lang="en-US" sz="1200" b="1" dirty="0"/>
              <a:t>Type : Type of the game event</a:t>
            </a:r>
          </a:p>
          <a:p>
            <a:pPr marL="342900" indent="-342900">
              <a:buFont typeface="+mj-lt"/>
              <a:buAutoNum type="arabicPeriod"/>
            </a:pPr>
            <a:r>
              <a:rPr lang="en-US" sz="1200" b="1" dirty="0"/>
              <a:t>Season : Season of the game</a:t>
            </a:r>
          </a:p>
          <a:p>
            <a:pPr marL="342900" indent="-342900">
              <a:buFont typeface="+mj-lt"/>
              <a:buAutoNum type="arabicPeriod"/>
            </a:pPr>
            <a:r>
              <a:rPr lang="en-US" sz="1200" b="1" dirty="0"/>
              <a:t>Country of Birth</a:t>
            </a:r>
          </a:p>
          <a:p>
            <a:pPr marL="342900" indent="-342900">
              <a:buFont typeface="+mj-lt"/>
              <a:buAutoNum type="arabicPeriod"/>
            </a:pPr>
            <a:r>
              <a:rPr lang="en-US" sz="1200" b="1" dirty="0"/>
              <a:t>Height : Height of player in centimeters</a:t>
            </a:r>
          </a:p>
          <a:p>
            <a:pPr marL="342900" indent="-342900">
              <a:buFont typeface="+mj-lt"/>
              <a:buAutoNum type="arabicPeriod"/>
            </a:pPr>
            <a:r>
              <a:rPr lang="en-US" sz="1200" b="1" dirty="0"/>
              <a:t>Date of Birth : Date of birth of the player</a:t>
            </a:r>
          </a:p>
          <a:p>
            <a:pPr marL="342900" indent="-342900">
              <a:buFont typeface="+mj-lt"/>
              <a:buAutoNum type="arabicPeriod"/>
            </a:pPr>
            <a:r>
              <a:rPr lang="en-US" sz="1200" b="1" dirty="0"/>
              <a:t>Player Id : Unique identifier for each player</a:t>
            </a:r>
          </a:p>
          <a:p>
            <a:pPr marL="342900" indent="-342900">
              <a:buFont typeface="+mj-lt"/>
              <a:buAutoNum type="arabicPeriod"/>
            </a:pPr>
            <a:r>
              <a:rPr lang="en-US" sz="1200" b="1" dirty="0"/>
              <a:t>Game Id : Unique identifier for each game</a:t>
            </a:r>
          </a:p>
        </p:txBody>
      </p:sp>
    </p:spTree>
    <p:extLst>
      <p:ext uri="{BB962C8B-B14F-4D97-AF65-F5344CB8AC3E}">
        <p14:creationId xmlns:p14="http://schemas.microsoft.com/office/powerpoint/2010/main" val="99338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00340A-0921-CB2B-C80A-8428AEB550C8}"/>
              </a:ext>
            </a:extLst>
          </p:cNvPr>
          <p:cNvSpPr txBox="1"/>
          <p:nvPr/>
        </p:nvSpPr>
        <p:spPr>
          <a:xfrm>
            <a:off x="963561" y="739566"/>
            <a:ext cx="10343536" cy="4832092"/>
          </a:xfrm>
          <a:prstGeom prst="rect">
            <a:avLst/>
          </a:prstGeom>
          <a:noFill/>
        </p:spPr>
        <p:txBody>
          <a:bodyPr wrap="square">
            <a:spAutoFit/>
          </a:bodyPr>
          <a:lstStyle/>
          <a:p>
            <a:pPr algn="ctr"/>
            <a:r>
              <a:rPr lang="en-IN" sz="2800" b="1" u="sng" dirty="0">
                <a:highlight>
                  <a:srgbClr val="C0C0C0"/>
                </a:highlight>
              </a:rPr>
              <a:t>BUSINESS FOCUS AREA</a:t>
            </a:r>
          </a:p>
          <a:p>
            <a:endParaRPr lang="en-IN" sz="2000" b="1" dirty="0"/>
          </a:p>
          <a:p>
            <a:pPr marL="514350" indent="-514350">
              <a:buFont typeface="+mj-lt"/>
              <a:buAutoNum type="arabicPeriod"/>
            </a:pPr>
            <a:endParaRPr lang="en-IN" sz="2000" b="1" dirty="0"/>
          </a:p>
          <a:p>
            <a:pPr marL="514350" indent="-514350">
              <a:buFont typeface="+mj-lt"/>
              <a:buAutoNum type="arabicPeriod"/>
            </a:pPr>
            <a:r>
              <a:rPr lang="en-IN" sz="2400" b="1" dirty="0"/>
              <a:t>Performance Analysis</a:t>
            </a:r>
          </a:p>
          <a:p>
            <a:pPr marL="514350" indent="-514350">
              <a:buFont typeface="+mj-lt"/>
              <a:buAutoNum type="arabicPeriod"/>
            </a:pPr>
            <a:r>
              <a:rPr lang="en-IN" sz="2400" b="1" dirty="0"/>
              <a:t>Player Profile and Market Value</a:t>
            </a:r>
          </a:p>
          <a:p>
            <a:pPr marL="514350" indent="-514350">
              <a:buFont typeface="+mj-lt"/>
              <a:buAutoNum type="arabicPeriod"/>
            </a:pPr>
            <a:r>
              <a:rPr lang="en-IN" sz="2400" b="1" dirty="0"/>
              <a:t>Team Comparison</a:t>
            </a:r>
          </a:p>
          <a:p>
            <a:pPr marL="514350" indent="-514350">
              <a:buFont typeface="+mj-lt"/>
              <a:buAutoNum type="arabicPeriod"/>
            </a:pPr>
            <a:r>
              <a:rPr lang="en-IN" sz="2400" b="1" dirty="0"/>
              <a:t>Attendance and Stadium Analysis</a:t>
            </a:r>
          </a:p>
          <a:p>
            <a:pPr marL="514350" indent="-514350">
              <a:buFont typeface="+mj-lt"/>
              <a:buAutoNum type="arabicPeriod"/>
            </a:pPr>
            <a:r>
              <a:rPr lang="en-IN" sz="2400" b="1" dirty="0"/>
              <a:t>Referee Analysis</a:t>
            </a:r>
          </a:p>
          <a:p>
            <a:pPr marL="514350" indent="-514350">
              <a:buFont typeface="+mj-lt"/>
              <a:buAutoNum type="arabicPeriod"/>
            </a:pPr>
            <a:r>
              <a:rPr lang="en-IN" sz="2400" b="1" dirty="0"/>
              <a:t>Substitution Patterns</a:t>
            </a:r>
          </a:p>
          <a:p>
            <a:pPr marL="514350" indent="-514350">
              <a:buFont typeface="+mj-lt"/>
              <a:buAutoNum type="arabicPeriod"/>
            </a:pPr>
            <a:r>
              <a:rPr lang="en-IN" sz="2400" b="1" dirty="0"/>
              <a:t>Event Analysis</a:t>
            </a:r>
          </a:p>
          <a:p>
            <a:pPr marL="514350" indent="-514350">
              <a:buFont typeface="+mj-lt"/>
              <a:buAutoNum type="arabicPeriod"/>
            </a:pPr>
            <a:r>
              <a:rPr lang="en-IN" sz="2400" b="1" dirty="0"/>
              <a:t>Competition Analysis</a:t>
            </a:r>
          </a:p>
          <a:p>
            <a:pPr marL="514350" indent="-514350">
              <a:buFont typeface="+mj-lt"/>
              <a:buAutoNum type="arabicPeriod"/>
            </a:pPr>
            <a:r>
              <a:rPr lang="en-IN" sz="2400" b="1" dirty="0"/>
              <a:t>Player Attributes and Demographics</a:t>
            </a:r>
          </a:p>
          <a:p>
            <a:pPr marL="514350" indent="-514350">
              <a:buFont typeface="+mj-lt"/>
              <a:buAutoNum type="arabicPeriod"/>
            </a:pPr>
            <a:r>
              <a:rPr lang="en-IN" sz="2400" b="1" dirty="0"/>
              <a:t>Contract Management</a:t>
            </a:r>
          </a:p>
        </p:txBody>
      </p:sp>
    </p:spTree>
    <p:extLst>
      <p:ext uri="{BB962C8B-B14F-4D97-AF65-F5344CB8AC3E}">
        <p14:creationId xmlns:p14="http://schemas.microsoft.com/office/powerpoint/2010/main" val="285493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00340A-0921-CB2B-C80A-8428AEB550C8}"/>
              </a:ext>
            </a:extLst>
          </p:cNvPr>
          <p:cNvSpPr txBox="1"/>
          <p:nvPr/>
        </p:nvSpPr>
        <p:spPr>
          <a:xfrm>
            <a:off x="963561" y="739566"/>
            <a:ext cx="10343536" cy="4801314"/>
          </a:xfrm>
          <a:prstGeom prst="rect">
            <a:avLst/>
          </a:prstGeom>
          <a:noFill/>
        </p:spPr>
        <p:txBody>
          <a:bodyPr wrap="square">
            <a:spAutoFit/>
          </a:bodyPr>
          <a:lstStyle/>
          <a:p>
            <a:pPr algn="ctr"/>
            <a:r>
              <a:rPr lang="en-IN" sz="2800" b="1" u="sng" dirty="0">
                <a:highlight>
                  <a:srgbClr val="C0C0C0"/>
                </a:highlight>
              </a:rPr>
              <a:t>DATA PREPROCESSING</a:t>
            </a:r>
          </a:p>
          <a:p>
            <a:pPr marL="514350" indent="-514350">
              <a:buFont typeface="Arial" panose="020B0604020202020204" pitchFamily="34" charset="0"/>
              <a:buChar char="•"/>
            </a:pPr>
            <a:endParaRPr lang="en-IN" sz="2400" b="1" dirty="0"/>
          </a:p>
          <a:p>
            <a:pPr marL="514350" indent="-514350">
              <a:buFont typeface="+mj-lt"/>
              <a:buAutoNum type="arabicPeriod"/>
            </a:pPr>
            <a:r>
              <a:rPr lang="en-IN" sz="2400" b="1" dirty="0"/>
              <a:t>Import the libraries</a:t>
            </a:r>
          </a:p>
          <a:p>
            <a:pPr marL="514350" indent="-514350">
              <a:buFont typeface="+mj-lt"/>
              <a:buAutoNum type="arabicPeriod"/>
            </a:pPr>
            <a:r>
              <a:rPr lang="en-IN" sz="2400" b="1" dirty="0"/>
              <a:t>Read the files</a:t>
            </a:r>
          </a:p>
          <a:p>
            <a:pPr marL="514350" indent="-514350">
              <a:buFont typeface="+mj-lt"/>
              <a:buAutoNum type="arabicPeriod"/>
            </a:pPr>
            <a:r>
              <a:rPr lang="en-IN" sz="2400" b="1" dirty="0"/>
              <a:t>Level 0 Analysis : Understanding Data</a:t>
            </a:r>
          </a:p>
          <a:p>
            <a:r>
              <a:rPr lang="en-IN" b="1" dirty="0"/>
              <a:t>         * Check the Shape</a:t>
            </a:r>
          </a:p>
          <a:p>
            <a:r>
              <a:rPr lang="en-IN" b="1" dirty="0"/>
              <a:t>         * Nature of Dataset</a:t>
            </a:r>
          </a:p>
          <a:p>
            <a:r>
              <a:rPr lang="en-IN" b="1" dirty="0"/>
              <a:t>         * Check the null values</a:t>
            </a:r>
          </a:p>
          <a:p>
            <a:r>
              <a:rPr lang="en-IN" sz="2400" b="1" dirty="0"/>
              <a:t>4.    Data Merging : Using the ‘.merge’ function in python</a:t>
            </a:r>
          </a:p>
          <a:p>
            <a:pPr marL="457200" indent="-457200">
              <a:buAutoNum type="arabicPeriod" startAt="5"/>
            </a:pPr>
            <a:r>
              <a:rPr lang="en-IN" sz="2400" b="1" dirty="0"/>
              <a:t> Data Cleaning</a:t>
            </a:r>
          </a:p>
          <a:p>
            <a:r>
              <a:rPr lang="en-IN" sz="2000" b="1" dirty="0"/>
              <a:t>        * Remove redundant columns from the dataset</a:t>
            </a:r>
          </a:p>
          <a:p>
            <a:r>
              <a:rPr lang="en-IN" sz="2000" b="1" dirty="0"/>
              <a:t>        * Check null values and perform null values treatment</a:t>
            </a:r>
          </a:p>
          <a:p>
            <a:r>
              <a:rPr lang="en-IN" sz="2000" b="1" dirty="0"/>
              <a:t>        * Save the cleaned file </a:t>
            </a:r>
          </a:p>
          <a:p>
            <a:r>
              <a:rPr lang="en-IN" sz="2000" b="1" dirty="0"/>
              <a:t>        * Create a data dictionary for the cleaned data</a:t>
            </a:r>
            <a:endParaRPr lang="en-IN" sz="2000" dirty="0"/>
          </a:p>
        </p:txBody>
      </p:sp>
    </p:spTree>
    <p:extLst>
      <p:ext uri="{BB962C8B-B14F-4D97-AF65-F5344CB8AC3E}">
        <p14:creationId xmlns:p14="http://schemas.microsoft.com/office/powerpoint/2010/main" val="2499697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8F3E674-B132-0C48-5EF9-7E2911899719}"/>
              </a:ext>
            </a:extLst>
          </p:cNvPr>
          <p:cNvGraphicFramePr>
            <a:graphicFrameLocks noGrp="1"/>
          </p:cNvGraphicFramePr>
          <p:nvPr>
            <p:extLst>
              <p:ext uri="{D42A27DB-BD31-4B8C-83A1-F6EECF244321}">
                <p14:modId xmlns:p14="http://schemas.microsoft.com/office/powerpoint/2010/main" val="2247950030"/>
              </p:ext>
            </p:extLst>
          </p:nvPr>
        </p:nvGraphicFramePr>
        <p:xfrm>
          <a:off x="486698" y="1058293"/>
          <a:ext cx="11218604" cy="4758813"/>
        </p:xfrm>
        <a:graphic>
          <a:graphicData uri="http://schemas.openxmlformats.org/drawingml/2006/table">
            <a:tbl>
              <a:tblPr firstRow="1" bandRow="1">
                <a:tableStyleId>{7DF18680-E054-41AD-8BC1-D1AEF772440D}</a:tableStyleId>
              </a:tblPr>
              <a:tblGrid>
                <a:gridCol w="2457982">
                  <a:extLst>
                    <a:ext uri="{9D8B030D-6E8A-4147-A177-3AD203B41FA5}">
                      <a16:colId xmlns:a16="http://schemas.microsoft.com/office/drawing/2014/main" val="3207529553"/>
                    </a:ext>
                  </a:extLst>
                </a:gridCol>
                <a:gridCol w="4173933">
                  <a:extLst>
                    <a:ext uri="{9D8B030D-6E8A-4147-A177-3AD203B41FA5}">
                      <a16:colId xmlns:a16="http://schemas.microsoft.com/office/drawing/2014/main" val="3895554430"/>
                    </a:ext>
                  </a:extLst>
                </a:gridCol>
                <a:gridCol w="4586689">
                  <a:extLst>
                    <a:ext uri="{9D8B030D-6E8A-4147-A177-3AD203B41FA5}">
                      <a16:colId xmlns:a16="http://schemas.microsoft.com/office/drawing/2014/main" val="814223601"/>
                    </a:ext>
                  </a:extLst>
                </a:gridCol>
              </a:tblGrid>
              <a:tr h="400042">
                <a:tc>
                  <a:txBody>
                    <a:bodyPr/>
                    <a:lstStyle/>
                    <a:p>
                      <a:pPr algn="ctr"/>
                      <a:r>
                        <a:rPr lang="en-IN" sz="1800" dirty="0">
                          <a:latin typeface="Calibri" panose="020F0502020204030204" pitchFamily="34" charset="0"/>
                          <a:ea typeface="Calibri" panose="020F0502020204030204" pitchFamily="34" charset="0"/>
                          <a:cs typeface="Calibri" panose="020F0502020204030204" pitchFamily="34" charset="0"/>
                        </a:rPr>
                        <a:t>Focus Area</a:t>
                      </a:r>
                    </a:p>
                  </a:txBody>
                  <a:tcPr>
                    <a:solidFill>
                      <a:srgbClr val="002060"/>
                    </a:solidFill>
                  </a:tcPr>
                </a:tc>
                <a:tc>
                  <a:txBody>
                    <a:bodyPr/>
                    <a:lstStyle/>
                    <a:p>
                      <a:pPr algn="ctr"/>
                      <a:r>
                        <a:rPr lang="en-IN" sz="1800" dirty="0">
                          <a:latin typeface="Calibri" panose="020F0502020204030204" pitchFamily="34" charset="0"/>
                          <a:ea typeface="Calibri" panose="020F0502020204030204" pitchFamily="34" charset="0"/>
                          <a:cs typeface="Calibri" panose="020F0502020204030204" pitchFamily="34" charset="0"/>
                        </a:rPr>
                        <a:t>Objective 1</a:t>
                      </a:r>
                    </a:p>
                  </a:txBody>
                  <a:tcPr>
                    <a:solidFill>
                      <a:srgbClr val="002060"/>
                    </a:solidFill>
                  </a:tcPr>
                </a:tc>
                <a:tc>
                  <a:txBody>
                    <a:bodyPr/>
                    <a:lstStyle/>
                    <a:p>
                      <a:pPr algn="ctr"/>
                      <a:r>
                        <a:rPr lang="en-IN" sz="1800" dirty="0">
                          <a:latin typeface="Calibri" panose="020F0502020204030204" pitchFamily="34" charset="0"/>
                          <a:ea typeface="Calibri" panose="020F0502020204030204" pitchFamily="34" charset="0"/>
                          <a:cs typeface="Calibri" panose="020F0502020204030204" pitchFamily="34" charset="0"/>
                        </a:rPr>
                        <a:t>Objective 2</a:t>
                      </a:r>
                    </a:p>
                  </a:txBody>
                  <a:tcPr>
                    <a:solidFill>
                      <a:srgbClr val="002060"/>
                    </a:solidFill>
                  </a:tcPr>
                </a:tc>
                <a:extLst>
                  <a:ext uri="{0D108BD9-81ED-4DB2-BD59-A6C34878D82A}">
                    <a16:rowId xmlns:a16="http://schemas.microsoft.com/office/drawing/2014/main" val="285977502"/>
                  </a:ext>
                </a:extLst>
              </a:tr>
              <a:tr h="863286">
                <a:tc>
                  <a:txBody>
                    <a:bodyPr/>
                    <a:lstStyle/>
                    <a:p>
                      <a:r>
                        <a:rPr lang="en-IN" sz="1400" b="1" dirty="0">
                          <a:latin typeface="Calibri" panose="020F0502020204030204" pitchFamily="34" charset="0"/>
                          <a:ea typeface="Calibri" panose="020F0502020204030204" pitchFamily="34" charset="0"/>
                          <a:cs typeface="Calibri" panose="020F0502020204030204" pitchFamily="34" charset="0"/>
                        </a:rPr>
                        <a:t>1. Performance Analysis</a:t>
                      </a:r>
                    </a:p>
                  </a:txBody>
                  <a:tcPr>
                    <a:solidFill>
                      <a:schemeClr val="bg2"/>
                    </a:solidFill>
                  </a:tcPr>
                </a:tc>
                <a:tc>
                  <a:txBody>
                    <a:bodyPr/>
                    <a:lstStyle/>
                    <a:p>
                      <a:r>
                        <a:rPr lang="en-IN" sz="1400" b="1" dirty="0">
                          <a:latin typeface="Calibri" panose="020F0502020204030204" pitchFamily="34" charset="0"/>
                          <a:ea typeface="Calibri" panose="020F0502020204030204" pitchFamily="34" charset="0"/>
                          <a:cs typeface="Calibri" panose="020F0502020204030204" pitchFamily="34" charset="0"/>
                        </a:rPr>
                        <a:t>Evaluate and analyze player performance based on various metrics such as goals, assists, yellow cards, red cards and minutes played.</a:t>
                      </a:r>
                    </a:p>
                  </a:txBody>
                  <a:tcPr>
                    <a:solidFill>
                      <a:schemeClr val="bg2"/>
                    </a:solidFill>
                  </a:tcPr>
                </a:tc>
                <a:tc>
                  <a:txBody>
                    <a:bodyPr/>
                    <a:lstStyle/>
                    <a:p>
                      <a:r>
                        <a:rPr lang="en-IN" sz="1400" b="1" dirty="0">
                          <a:latin typeface="Calibri" panose="020F0502020204030204" pitchFamily="34" charset="0"/>
                          <a:ea typeface="Calibri" panose="020F0502020204030204" pitchFamily="34" charset="0"/>
                          <a:cs typeface="Calibri" panose="020F0502020204030204" pitchFamily="34" charset="0"/>
                        </a:rPr>
                        <a:t>Assess team performance in terms of home and away goals, club positions.</a:t>
                      </a:r>
                    </a:p>
                  </a:txBody>
                  <a:tcPr>
                    <a:solidFill>
                      <a:schemeClr val="bg2"/>
                    </a:solidFill>
                  </a:tcPr>
                </a:tc>
                <a:extLst>
                  <a:ext uri="{0D108BD9-81ED-4DB2-BD59-A6C34878D82A}">
                    <a16:rowId xmlns:a16="http://schemas.microsoft.com/office/drawing/2014/main" val="801331341"/>
                  </a:ext>
                </a:extLst>
              </a:tr>
              <a:tr h="840089">
                <a:tc>
                  <a:txBody>
                    <a:bodyPr/>
                    <a:lstStyle/>
                    <a:p>
                      <a:r>
                        <a:rPr lang="en-IN" sz="1400" b="1" dirty="0">
                          <a:latin typeface="Calibri" panose="020F0502020204030204" pitchFamily="34" charset="0"/>
                          <a:ea typeface="Calibri" panose="020F0502020204030204" pitchFamily="34" charset="0"/>
                          <a:cs typeface="Calibri" panose="020F0502020204030204" pitchFamily="34" charset="0"/>
                        </a:rPr>
                        <a:t>2. Player Profile and Market Value</a:t>
                      </a:r>
                    </a:p>
                  </a:txBody>
                  <a:tcPr>
                    <a:solidFill>
                      <a:schemeClr val="bg2"/>
                    </a:solidFill>
                  </a:tcPr>
                </a:tc>
                <a:tc>
                  <a:txBody>
                    <a:bodyPr/>
                    <a:lstStyle/>
                    <a:p>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Analyze player performance metrics such as goals, assists, and minutes played to identify undervalued players with high potential.</a:t>
                      </a:r>
                      <a:endParaRPr lang="en-IN" sz="1400" b="1"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 do players' positions and dominant foot influence their yellow and red card counts throughout the season?</a:t>
                      </a:r>
                      <a:endParaRPr lang="en-US" sz="14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a:solidFill>
                      <a:schemeClr val="bg2"/>
                    </a:solidFill>
                  </a:tcPr>
                </a:tc>
                <a:extLst>
                  <a:ext uri="{0D108BD9-81ED-4DB2-BD59-A6C34878D82A}">
                    <a16:rowId xmlns:a16="http://schemas.microsoft.com/office/drawing/2014/main" val="2444947405"/>
                  </a:ext>
                </a:extLst>
              </a:tr>
              <a:tr h="885132">
                <a:tc>
                  <a:txBody>
                    <a:bodyPr/>
                    <a:lstStyle/>
                    <a:p>
                      <a:r>
                        <a:rPr lang="en-IN" sz="1400" b="1" dirty="0">
                          <a:latin typeface="Calibri" panose="020F0502020204030204" pitchFamily="34" charset="0"/>
                          <a:ea typeface="Calibri" panose="020F0502020204030204" pitchFamily="34" charset="0"/>
                          <a:cs typeface="Calibri" panose="020F0502020204030204" pitchFamily="34" charset="0"/>
                        </a:rPr>
                        <a:t>3. Team Comparison</a:t>
                      </a: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How do home and away goals compared across different teams , considering their league positions ?</a:t>
                      </a: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What is the relationship between match attendance and team performance( home  and away goals) across different stadiums ?</a:t>
                      </a:r>
                    </a:p>
                  </a:txBody>
                  <a:tcPr>
                    <a:solidFill>
                      <a:schemeClr val="bg2"/>
                    </a:solidFill>
                  </a:tcPr>
                </a:tc>
                <a:extLst>
                  <a:ext uri="{0D108BD9-81ED-4DB2-BD59-A6C34878D82A}">
                    <a16:rowId xmlns:a16="http://schemas.microsoft.com/office/drawing/2014/main" val="1475086482"/>
                  </a:ext>
                </a:extLst>
              </a:tr>
              <a:tr h="885132">
                <a:tc>
                  <a:txBody>
                    <a:bodyPr/>
                    <a:lstStyle/>
                    <a:p>
                      <a:r>
                        <a:rPr lang="en-IN" sz="1400" b="1" dirty="0">
                          <a:latin typeface="Calibri" panose="020F0502020204030204" pitchFamily="34" charset="0"/>
                          <a:ea typeface="Calibri" panose="020F0502020204030204" pitchFamily="34" charset="0"/>
                          <a:cs typeface="Calibri" panose="020F0502020204030204" pitchFamily="34" charset="0"/>
                        </a:rPr>
                        <a:t>4. Attendance and Stadium Analysis</a:t>
                      </a: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Analyze attendance data over different stadiums.</a:t>
                      </a: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Analyze attendance data over different competition types</a:t>
                      </a:r>
                    </a:p>
                  </a:txBody>
                  <a:tcPr>
                    <a:solidFill>
                      <a:schemeClr val="bg2"/>
                    </a:solidFill>
                  </a:tcPr>
                </a:tc>
                <a:extLst>
                  <a:ext uri="{0D108BD9-81ED-4DB2-BD59-A6C34878D82A}">
                    <a16:rowId xmlns:a16="http://schemas.microsoft.com/office/drawing/2014/main" val="4267159984"/>
                  </a:ext>
                </a:extLst>
              </a:tr>
              <a:tr h="885132">
                <a:tc>
                  <a:txBody>
                    <a:bodyPr/>
                    <a:lstStyle/>
                    <a:p>
                      <a:r>
                        <a:rPr lang="en-IN" sz="1400" b="1" dirty="0">
                          <a:latin typeface="Calibri" panose="020F0502020204030204" pitchFamily="34" charset="0"/>
                          <a:ea typeface="Calibri" panose="020F0502020204030204" pitchFamily="34" charset="0"/>
                          <a:cs typeface="Calibri" panose="020F0502020204030204" pitchFamily="34" charset="0"/>
                        </a:rPr>
                        <a:t>5. Referee Analysis</a:t>
                      </a: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Evaluate referee performance based on metrics such as cards issued, and on the basis of different leagues.</a:t>
                      </a: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Identify the referees who issued the maximum number of yellow cards.</a:t>
                      </a:r>
                    </a:p>
                  </a:txBody>
                  <a:tcPr>
                    <a:solidFill>
                      <a:schemeClr val="bg2"/>
                    </a:solidFill>
                  </a:tcPr>
                </a:tc>
                <a:extLst>
                  <a:ext uri="{0D108BD9-81ED-4DB2-BD59-A6C34878D82A}">
                    <a16:rowId xmlns:a16="http://schemas.microsoft.com/office/drawing/2014/main" val="2767225206"/>
                  </a:ext>
                </a:extLst>
              </a:tr>
            </a:tbl>
          </a:graphicData>
        </a:graphic>
      </p:graphicFrame>
      <p:sp>
        <p:nvSpPr>
          <p:cNvPr id="3" name="TextBox 2">
            <a:extLst>
              <a:ext uri="{FF2B5EF4-FFF2-40B4-BE49-F238E27FC236}">
                <a16:creationId xmlns:a16="http://schemas.microsoft.com/office/drawing/2014/main" id="{14240A85-7C57-FA17-E393-93F6204DC287}"/>
              </a:ext>
            </a:extLst>
          </p:cNvPr>
          <p:cNvSpPr txBox="1"/>
          <p:nvPr/>
        </p:nvSpPr>
        <p:spPr>
          <a:xfrm>
            <a:off x="4041058" y="526026"/>
            <a:ext cx="3173305" cy="369332"/>
          </a:xfrm>
          <a:prstGeom prst="rect">
            <a:avLst/>
          </a:prstGeom>
          <a:noFill/>
        </p:spPr>
        <p:txBody>
          <a:bodyPr wrap="none" rtlCol="0">
            <a:spAutoFit/>
          </a:bodyPr>
          <a:lstStyle/>
          <a:p>
            <a:r>
              <a:rPr lang="en-IN" b="1" u="sng" dirty="0">
                <a:highlight>
                  <a:srgbClr val="C0C0C0"/>
                </a:highlight>
                <a:latin typeface="Calibri" panose="020F0502020204030204" pitchFamily="34" charset="0"/>
                <a:ea typeface="Calibri" panose="020F0502020204030204" pitchFamily="34" charset="0"/>
                <a:cs typeface="Calibri" panose="020F0502020204030204" pitchFamily="34" charset="0"/>
              </a:rPr>
              <a:t>FOCUS AREAS AND OBJECTIVES</a:t>
            </a:r>
          </a:p>
        </p:txBody>
      </p:sp>
    </p:spTree>
    <p:extLst>
      <p:ext uri="{BB962C8B-B14F-4D97-AF65-F5344CB8AC3E}">
        <p14:creationId xmlns:p14="http://schemas.microsoft.com/office/powerpoint/2010/main" val="181739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8F3E674-B132-0C48-5EF9-7E2911899719}"/>
              </a:ext>
            </a:extLst>
          </p:cNvPr>
          <p:cNvGraphicFramePr>
            <a:graphicFrameLocks noGrp="1"/>
          </p:cNvGraphicFramePr>
          <p:nvPr>
            <p:extLst>
              <p:ext uri="{D42A27DB-BD31-4B8C-83A1-F6EECF244321}">
                <p14:modId xmlns:p14="http://schemas.microsoft.com/office/powerpoint/2010/main" val="1775021597"/>
              </p:ext>
            </p:extLst>
          </p:nvPr>
        </p:nvGraphicFramePr>
        <p:xfrm>
          <a:off x="521109" y="1110500"/>
          <a:ext cx="11149781" cy="4807269"/>
        </p:xfrm>
        <a:graphic>
          <a:graphicData uri="http://schemas.openxmlformats.org/drawingml/2006/table">
            <a:tbl>
              <a:tblPr firstRow="1" bandRow="1">
                <a:tableStyleId>{7DF18680-E054-41AD-8BC1-D1AEF772440D}</a:tableStyleId>
              </a:tblPr>
              <a:tblGrid>
                <a:gridCol w="2442903">
                  <a:extLst>
                    <a:ext uri="{9D8B030D-6E8A-4147-A177-3AD203B41FA5}">
                      <a16:colId xmlns:a16="http://schemas.microsoft.com/office/drawing/2014/main" val="3207529553"/>
                    </a:ext>
                  </a:extLst>
                </a:gridCol>
                <a:gridCol w="4148327">
                  <a:extLst>
                    <a:ext uri="{9D8B030D-6E8A-4147-A177-3AD203B41FA5}">
                      <a16:colId xmlns:a16="http://schemas.microsoft.com/office/drawing/2014/main" val="3895554430"/>
                    </a:ext>
                  </a:extLst>
                </a:gridCol>
                <a:gridCol w="4558551">
                  <a:extLst>
                    <a:ext uri="{9D8B030D-6E8A-4147-A177-3AD203B41FA5}">
                      <a16:colId xmlns:a16="http://schemas.microsoft.com/office/drawing/2014/main" val="814223601"/>
                    </a:ext>
                  </a:extLst>
                </a:gridCol>
              </a:tblGrid>
              <a:tr h="357181">
                <a:tc>
                  <a:txBody>
                    <a:bodyPr/>
                    <a:lstStyle/>
                    <a:p>
                      <a:pPr algn="ctr"/>
                      <a:r>
                        <a:rPr lang="en-IN" sz="1800" b="1" dirty="0">
                          <a:latin typeface="Calibri" panose="020F0502020204030204" pitchFamily="34" charset="0"/>
                          <a:ea typeface="Calibri" panose="020F0502020204030204" pitchFamily="34" charset="0"/>
                          <a:cs typeface="Calibri" panose="020F0502020204030204" pitchFamily="34" charset="0"/>
                        </a:rPr>
                        <a:t>Focus Area</a:t>
                      </a:r>
                    </a:p>
                  </a:txBody>
                  <a:tcPr>
                    <a:solidFill>
                      <a:srgbClr val="002060"/>
                    </a:solidFill>
                  </a:tcPr>
                </a:tc>
                <a:tc>
                  <a:txBody>
                    <a:bodyPr/>
                    <a:lstStyle/>
                    <a:p>
                      <a:pPr algn="ctr"/>
                      <a:r>
                        <a:rPr lang="en-IN" sz="1800" b="1" dirty="0">
                          <a:latin typeface="Calibri" panose="020F0502020204030204" pitchFamily="34" charset="0"/>
                          <a:ea typeface="Calibri" panose="020F0502020204030204" pitchFamily="34" charset="0"/>
                          <a:cs typeface="Calibri" panose="020F0502020204030204" pitchFamily="34" charset="0"/>
                        </a:rPr>
                        <a:t>Objective 1</a:t>
                      </a:r>
                    </a:p>
                  </a:txBody>
                  <a:tcPr>
                    <a:solidFill>
                      <a:srgbClr val="002060"/>
                    </a:solidFill>
                  </a:tcPr>
                </a:tc>
                <a:tc>
                  <a:txBody>
                    <a:bodyPr/>
                    <a:lstStyle/>
                    <a:p>
                      <a:pPr algn="ctr"/>
                      <a:r>
                        <a:rPr lang="en-IN" sz="1800" b="1" dirty="0">
                          <a:latin typeface="Calibri" panose="020F0502020204030204" pitchFamily="34" charset="0"/>
                          <a:ea typeface="Calibri" panose="020F0502020204030204" pitchFamily="34" charset="0"/>
                          <a:cs typeface="Calibri" panose="020F0502020204030204" pitchFamily="34" charset="0"/>
                        </a:rPr>
                        <a:t>Objective 2</a:t>
                      </a:r>
                    </a:p>
                  </a:txBody>
                  <a:tcPr>
                    <a:solidFill>
                      <a:srgbClr val="002060"/>
                    </a:solidFill>
                  </a:tcPr>
                </a:tc>
                <a:extLst>
                  <a:ext uri="{0D108BD9-81ED-4DB2-BD59-A6C34878D82A}">
                    <a16:rowId xmlns:a16="http://schemas.microsoft.com/office/drawing/2014/main" val="285977502"/>
                  </a:ext>
                </a:extLst>
              </a:tr>
              <a:tr h="922857">
                <a:tc>
                  <a:txBody>
                    <a:bodyPr/>
                    <a:lstStyle/>
                    <a:p>
                      <a:r>
                        <a:rPr lang="en-IN" sz="1400" b="1" dirty="0">
                          <a:latin typeface="Calibri" panose="020F0502020204030204" pitchFamily="34" charset="0"/>
                          <a:ea typeface="Calibri" panose="020F0502020204030204" pitchFamily="34" charset="0"/>
                          <a:cs typeface="Calibri" panose="020F0502020204030204" pitchFamily="34" charset="0"/>
                        </a:rPr>
                        <a:t>6. Substitution Patterns</a:t>
                      </a: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How do substitution impact the final match outcome based on goals, assists and player positions ? </a:t>
                      </a: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Which player position benefit most from substitution in terms of performance metrics like goals and assists ?</a:t>
                      </a:r>
                    </a:p>
                  </a:txBody>
                  <a:tcPr>
                    <a:solidFill>
                      <a:schemeClr val="bg2"/>
                    </a:solidFill>
                  </a:tcPr>
                </a:tc>
                <a:extLst>
                  <a:ext uri="{0D108BD9-81ED-4DB2-BD59-A6C34878D82A}">
                    <a16:rowId xmlns:a16="http://schemas.microsoft.com/office/drawing/2014/main" val="3639220183"/>
                  </a:ext>
                </a:extLst>
              </a:tr>
              <a:tr h="750081">
                <a:tc>
                  <a:txBody>
                    <a:bodyPr/>
                    <a:lstStyle/>
                    <a:p>
                      <a:r>
                        <a:rPr lang="en-IN" sz="1400" b="1" dirty="0">
                          <a:latin typeface="Calibri" panose="020F0502020204030204" pitchFamily="34" charset="0"/>
                          <a:ea typeface="Calibri" panose="020F0502020204030204" pitchFamily="34" charset="0"/>
                          <a:cs typeface="Calibri" panose="020F0502020204030204" pitchFamily="34" charset="0"/>
                        </a:rPr>
                        <a:t>7. Event Analysis</a:t>
                      </a: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How does the timing of key events( goals, cards, substitution) influence final match scores ?</a:t>
                      </a: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What is the distribution of event types across different player positions ?</a:t>
                      </a:r>
                    </a:p>
                  </a:txBody>
                  <a:tcPr>
                    <a:solidFill>
                      <a:schemeClr val="bg2"/>
                    </a:solidFill>
                  </a:tcPr>
                </a:tc>
                <a:extLst>
                  <a:ext uri="{0D108BD9-81ED-4DB2-BD59-A6C34878D82A}">
                    <a16:rowId xmlns:a16="http://schemas.microsoft.com/office/drawing/2014/main" val="512661189"/>
                  </a:ext>
                </a:extLst>
              </a:tr>
              <a:tr h="922857">
                <a:tc>
                  <a:txBody>
                    <a:bodyPr/>
                    <a:lstStyle/>
                    <a:p>
                      <a:r>
                        <a:rPr lang="en-IN" sz="1400" b="1" dirty="0">
                          <a:latin typeface="Calibri" panose="020F0502020204030204" pitchFamily="34" charset="0"/>
                          <a:ea typeface="Calibri" panose="020F0502020204030204" pitchFamily="34" charset="0"/>
                          <a:cs typeface="Calibri" panose="020F0502020204030204" pitchFamily="34" charset="0"/>
                        </a:rPr>
                        <a:t>8. Competition Analysis</a:t>
                      </a: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How do attendance figures vary across different competition types and seasons ?</a:t>
                      </a: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Which Competition have the highest average goals scored per match ?</a:t>
                      </a:r>
                    </a:p>
                  </a:txBody>
                  <a:tcPr>
                    <a:solidFill>
                      <a:schemeClr val="bg2"/>
                    </a:solidFill>
                  </a:tcPr>
                </a:tc>
                <a:extLst>
                  <a:ext uri="{0D108BD9-81ED-4DB2-BD59-A6C34878D82A}">
                    <a16:rowId xmlns:a16="http://schemas.microsoft.com/office/drawing/2014/main" val="2151290867"/>
                  </a:ext>
                </a:extLst>
              </a:tr>
              <a:tr h="922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latin typeface="Calibri" panose="020F0502020204030204" pitchFamily="34" charset="0"/>
                          <a:ea typeface="Calibri" panose="020F0502020204030204" pitchFamily="34" charset="0"/>
                          <a:cs typeface="Calibri" panose="020F0502020204030204" pitchFamily="34" charset="0"/>
                        </a:rPr>
                        <a:t>9. Player Attributes and Demographics</a:t>
                      </a:r>
                    </a:p>
                    <a:p>
                      <a:endParaRPr lang="en-IN" sz="1400" b="1" dirty="0">
                        <a:latin typeface="Calibri" panose="020F0502020204030204" pitchFamily="34" charset="0"/>
                        <a:ea typeface="Calibri" panose="020F0502020204030204" pitchFamily="34" charset="0"/>
                        <a:cs typeface="Calibri" panose="020F0502020204030204" pitchFamily="34" charset="0"/>
                      </a:endParaRP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How do the market value of players vary based on their country of birth and position ? </a:t>
                      </a: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Identify correlations between player attributes (e.g., height) and performance metrics (e.g., goals scored) to optimize team composition.</a:t>
                      </a:r>
                    </a:p>
                  </a:txBody>
                  <a:tcPr>
                    <a:solidFill>
                      <a:schemeClr val="bg2"/>
                    </a:solidFill>
                  </a:tcPr>
                </a:tc>
                <a:extLst>
                  <a:ext uri="{0D108BD9-81ED-4DB2-BD59-A6C34878D82A}">
                    <a16:rowId xmlns:a16="http://schemas.microsoft.com/office/drawing/2014/main" val="1866615460"/>
                  </a:ext>
                </a:extLst>
              </a:tr>
              <a:tr h="922857">
                <a:tc>
                  <a:txBody>
                    <a:bodyPr/>
                    <a:lstStyle/>
                    <a:p>
                      <a:r>
                        <a:rPr lang="en-IN" sz="1400" b="1" dirty="0">
                          <a:latin typeface="Calibri" panose="020F0502020204030204" pitchFamily="34" charset="0"/>
                          <a:ea typeface="Calibri" panose="020F0502020204030204" pitchFamily="34" charset="0"/>
                          <a:cs typeface="Calibri" panose="020F0502020204030204" pitchFamily="34" charset="0"/>
                        </a:rPr>
                        <a:t>10. Contract Management</a:t>
                      </a: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latin typeface="Calibri" panose="020F0502020204030204" pitchFamily="34" charset="0"/>
                          <a:ea typeface="Calibri" panose="020F0502020204030204" pitchFamily="34" charset="0"/>
                          <a:cs typeface="Calibri" panose="020F0502020204030204" pitchFamily="34" charset="0"/>
                        </a:rPr>
                        <a:t>Monitor top 10 players by market value and analyze their </a:t>
                      </a:r>
                      <a:r>
                        <a:rPr lang="en-US" sz="14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contract expiration dates </a:t>
                      </a: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Analyze players  and their contract expiration dates based on their playing position.</a:t>
                      </a:r>
                      <a:endParaRPr lang="en-US" sz="14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txBody>
                  <a:tcPr>
                    <a:solidFill>
                      <a:schemeClr val="bg2"/>
                    </a:solidFill>
                  </a:tcPr>
                </a:tc>
                <a:extLst>
                  <a:ext uri="{0D108BD9-81ED-4DB2-BD59-A6C34878D82A}">
                    <a16:rowId xmlns:a16="http://schemas.microsoft.com/office/drawing/2014/main" val="3523997806"/>
                  </a:ext>
                </a:extLst>
              </a:tr>
            </a:tbl>
          </a:graphicData>
        </a:graphic>
      </p:graphicFrame>
      <p:sp>
        <p:nvSpPr>
          <p:cNvPr id="4" name="TextBox 3">
            <a:extLst>
              <a:ext uri="{FF2B5EF4-FFF2-40B4-BE49-F238E27FC236}">
                <a16:creationId xmlns:a16="http://schemas.microsoft.com/office/drawing/2014/main" id="{0534C5E5-0579-49E4-E4B2-6B3CB8C72472}"/>
              </a:ext>
            </a:extLst>
          </p:cNvPr>
          <p:cNvSpPr txBox="1"/>
          <p:nvPr/>
        </p:nvSpPr>
        <p:spPr>
          <a:xfrm>
            <a:off x="4227871" y="531969"/>
            <a:ext cx="6096000" cy="369332"/>
          </a:xfrm>
          <a:prstGeom prst="rect">
            <a:avLst/>
          </a:prstGeom>
          <a:noFill/>
        </p:spPr>
        <p:txBody>
          <a:bodyPr wrap="square">
            <a:spAutoFit/>
          </a:bodyPr>
          <a:lstStyle/>
          <a:p>
            <a:r>
              <a:rPr lang="en-IN" b="1" u="sng" dirty="0">
                <a:highlight>
                  <a:srgbClr val="C0C0C0"/>
                </a:highlight>
                <a:latin typeface="Calibri" panose="020F0502020204030204" pitchFamily="34" charset="0"/>
                <a:ea typeface="Calibri" panose="020F0502020204030204" pitchFamily="34" charset="0"/>
                <a:cs typeface="Calibri" panose="020F0502020204030204" pitchFamily="34" charset="0"/>
              </a:rPr>
              <a:t>FOCUS AREAS AND OBJECTIVES</a:t>
            </a:r>
          </a:p>
        </p:txBody>
      </p:sp>
    </p:spTree>
    <p:extLst>
      <p:ext uri="{BB962C8B-B14F-4D97-AF65-F5344CB8AC3E}">
        <p14:creationId xmlns:p14="http://schemas.microsoft.com/office/powerpoint/2010/main" val="2474415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5623D-B3BB-A505-587B-1D5054A2CD56}"/>
              </a:ext>
            </a:extLst>
          </p:cNvPr>
          <p:cNvSpPr txBox="1"/>
          <p:nvPr/>
        </p:nvSpPr>
        <p:spPr>
          <a:xfrm>
            <a:off x="934064" y="552753"/>
            <a:ext cx="10353367" cy="5416868"/>
          </a:xfrm>
          <a:prstGeom prst="rect">
            <a:avLst/>
          </a:prstGeom>
          <a:noFill/>
        </p:spPr>
        <p:txBody>
          <a:bodyPr wrap="square">
            <a:spAutoFit/>
          </a:bodyPr>
          <a:lstStyle/>
          <a:p>
            <a:pPr algn="ctr"/>
            <a:r>
              <a:rPr lang="en-IN" b="1" u="sng" dirty="0">
                <a:highlight>
                  <a:srgbClr val="C0C0C0"/>
                </a:highlight>
                <a:latin typeface="Calibri" panose="020F0502020204030204" pitchFamily="34" charset="0"/>
                <a:ea typeface="Calibri" panose="020F0502020204030204" pitchFamily="34" charset="0"/>
                <a:cs typeface="Calibri" panose="020F0502020204030204" pitchFamily="34" charset="0"/>
              </a:rPr>
              <a:t>Focus Area 1  :  Performance Analysis</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1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Evaluate and analyze player performance based on various metrics such as goals, assists, yellow cards, red cards and minutes played.</a:t>
            </a:r>
          </a:p>
          <a:p>
            <a:endPar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400" b="1" dirty="0">
                <a:solidFill>
                  <a:srgbClr val="002060"/>
                </a:solidFill>
                <a:latin typeface="Calibri" panose="020F0502020204030204" pitchFamily="34" charset="0"/>
                <a:ea typeface="Calibri" panose="020F0502020204030204" pitchFamily="34" charset="0"/>
                <a:cs typeface="Calibri" panose="020F0502020204030204" pitchFamily="34" charset="0"/>
              </a:rPr>
              <a:t>A) Top Performer based on goals and assists</a:t>
            </a:r>
          </a:p>
          <a:p>
            <a:r>
              <a:rPr lang="en-IN" sz="1400" b="1" dirty="0">
                <a:solidFill>
                  <a:srgbClr val="002060"/>
                </a:solidFill>
                <a:latin typeface="Calibri" panose="020F0502020204030204" pitchFamily="34" charset="0"/>
                <a:ea typeface="Calibri" panose="020F0502020204030204" pitchFamily="34" charset="0"/>
                <a:cs typeface="Calibri" panose="020F0502020204030204" pitchFamily="34" charset="0"/>
              </a:rPr>
              <a:t>B) Number of red cards, yellow cards and average minutes played</a:t>
            </a:r>
          </a:p>
          <a:p>
            <a:endParaRPr lang="en-IN" sz="14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rPr>
              <a:t>Interpretation</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 </a:t>
            </a:r>
            <a:r>
              <a:rPr lang="en-US" sz="1600" b="1" i="0" dirty="0">
                <a:solidFill>
                  <a:srgbClr val="0033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top performer based on goals scored is Aron Johannsson. He has received 1 red card and 18 yellow cards, with an average of 65 minutes played per game. The top performer based on number of assists is </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Christian Pulisic.</a:t>
            </a:r>
          </a:p>
          <a:p>
            <a:endPar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endPar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2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Assess team performance in terms of home and away goals, club positions.</a:t>
            </a:r>
          </a:p>
          <a:p>
            <a:endPar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400" b="1" dirty="0">
                <a:solidFill>
                  <a:srgbClr val="002060"/>
                </a:solidFill>
                <a:latin typeface="Calibri" panose="020F0502020204030204" pitchFamily="34" charset="0"/>
                <a:ea typeface="Calibri" panose="020F0502020204030204" pitchFamily="34" charset="0"/>
                <a:cs typeface="Calibri" panose="020F0502020204030204" pitchFamily="34" charset="0"/>
              </a:rPr>
              <a:t>A) Top Team Performance based on home goals </a:t>
            </a:r>
          </a:p>
          <a:p>
            <a:r>
              <a:rPr lang="en-IN" sz="1400" b="1" dirty="0">
                <a:solidFill>
                  <a:srgbClr val="002060"/>
                </a:solidFill>
                <a:latin typeface="Calibri" panose="020F0502020204030204" pitchFamily="34" charset="0"/>
                <a:ea typeface="Calibri" panose="020F0502020204030204" pitchFamily="34" charset="0"/>
                <a:cs typeface="Calibri" panose="020F0502020204030204" pitchFamily="34" charset="0"/>
              </a:rPr>
              <a:t>B)  Top Team Performance based on away goals.</a:t>
            </a:r>
          </a:p>
          <a:p>
            <a:endPar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rPr>
              <a:t>Interpretation</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 </a:t>
            </a:r>
            <a:r>
              <a:rPr lang="en-US" sz="1600" b="1" i="0" dirty="0">
                <a:solidFill>
                  <a:srgbClr val="0033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club 'Football Club Utrecht' has the maximum number of home goals, but its away goals are much fewer compared to its home goals. This implies that the club is not performing well in away matches. In contrast, the club 'Fortuna Dusseldorf' has the maximum number of away goals, and its home goals and away goals are almost equal in number. This suggests that the club is performing well in both home and away matches. The club position of Fortuna Dusseldorf is better than Football Club Utrecht.</a:t>
            </a:r>
            <a:endPar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7EEA8081-BBE7-799D-3C53-11E90091911A}"/>
              </a:ext>
            </a:extLst>
          </p:cNvPr>
          <p:cNvCxnSpPr>
            <a:cxnSpLocks/>
          </p:cNvCxnSpPr>
          <p:nvPr/>
        </p:nvCxnSpPr>
        <p:spPr>
          <a:xfrm flipV="1">
            <a:off x="934064" y="3175820"/>
            <a:ext cx="10461523" cy="8921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3251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5623D-B3BB-A505-587B-1D5054A2CD56}"/>
              </a:ext>
            </a:extLst>
          </p:cNvPr>
          <p:cNvSpPr txBox="1"/>
          <p:nvPr/>
        </p:nvSpPr>
        <p:spPr>
          <a:xfrm>
            <a:off x="796413" y="503592"/>
            <a:ext cx="10353367" cy="5232202"/>
          </a:xfrm>
          <a:prstGeom prst="rect">
            <a:avLst/>
          </a:prstGeom>
          <a:noFill/>
        </p:spPr>
        <p:txBody>
          <a:bodyPr wrap="square">
            <a:spAutoFit/>
          </a:bodyPr>
          <a:lstStyle/>
          <a:p>
            <a:pPr algn="ctr"/>
            <a:r>
              <a:rPr lang="en-IN" b="1" u="sng" dirty="0">
                <a:highlight>
                  <a:srgbClr val="C0C0C0"/>
                </a:highlight>
                <a:latin typeface="Calibri" panose="020F0502020204030204" pitchFamily="34" charset="0"/>
                <a:ea typeface="Calibri" panose="020F0502020204030204" pitchFamily="34" charset="0"/>
                <a:cs typeface="Calibri" panose="020F0502020204030204" pitchFamily="34" charset="0"/>
              </a:rPr>
              <a:t>Focus Area 2  :  Player Profile and Market Value</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1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1600" b="1" i="0" kern="12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Analyze player performance metrics such as goals, assists, and minutes played and player attributes (age) to identify undervalued players with high potential.</a:t>
            </a:r>
            <a:endParaRPr lang="en-IN" sz="1600" b="1" kern="12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endParaRPr lang="en-IN" sz="1600" b="1" dirty="0">
              <a:latin typeface="Calibri" panose="020F0502020204030204" pitchFamily="34" charset="0"/>
              <a:ea typeface="Calibri" panose="020F0502020204030204" pitchFamily="34" charset="0"/>
              <a:cs typeface="Calibri" panose="020F0502020204030204" pitchFamily="34" charset="0"/>
            </a:endParaRPr>
          </a:p>
          <a:p>
            <a:r>
              <a:rPr lang="en-IN" sz="1400" b="1" dirty="0">
                <a:solidFill>
                  <a:srgbClr val="002060"/>
                </a:solidFill>
                <a:latin typeface="Calibri" panose="020F0502020204030204" pitchFamily="34" charset="0"/>
                <a:ea typeface="Calibri" panose="020F0502020204030204" pitchFamily="34" charset="0"/>
                <a:cs typeface="Calibri" panose="020F0502020204030204" pitchFamily="34" charset="0"/>
              </a:rPr>
              <a:t>A) Player Performance</a:t>
            </a:r>
          </a:p>
          <a:p>
            <a:r>
              <a:rPr lang="en-IN" sz="1400" b="1" dirty="0">
                <a:solidFill>
                  <a:srgbClr val="002060"/>
                </a:solidFill>
                <a:latin typeface="Calibri" panose="020F0502020204030204" pitchFamily="34" charset="0"/>
                <a:ea typeface="Calibri" panose="020F0502020204030204" pitchFamily="34" charset="0"/>
                <a:cs typeface="Calibri" panose="020F0502020204030204" pitchFamily="34" charset="0"/>
              </a:rPr>
              <a:t>B) Undervalued Players</a:t>
            </a:r>
          </a:p>
          <a:p>
            <a:endParaRPr lang="en-IN" sz="1600"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rPr>
              <a:t>Interpretation</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  Christian Pulisic has the highest market value, but Aron Johannsson has more than twice as many goals. Additionally, their number of assists and average minutes played are nearly identical. But Christian Pulisic is 8 years younger than Aron Johannsson. Therefore, Aron Johannsson can be considered the undervalued player.</a:t>
            </a:r>
          </a:p>
          <a:p>
            <a:endParaRPr lang="en-IN" sz="1600" b="1" dirty="0">
              <a:latin typeface="Calibri" panose="020F0502020204030204" pitchFamily="34" charset="0"/>
              <a:ea typeface="Calibri" panose="020F0502020204030204" pitchFamily="34" charset="0"/>
              <a:cs typeface="Calibri" panose="020F0502020204030204" pitchFamily="34" charset="0"/>
            </a:endParaRPr>
          </a:p>
          <a:p>
            <a:endPar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Business Requirement 2 </a:t>
            </a:r>
            <a:r>
              <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How do players' positions and dominant foot influence their yellow and red card counts throughout the season?</a:t>
            </a:r>
            <a:endPar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endParaRPr lang="en-IN" sz="16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sz="1400" b="1" dirty="0">
                <a:solidFill>
                  <a:srgbClr val="002060"/>
                </a:solidFill>
                <a:latin typeface="Calibri" panose="020F0502020204030204" pitchFamily="34" charset="0"/>
                <a:ea typeface="Calibri" panose="020F0502020204030204" pitchFamily="34" charset="0"/>
                <a:cs typeface="Calibri" panose="020F0502020204030204" pitchFamily="34" charset="0"/>
              </a:rPr>
              <a:t>A) Player’s positions and dominant foot</a:t>
            </a:r>
          </a:p>
          <a:p>
            <a:r>
              <a:rPr lang="en-IN" sz="1400" b="1" dirty="0">
                <a:solidFill>
                  <a:srgbClr val="002060"/>
                </a:solidFill>
                <a:latin typeface="Calibri" panose="020F0502020204030204" pitchFamily="34" charset="0"/>
                <a:ea typeface="Calibri" panose="020F0502020204030204" pitchFamily="34" charset="0"/>
                <a:cs typeface="Calibri" panose="020F0502020204030204" pitchFamily="34" charset="0"/>
              </a:rPr>
              <a:t>B) Player’s yellow and red cards count</a:t>
            </a:r>
          </a:p>
          <a:p>
            <a:endParaRPr lang="en-IN" sz="1600" b="1" dirty="0">
              <a:latin typeface="Calibri" panose="020F0502020204030204" pitchFamily="34" charset="0"/>
              <a:ea typeface="Calibri" panose="020F0502020204030204" pitchFamily="34" charset="0"/>
              <a:cs typeface="Calibri" panose="020F0502020204030204" pitchFamily="34" charset="0"/>
            </a:endParaRPr>
          </a:p>
          <a:p>
            <a:r>
              <a:rPr lang="en-IN" sz="1600" b="1" u="sng" dirty="0">
                <a:solidFill>
                  <a:srgbClr val="003300"/>
                </a:solidFill>
                <a:latin typeface="Calibri" panose="020F0502020204030204" pitchFamily="34" charset="0"/>
                <a:ea typeface="Calibri" panose="020F0502020204030204" pitchFamily="34" charset="0"/>
                <a:cs typeface="Calibri" panose="020F0502020204030204" pitchFamily="34" charset="0"/>
              </a:rPr>
              <a:t>Interpretation</a:t>
            </a:r>
            <a:r>
              <a:rPr lang="en-IN" sz="1600" b="1" dirty="0">
                <a:solidFill>
                  <a:srgbClr val="003300"/>
                </a:solidFill>
                <a:latin typeface="Calibri" panose="020F0502020204030204" pitchFamily="34" charset="0"/>
                <a:ea typeface="Calibri" panose="020F0502020204030204" pitchFamily="34" charset="0"/>
                <a:cs typeface="Calibri" panose="020F0502020204030204" pitchFamily="34" charset="0"/>
              </a:rPr>
              <a:t> : </a:t>
            </a:r>
            <a:r>
              <a:rPr lang="en-US" sz="1600" b="1" dirty="0">
                <a:solidFill>
                  <a:srgbClr val="003300"/>
                </a:solidFill>
                <a:effectLst/>
                <a:latin typeface="Calibri" panose="020F0502020204030204" pitchFamily="34" charset="0"/>
                <a:ea typeface="Calibri" panose="020F0502020204030204" pitchFamily="34" charset="0"/>
                <a:cs typeface="Calibri" panose="020F0502020204030204" pitchFamily="34" charset="0"/>
              </a:rPr>
              <a:t>Maximum number of yellow cards and red cards are issued to the right foot defender</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600" b="1" dirty="0">
              <a:latin typeface="Calibri" panose="020F0502020204030204" pitchFamily="34" charset="0"/>
              <a:ea typeface="Calibri" panose="020F0502020204030204" pitchFamily="34" charset="0"/>
              <a:cs typeface="Calibri" panose="020F0502020204030204" pitchFamily="34" charset="0"/>
            </a:endParaRPr>
          </a:p>
          <a:p>
            <a:endParaRPr lang="en-IN" b="1" u="sng" dirty="0">
              <a:latin typeface="Calibri" panose="020F0502020204030204" pitchFamily="34" charset="0"/>
              <a:ea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002DFC08-FD7B-F252-D1D0-CD53645DC302}"/>
              </a:ext>
            </a:extLst>
          </p:cNvPr>
          <p:cNvCxnSpPr>
            <a:cxnSpLocks/>
          </p:cNvCxnSpPr>
          <p:nvPr/>
        </p:nvCxnSpPr>
        <p:spPr>
          <a:xfrm flipV="1">
            <a:off x="840658" y="3429000"/>
            <a:ext cx="10510684" cy="1"/>
          </a:xfrm>
          <a:prstGeom prst="line">
            <a:avLst/>
          </a:prstGeom>
          <a:ln/>
        </p:spPr>
        <p:style>
          <a:lnRef idx="3">
            <a:schemeClr val="dk1"/>
          </a:lnRef>
          <a:fillRef idx="0">
            <a:schemeClr val="dk1"/>
          </a:fillRef>
          <a:effectRef idx="2">
            <a:schemeClr val="dk1"/>
          </a:effectRef>
          <a:fontRef idx="minor">
            <a:schemeClr val="tx1"/>
          </a:fontRef>
        </p:style>
      </p:cxnSp>
      <p:sp>
        <p:nvSpPr>
          <p:cNvPr id="10" name="Rectangle 6">
            <a:extLst>
              <a:ext uri="{FF2B5EF4-FFF2-40B4-BE49-F238E27FC236}">
                <a16:creationId xmlns:a16="http://schemas.microsoft.com/office/drawing/2014/main" id="{00294C06-4400-0565-C699-3969BA28CAA9}"/>
              </a:ext>
            </a:extLst>
          </p:cNvPr>
          <p:cNvSpPr>
            <a:spLocks noChangeArrowheads="1"/>
          </p:cNvSpPr>
          <p:nvPr/>
        </p:nvSpPr>
        <p:spPr bwMode="auto">
          <a:xfrm>
            <a:off x="0" y="0"/>
            <a:ext cx="4641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75003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Organ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4033</TotalTime>
  <Words>2464</Words>
  <Application>Microsoft Office PowerPoint</Application>
  <PresentationFormat>Widescreen</PresentationFormat>
  <Paragraphs>291</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Benton Sans Book</vt:lpstr>
      <vt:lpstr>Bodoni MT</vt:lpstr>
      <vt:lpstr>Calibri</vt:lpstr>
      <vt:lpstr>Garamond</vt:lpstr>
      <vt:lpstr>Söhne</vt:lpstr>
      <vt:lpstr>Tableau Bold</vt:lpstr>
      <vt:lpstr>Tableau Light</vt:lpstr>
      <vt:lpstr>1_Organic</vt:lpstr>
      <vt:lpstr>Project : Football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 Arora</dc:creator>
  <cp:lastModifiedBy>Megha Arora</cp:lastModifiedBy>
  <cp:revision>20</cp:revision>
  <dcterms:created xsi:type="dcterms:W3CDTF">2024-05-13T17:07:08Z</dcterms:created>
  <dcterms:modified xsi:type="dcterms:W3CDTF">2024-06-11T07:05:01Z</dcterms:modified>
</cp:coreProperties>
</file>