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6" r:id="rId8"/>
    <p:sldId id="262" r:id="rId9"/>
    <p:sldId id="268" r:id="rId10"/>
    <p:sldId id="283" r:id="rId11"/>
    <p:sldId id="284" r:id="rId12"/>
    <p:sldId id="285" r:id="rId13"/>
    <p:sldId id="263" r:id="rId14"/>
    <p:sldId id="264" r:id="rId15"/>
    <p:sldId id="265" r:id="rId16"/>
    <p:sldId id="267" r:id="rId17"/>
    <p:sldId id="273" r:id="rId18"/>
    <p:sldId id="286" r:id="rId19"/>
    <p:sldId id="274" r:id="rId20"/>
    <p:sldId id="280" r:id="rId21"/>
    <p:sldId id="282"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033" autoAdjust="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D1587-58F6-44D0-AD28-FDB4C498E23C}"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483F0-2482-4052-9964-9F852930831C}" type="slidenum">
              <a:rPr lang="en-IN" smtClean="0"/>
              <a:t>‹#›</a:t>
            </a:fld>
            <a:endParaRPr lang="en-IN"/>
          </a:p>
        </p:txBody>
      </p:sp>
    </p:spTree>
    <p:extLst>
      <p:ext uri="{BB962C8B-B14F-4D97-AF65-F5344CB8AC3E}">
        <p14:creationId xmlns:p14="http://schemas.microsoft.com/office/powerpoint/2010/main" val="347444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F483F0-2482-4052-9964-9F852930831C}" type="slidenum">
              <a:rPr lang="en-IN" smtClean="0"/>
              <a:t>1</a:t>
            </a:fld>
            <a:endParaRPr lang="en-IN"/>
          </a:p>
        </p:txBody>
      </p:sp>
    </p:spTree>
    <p:extLst>
      <p:ext uri="{BB962C8B-B14F-4D97-AF65-F5344CB8AC3E}">
        <p14:creationId xmlns:p14="http://schemas.microsoft.com/office/powerpoint/2010/main" val="336547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93BE-666B-2744-870B-8F4C88650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0B03F3-4259-5821-45EF-2DDFD422C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8DB02-7ACB-50D1-8DD8-570F7FAD7A34}"/>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66E1E393-54AA-F6CF-E354-CF1CDF8C9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A03D3-1221-AD40-BE3D-3F07AB1324F2}"/>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48136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39DE-E9DD-DFDC-D5BE-37245FD2C9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96B55-A451-517B-8A31-F28750C79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6B86B-810E-DF87-D0C5-773101092BDB}"/>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536C60FD-898D-17C3-8AEE-5D064AEA2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5E1B4-9F8A-971C-DC53-8C1EF23BF473}"/>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85530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65AAF-F59B-ABB5-61BB-8B3F3679F4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084CCF-1F86-0B98-04F1-48B63A6842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070AE-79FC-9BB9-2742-FACF75F2CE7F}"/>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344158AA-50B0-D927-C127-DC22F4181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CB148-65BE-5676-02E8-7F561D0E1EFE}"/>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405813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8254-93C8-4AD5-7ECA-ADBE0D7496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21BB6-6B03-0D87-A431-CC8696A89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1D59B-DCA9-B838-5720-75C1B594B32E}"/>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0C83DBE0-A6EB-7DAD-98BC-70A9DFFFC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A1879-0B73-D1A5-B53E-CEA98983C416}"/>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335346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D0C8-6269-6591-0828-38FA60284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03F217-36F5-B3B6-A0C2-FC7FB1508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71AAF-3889-E4E3-3746-E5A60BB33C20}"/>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A8BC9D56-8969-6E96-AB22-E23C2C8B0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EBEF1-55A2-B997-4C03-0D6D395250AF}"/>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213634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520E-F634-78FB-DCE4-4FFBC9A851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DF71B7-DBA7-9725-2DAA-FFBA3EE04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2818F4-CDC6-FF48-D11C-F3C4E2B174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2C0B4F-0B4F-7891-50BC-66AA8AE1A9D4}"/>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6" name="Footer Placeholder 5">
            <a:extLst>
              <a:ext uri="{FF2B5EF4-FFF2-40B4-BE49-F238E27FC236}">
                <a16:creationId xmlns:a16="http://schemas.microsoft.com/office/drawing/2014/main" id="{55B5E5D5-3B50-04FC-0587-B7EEDC501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CAAEA-1223-7135-7C10-B08F1A372905}"/>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423101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55C2-F107-8E76-A0A3-948832E052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C83BD-5C35-2C32-3B2B-33C3BD6DD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C4096-E50C-472C-2EB7-90110FF57A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1F015-1E81-6B9C-DDE8-509BC3AEA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EE312-8BD7-6144-D88C-E559214CA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1D3A2A-DA74-EAB9-6BFC-AC0AA73CBE2D}"/>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8" name="Footer Placeholder 7">
            <a:extLst>
              <a:ext uri="{FF2B5EF4-FFF2-40B4-BE49-F238E27FC236}">
                <a16:creationId xmlns:a16="http://schemas.microsoft.com/office/drawing/2014/main" id="{8C7F6152-6616-F38C-0ACF-F7634B5580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90FB6C-8667-2376-1DFF-3646F5F70777}"/>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12216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5506-4548-1799-4549-ADCADB8265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4B04C4-EB73-CBC7-1063-209467A04352}"/>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4" name="Footer Placeholder 3">
            <a:extLst>
              <a:ext uri="{FF2B5EF4-FFF2-40B4-BE49-F238E27FC236}">
                <a16:creationId xmlns:a16="http://schemas.microsoft.com/office/drawing/2014/main" id="{F9B91696-F1A4-978F-0F10-605EC75950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431DB1-AB88-5517-E09B-99D42F16CDB1}"/>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38268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8A58F-F5D4-6D21-9E6F-32DE0D1932B1}"/>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3" name="Footer Placeholder 2">
            <a:extLst>
              <a:ext uri="{FF2B5EF4-FFF2-40B4-BE49-F238E27FC236}">
                <a16:creationId xmlns:a16="http://schemas.microsoft.com/office/drawing/2014/main" id="{97E99F9B-64C3-52BC-847A-723CBB8C0F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0EBA00-5312-1DAE-0C1A-5EE1F267CC73}"/>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73069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DAD0-D459-E816-F746-20D010158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191F37-644A-424F-39BA-655700567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92E1D6-3826-C0C5-294F-64537BBD4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AB15A-7BAD-2A69-E0C6-C26BBA5D91B6}"/>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6" name="Footer Placeholder 5">
            <a:extLst>
              <a:ext uri="{FF2B5EF4-FFF2-40B4-BE49-F238E27FC236}">
                <a16:creationId xmlns:a16="http://schemas.microsoft.com/office/drawing/2014/main" id="{1C675639-C1B8-F080-7FD6-608D8BC0A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44C42-DD35-7E3B-FECE-815406C51FC2}"/>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316891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1238-BEFC-4B52-156F-8282E5DF7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99A071-3EDA-9C51-45D7-C4AFF3ACE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FCC7EC-D6D8-1655-1C38-8EAF3A7A5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254A3-161A-E7CA-F9B4-2244E1C34288}"/>
              </a:ext>
            </a:extLst>
          </p:cNvPr>
          <p:cNvSpPr>
            <a:spLocks noGrp="1"/>
          </p:cNvSpPr>
          <p:nvPr>
            <p:ph type="dt" sz="half" idx="10"/>
          </p:nvPr>
        </p:nvSpPr>
        <p:spPr/>
        <p:txBody>
          <a:bodyPr/>
          <a:lstStyle/>
          <a:p>
            <a:fld id="{90C8DA98-55C5-47F1-B092-DC5C3066BB36}" type="datetimeFigureOut">
              <a:rPr lang="en-IN" smtClean="0"/>
              <a:t>16-04-2024</a:t>
            </a:fld>
            <a:endParaRPr lang="en-IN"/>
          </a:p>
        </p:txBody>
      </p:sp>
      <p:sp>
        <p:nvSpPr>
          <p:cNvPr id="6" name="Footer Placeholder 5">
            <a:extLst>
              <a:ext uri="{FF2B5EF4-FFF2-40B4-BE49-F238E27FC236}">
                <a16:creationId xmlns:a16="http://schemas.microsoft.com/office/drawing/2014/main" id="{69CFA75F-19D3-B3F2-E215-0553BE9C8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E2756-98CB-F226-AEE6-F3BDED40215D}"/>
              </a:ext>
            </a:extLst>
          </p:cNvPr>
          <p:cNvSpPr>
            <a:spLocks noGrp="1"/>
          </p:cNvSpPr>
          <p:nvPr>
            <p:ph type="sldNum" sz="quarter" idx="12"/>
          </p:nvPr>
        </p:nvSpPr>
        <p:spPr/>
        <p:txBody>
          <a:bodyPr/>
          <a:lstStyle/>
          <a:p>
            <a:fld id="{45AE0593-415A-4993-B4F0-575D4FFA0C24}" type="slidenum">
              <a:rPr lang="en-IN" smtClean="0"/>
              <a:t>‹#›</a:t>
            </a:fld>
            <a:endParaRPr lang="en-IN"/>
          </a:p>
        </p:txBody>
      </p:sp>
    </p:spTree>
    <p:extLst>
      <p:ext uri="{BB962C8B-B14F-4D97-AF65-F5344CB8AC3E}">
        <p14:creationId xmlns:p14="http://schemas.microsoft.com/office/powerpoint/2010/main" val="218378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6B919-5185-BD0D-0652-B6EDB7554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1B5E2-54F8-78CB-C347-FCFBA0D84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82B49-CC10-766D-6219-7D2EAD3C5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DA98-55C5-47F1-B092-DC5C3066BB36}" type="datetimeFigureOut">
              <a:rPr lang="en-IN" smtClean="0"/>
              <a:t>16-04-2024</a:t>
            </a:fld>
            <a:endParaRPr lang="en-IN"/>
          </a:p>
        </p:txBody>
      </p:sp>
      <p:sp>
        <p:nvSpPr>
          <p:cNvPr id="5" name="Footer Placeholder 4">
            <a:extLst>
              <a:ext uri="{FF2B5EF4-FFF2-40B4-BE49-F238E27FC236}">
                <a16:creationId xmlns:a16="http://schemas.microsoft.com/office/drawing/2014/main" id="{7D8CA7C6-E63C-D695-33A6-00CF571BD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699B23-AF82-14F5-FAC7-C175C358EB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E0593-415A-4993-B4F0-575D4FFA0C24}" type="slidenum">
              <a:rPr lang="en-IN" smtClean="0"/>
              <a:t>‹#›</a:t>
            </a:fld>
            <a:endParaRPr lang="en-IN"/>
          </a:p>
        </p:txBody>
      </p:sp>
    </p:spTree>
    <p:extLst>
      <p:ext uri="{BB962C8B-B14F-4D97-AF65-F5344CB8AC3E}">
        <p14:creationId xmlns:p14="http://schemas.microsoft.com/office/powerpoint/2010/main" val="51526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7A3-0606-AFEF-779A-DEA0C562D190}"/>
              </a:ext>
            </a:extLst>
          </p:cNvPr>
          <p:cNvSpPr>
            <a:spLocks noGrp="1"/>
          </p:cNvSpPr>
          <p:nvPr>
            <p:ph type="ctrTitle"/>
          </p:nvPr>
        </p:nvSpPr>
        <p:spPr>
          <a:xfrm>
            <a:off x="1068477" y="444910"/>
            <a:ext cx="9802761" cy="5968180"/>
          </a:xfrm>
        </p:spPr>
        <p:txBody>
          <a:bodyPr>
            <a:normAutofit/>
          </a:bodyPr>
          <a:lstStyle/>
          <a:p>
            <a:pPr algn="l"/>
            <a:r>
              <a:rPr lang="en-IN" sz="4400" b="1" u="sng" dirty="0">
                <a:latin typeface="Aptos Narrow" panose="020B0004020202020204" pitchFamily="34" charset="0"/>
              </a:rPr>
              <a:t>Project Name </a:t>
            </a:r>
            <a:r>
              <a:rPr lang="en-IN" sz="4400" b="1" dirty="0">
                <a:latin typeface="Aptos Narrow" panose="020B0004020202020204" pitchFamily="34" charset="0"/>
              </a:rPr>
              <a:t>: Brazil Housing Case Study</a:t>
            </a:r>
            <a:br>
              <a:rPr lang="en-IN" sz="4400" b="1" dirty="0">
                <a:latin typeface="Aptos Narrow" panose="020B0004020202020204" pitchFamily="34" charset="0"/>
              </a:rPr>
            </a:br>
            <a:br>
              <a:rPr lang="en-IN" sz="4400" b="1" dirty="0">
                <a:latin typeface="Aptos Narrow" panose="020B0004020202020204" pitchFamily="34" charset="0"/>
              </a:rPr>
            </a:br>
            <a:r>
              <a:rPr lang="en-IN" sz="4400" b="1" u="sng" dirty="0">
                <a:latin typeface="Aptos Narrow" panose="020B0004020202020204" pitchFamily="34" charset="0"/>
              </a:rPr>
              <a:t>Student Name </a:t>
            </a:r>
            <a:r>
              <a:rPr lang="en-IN" sz="4400" b="1" dirty="0">
                <a:latin typeface="Aptos Narrow" panose="020B0004020202020204" pitchFamily="34" charset="0"/>
              </a:rPr>
              <a:t>: Megha Arora</a:t>
            </a:r>
            <a:br>
              <a:rPr lang="en-IN" sz="4400" b="1" dirty="0">
                <a:latin typeface="Aptos Narrow" panose="020B0004020202020204" pitchFamily="34" charset="0"/>
              </a:rPr>
            </a:br>
            <a:br>
              <a:rPr lang="en-IN" sz="4400" b="1" dirty="0">
                <a:latin typeface="Aptos Narrow" panose="020B0004020202020204" pitchFamily="34" charset="0"/>
              </a:rPr>
            </a:br>
            <a:r>
              <a:rPr lang="en-IN" sz="4400" b="1" u="sng" dirty="0">
                <a:latin typeface="Aptos Narrow" panose="020B0004020202020204" pitchFamily="34" charset="0"/>
              </a:rPr>
              <a:t>Mentor Name </a:t>
            </a:r>
            <a:r>
              <a:rPr lang="en-IN" sz="4400" b="1" dirty="0">
                <a:latin typeface="Aptos Narrow" panose="020B0004020202020204" pitchFamily="34" charset="0"/>
              </a:rPr>
              <a:t>: Jaya Pandey</a:t>
            </a:r>
            <a:br>
              <a:rPr lang="en-IN" sz="4400" b="1" dirty="0">
                <a:latin typeface="Aptos Narrow" panose="020B0004020202020204" pitchFamily="34" charset="0"/>
              </a:rPr>
            </a:br>
            <a:br>
              <a:rPr lang="en-IN" sz="4400" b="1" dirty="0">
                <a:latin typeface="Aptos Narrow" panose="020B0004020202020204" pitchFamily="34" charset="0"/>
              </a:rPr>
            </a:br>
            <a:r>
              <a:rPr lang="en-IN" sz="4400" b="1" u="sng" dirty="0">
                <a:latin typeface="Aptos Narrow" panose="020B0004020202020204" pitchFamily="34" charset="0"/>
              </a:rPr>
              <a:t>Batch Name </a:t>
            </a:r>
            <a:r>
              <a:rPr lang="en-IN" sz="4400" b="1" dirty="0">
                <a:latin typeface="Aptos Narrow" panose="020B0004020202020204" pitchFamily="34" charset="0"/>
              </a:rPr>
              <a:t>: DA303S30 </a:t>
            </a:r>
            <a:br>
              <a:rPr lang="en-IN" sz="4400" dirty="0"/>
            </a:br>
            <a:endParaRPr lang="en-IN" sz="4400" dirty="0"/>
          </a:p>
        </p:txBody>
      </p:sp>
    </p:spTree>
    <p:extLst>
      <p:ext uri="{BB962C8B-B14F-4D97-AF65-F5344CB8AC3E}">
        <p14:creationId xmlns:p14="http://schemas.microsoft.com/office/powerpoint/2010/main" val="199420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37437C-9C90-7037-75BA-0AAB3434F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7" y="1763678"/>
            <a:ext cx="4127321" cy="485843"/>
          </a:xfrm>
          <a:prstGeom prst="rect">
            <a:avLst/>
          </a:prstGeom>
        </p:spPr>
      </p:pic>
      <p:pic>
        <p:nvPicPr>
          <p:cNvPr id="5" name="Picture 4">
            <a:extLst>
              <a:ext uri="{FF2B5EF4-FFF2-40B4-BE49-F238E27FC236}">
                <a16:creationId xmlns:a16="http://schemas.microsoft.com/office/drawing/2014/main" id="{F0EAA049-CD8E-EDC2-8161-BAAFF26B2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37" y="192476"/>
            <a:ext cx="3277057" cy="1475457"/>
          </a:xfrm>
          <a:prstGeom prst="rect">
            <a:avLst/>
          </a:prstGeom>
        </p:spPr>
      </p:pic>
      <p:pic>
        <p:nvPicPr>
          <p:cNvPr id="7" name="Picture 6">
            <a:extLst>
              <a:ext uri="{FF2B5EF4-FFF2-40B4-BE49-F238E27FC236}">
                <a16:creationId xmlns:a16="http://schemas.microsoft.com/office/drawing/2014/main" id="{851C3E3E-00E9-1574-14E3-8D2A35E73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200" y="118533"/>
            <a:ext cx="7436088" cy="2193710"/>
          </a:xfrm>
          <a:prstGeom prst="rect">
            <a:avLst/>
          </a:prstGeom>
        </p:spPr>
      </p:pic>
      <p:pic>
        <p:nvPicPr>
          <p:cNvPr id="9" name="Picture 8">
            <a:extLst>
              <a:ext uri="{FF2B5EF4-FFF2-40B4-BE49-F238E27FC236}">
                <a16:creationId xmlns:a16="http://schemas.microsoft.com/office/drawing/2014/main" id="{2BE54397-7074-2AA9-B18D-E1C277CCB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37" y="5180059"/>
            <a:ext cx="4127321" cy="647790"/>
          </a:xfrm>
          <a:prstGeom prst="rect">
            <a:avLst/>
          </a:prstGeom>
        </p:spPr>
      </p:pic>
      <p:pic>
        <p:nvPicPr>
          <p:cNvPr id="11" name="Picture 10">
            <a:extLst>
              <a:ext uri="{FF2B5EF4-FFF2-40B4-BE49-F238E27FC236}">
                <a16:creationId xmlns:a16="http://schemas.microsoft.com/office/drawing/2014/main" id="{DACC2541-E4EF-9826-15B2-0005425462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537" y="3278592"/>
            <a:ext cx="3179463" cy="1561336"/>
          </a:xfrm>
          <a:prstGeom prst="rect">
            <a:avLst/>
          </a:prstGeom>
        </p:spPr>
      </p:pic>
      <p:pic>
        <p:nvPicPr>
          <p:cNvPr id="13" name="Picture 12">
            <a:extLst>
              <a:ext uri="{FF2B5EF4-FFF2-40B4-BE49-F238E27FC236}">
                <a16:creationId xmlns:a16="http://schemas.microsoft.com/office/drawing/2014/main" id="{A24A9F05-B522-58F0-7EF1-AACEB89C10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4200" y="3278592"/>
            <a:ext cx="7436088" cy="2363578"/>
          </a:xfrm>
          <a:prstGeom prst="rect">
            <a:avLst/>
          </a:prstGeom>
        </p:spPr>
      </p:pic>
    </p:spTree>
    <p:extLst>
      <p:ext uri="{BB962C8B-B14F-4D97-AF65-F5344CB8AC3E}">
        <p14:creationId xmlns:p14="http://schemas.microsoft.com/office/powerpoint/2010/main" val="367062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EC89C-7E8A-684B-5152-F28BC5D74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04" y="2361516"/>
            <a:ext cx="7384796" cy="657317"/>
          </a:xfrm>
          <a:prstGeom prst="rect">
            <a:avLst/>
          </a:prstGeom>
        </p:spPr>
      </p:pic>
      <p:pic>
        <p:nvPicPr>
          <p:cNvPr id="5" name="Picture 4">
            <a:extLst>
              <a:ext uri="{FF2B5EF4-FFF2-40B4-BE49-F238E27FC236}">
                <a16:creationId xmlns:a16="http://schemas.microsoft.com/office/drawing/2014/main" id="{ADF5BABB-2C00-BC9A-1D52-324686439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05" y="191437"/>
            <a:ext cx="3701795" cy="1374896"/>
          </a:xfrm>
          <a:prstGeom prst="rect">
            <a:avLst/>
          </a:prstGeom>
        </p:spPr>
      </p:pic>
      <p:pic>
        <p:nvPicPr>
          <p:cNvPr id="7" name="Picture 6">
            <a:extLst>
              <a:ext uri="{FF2B5EF4-FFF2-40B4-BE49-F238E27FC236}">
                <a16:creationId xmlns:a16="http://schemas.microsoft.com/office/drawing/2014/main" id="{A7AEB9F3-A635-5776-464A-587753CBF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04310"/>
            <a:ext cx="7865533" cy="2020823"/>
          </a:xfrm>
          <a:prstGeom prst="rect">
            <a:avLst/>
          </a:prstGeom>
        </p:spPr>
      </p:pic>
      <p:pic>
        <p:nvPicPr>
          <p:cNvPr id="9" name="Picture 8">
            <a:extLst>
              <a:ext uri="{FF2B5EF4-FFF2-40B4-BE49-F238E27FC236}">
                <a16:creationId xmlns:a16="http://schemas.microsoft.com/office/drawing/2014/main" id="{C7AC51A2-1E6D-0A2B-B4F6-B4DF882EF2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04" y="5708009"/>
            <a:ext cx="6932909" cy="647790"/>
          </a:xfrm>
          <a:prstGeom prst="rect">
            <a:avLst/>
          </a:prstGeom>
        </p:spPr>
      </p:pic>
      <p:pic>
        <p:nvPicPr>
          <p:cNvPr id="11" name="Picture 10">
            <a:extLst>
              <a:ext uri="{FF2B5EF4-FFF2-40B4-BE49-F238E27FC236}">
                <a16:creationId xmlns:a16="http://schemas.microsoft.com/office/drawing/2014/main" id="{1CA872F4-A70B-616E-4772-71162C8554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004" y="3429000"/>
            <a:ext cx="3549396" cy="1819529"/>
          </a:xfrm>
          <a:prstGeom prst="rect">
            <a:avLst/>
          </a:prstGeom>
        </p:spPr>
      </p:pic>
      <p:pic>
        <p:nvPicPr>
          <p:cNvPr id="13" name="Picture 12">
            <a:extLst>
              <a:ext uri="{FF2B5EF4-FFF2-40B4-BE49-F238E27FC236}">
                <a16:creationId xmlns:a16="http://schemas.microsoft.com/office/drawing/2014/main" id="{117565A2-E5AD-D32B-E677-9DD51AA4E1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7200" y="3426453"/>
            <a:ext cx="7511796" cy="2281556"/>
          </a:xfrm>
          <a:prstGeom prst="rect">
            <a:avLst/>
          </a:prstGeom>
        </p:spPr>
      </p:pic>
    </p:spTree>
    <p:extLst>
      <p:ext uri="{BB962C8B-B14F-4D97-AF65-F5344CB8AC3E}">
        <p14:creationId xmlns:p14="http://schemas.microsoft.com/office/powerpoint/2010/main" val="246583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92658-08EE-1446-26EE-AE475EE69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09" y="2380512"/>
            <a:ext cx="4467849" cy="438211"/>
          </a:xfrm>
          <a:prstGeom prst="rect">
            <a:avLst/>
          </a:prstGeom>
        </p:spPr>
      </p:pic>
      <p:pic>
        <p:nvPicPr>
          <p:cNvPr id="5" name="Picture 4">
            <a:extLst>
              <a:ext uri="{FF2B5EF4-FFF2-40B4-BE49-F238E27FC236}">
                <a16:creationId xmlns:a16="http://schemas.microsoft.com/office/drawing/2014/main" id="{D95861E2-97D1-A678-A077-2563D1367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47" y="84667"/>
            <a:ext cx="3210373" cy="1810003"/>
          </a:xfrm>
          <a:prstGeom prst="rect">
            <a:avLst/>
          </a:prstGeom>
        </p:spPr>
      </p:pic>
      <p:pic>
        <p:nvPicPr>
          <p:cNvPr id="7" name="Picture 6">
            <a:extLst>
              <a:ext uri="{FF2B5EF4-FFF2-40B4-BE49-F238E27FC236}">
                <a16:creationId xmlns:a16="http://schemas.microsoft.com/office/drawing/2014/main" id="{B2CC9942-5B75-A341-C8EA-E850F5A73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134" y="84667"/>
            <a:ext cx="7831668" cy="2295845"/>
          </a:xfrm>
          <a:prstGeom prst="rect">
            <a:avLst/>
          </a:prstGeom>
        </p:spPr>
      </p:pic>
      <p:pic>
        <p:nvPicPr>
          <p:cNvPr id="9" name="Picture 8">
            <a:extLst>
              <a:ext uri="{FF2B5EF4-FFF2-40B4-BE49-F238E27FC236}">
                <a16:creationId xmlns:a16="http://schemas.microsoft.com/office/drawing/2014/main" id="{6C922D55-2410-BA14-0787-0B138F930F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409" y="5552518"/>
            <a:ext cx="4163006" cy="409632"/>
          </a:xfrm>
          <a:prstGeom prst="rect">
            <a:avLst/>
          </a:prstGeom>
        </p:spPr>
      </p:pic>
      <p:pic>
        <p:nvPicPr>
          <p:cNvPr id="11" name="Picture 10">
            <a:extLst>
              <a:ext uri="{FF2B5EF4-FFF2-40B4-BE49-F238E27FC236}">
                <a16:creationId xmlns:a16="http://schemas.microsoft.com/office/drawing/2014/main" id="{8EC1D71D-4BF5-0EA9-F416-329C7A16B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726" y="3395088"/>
            <a:ext cx="3181794" cy="1867161"/>
          </a:xfrm>
          <a:prstGeom prst="rect">
            <a:avLst/>
          </a:prstGeom>
        </p:spPr>
      </p:pic>
      <p:pic>
        <p:nvPicPr>
          <p:cNvPr id="13" name="Picture 12">
            <a:extLst>
              <a:ext uri="{FF2B5EF4-FFF2-40B4-BE49-F238E27FC236}">
                <a16:creationId xmlns:a16="http://schemas.microsoft.com/office/drawing/2014/main" id="{57FF5A4B-FBD8-EFCA-1307-01A4D6B162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4133" y="3395088"/>
            <a:ext cx="7831667" cy="2157430"/>
          </a:xfrm>
          <a:prstGeom prst="rect">
            <a:avLst/>
          </a:prstGeom>
        </p:spPr>
      </p:pic>
    </p:spTree>
    <p:extLst>
      <p:ext uri="{BB962C8B-B14F-4D97-AF65-F5344CB8AC3E}">
        <p14:creationId xmlns:p14="http://schemas.microsoft.com/office/powerpoint/2010/main" val="370977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7B50-9ED1-7634-77DD-897859108018}"/>
              </a:ext>
            </a:extLst>
          </p:cNvPr>
          <p:cNvSpPr>
            <a:spLocks noGrp="1"/>
          </p:cNvSpPr>
          <p:nvPr>
            <p:ph type="title"/>
          </p:nvPr>
        </p:nvSpPr>
        <p:spPr>
          <a:xfrm>
            <a:off x="838200" y="365126"/>
            <a:ext cx="10515600" cy="315912"/>
          </a:xfrm>
        </p:spPr>
        <p:txBody>
          <a:bodyPr>
            <a:normAutofit fontScale="90000"/>
          </a:bodyPr>
          <a:lstStyle/>
          <a:p>
            <a:pPr algn="ctr"/>
            <a:r>
              <a:rPr lang="en-IN" sz="2200" b="1" i="0" u="sng" dirty="0">
                <a:solidFill>
                  <a:srgbClr val="000000"/>
                </a:solidFill>
                <a:effectLst/>
                <a:highlight>
                  <a:srgbClr val="FFFFFF"/>
                </a:highlight>
                <a:latin typeface="Helvetica Neue"/>
              </a:rPr>
              <a:t>Level 2 Analysis : Bi-Variate Analysis</a:t>
            </a:r>
            <a:br>
              <a:rPr lang="en-IN" b="1" i="0" dirty="0">
                <a:solidFill>
                  <a:srgbClr val="000000"/>
                </a:solidFill>
                <a:effectLst/>
                <a:highlight>
                  <a:srgbClr val="FFFFFF"/>
                </a:highlight>
                <a:latin typeface="Helvetica Neue"/>
              </a:rPr>
            </a:br>
            <a:endParaRPr lang="en-IN" dirty="0"/>
          </a:p>
        </p:txBody>
      </p:sp>
      <p:sp>
        <p:nvSpPr>
          <p:cNvPr id="3" name="Content Placeholder 2">
            <a:extLst>
              <a:ext uri="{FF2B5EF4-FFF2-40B4-BE49-F238E27FC236}">
                <a16:creationId xmlns:a16="http://schemas.microsoft.com/office/drawing/2014/main" id="{A3C58A60-E520-3484-86A1-97CC08EEF5A9}"/>
              </a:ext>
            </a:extLst>
          </p:cNvPr>
          <p:cNvSpPr>
            <a:spLocks noGrp="1"/>
          </p:cNvSpPr>
          <p:nvPr>
            <p:ph idx="1"/>
          </p:nvPr>
        </p:nvSpPr>
        <p:spPr>
          <a:xfrm>
            <a:off x="147734" y="480526"/>
            <a:ext cx="11896531" cy="5896947"/>
          </a:xfrm>
        </p:spPr>
        <p:txBody>
          <a:bodyPr>
            <a:normAutofit/>
          </a:bodyPr>
          <a:lstStyle/>
          <a:p>
            <a:pPr marL="0" indent="0">
              <a:buNone/>
            </a:pPr>
            <a:r>
              <a:rPr lang="en-IN" sz="1800" b="1" u="sng" dirty="0"/>
              <a:t>CAT- CAT ANALYSIS</a:t>
            </a:r>
          </a:p>
          <a:p>
            <a:pPr marL="0" indent="0">
              <a:buNone/>
            </a:pPr>
            <a:r>
              <a:rPr lang="en-IN" sz="1800" u="sng" dirty="0"/>
              <a:t>Requirement 1:</a:t>
            </a:r>
            <a:endParaRPr lang="en-IN" dirty="0"/>
          </a:p>
          <a:p>
            <a:pPr marL="0" indent="0">
              <a:buNone/>
            </a:pPr>
            <a:r>
              <a:rPr lang="en-IN" sz="1600" dirty="0"/>
              <a:t>Relationship between city and animal.</a:t>
            </a:r>
          </a:p>
          <a:p>
            <a:pPr marL="0" indent="0">
              <a:buNone/>
            </a:pPr>
            <a:endParaRPr lang="en-IN" sz="1600" dirty="0"/>
          </a:p>
          <a:p>
            <a:pPr marL="0" indent="0">
              <a:buNone/>
            </a:pPr>
            <a:r>
              <a:rPr lang="en-IN" sz="1800" u="sng" dirty="0"/>
              <a:t>Interpretation</a:t>
            </a:r>
            <a:r>
              <a:rPr lang="en-IN" sz="1800" dirty="0"/>
              <a:t> :</a:t>
            </a:r>
          </a:p>
          <a:p>
            <a:pPr marL="0" indent="0">
              <a:buNone/>
            </a:pPr>
            <a:r>
              <a:rPr lang="en-US" sz="1600" b="0" i="0" dirty="0">
                <a:solidFill>
                  <a:srgbClr val="000000"/>
                </a:solidFill>
                <a:effectLst/>
                <a:highlight>
                  <a:srgbClr val="FFFFFF"/>
                </a:highlight>
              </a:rPr>
              <a:t>41% of the flats in Sao Paulo City allow pets </a:t>
            </a:r>
          </a:p>
          <a:p>
            <a:pPr marL="0" indent="0">
              <a:buNone/>
            </a:pPr>
            <a:r>
              <a:rPr lang="en-US" sz="1600" b="0" i="0" dirty="0">
                <a:solidFill>
                  <a:srgbClr val="000000"/>
                </a:solidFill>
                <a:effectLst/>
                <a:highlight>
                  <a:srgbClr val="FFFFFF"/>
                </a:highlight>
              </a:rPr>
              <a:t>which is maximum</a:t>
            </a:r>
            <a:r>
              <a:rPr lang="en-US" sz="1600" b="0" i="0" dirty="0">
                <a:solidFill>
                  <a:srgbClr val="000000"/>
                </a:solidFill>
                <a:effectLst/>
                <a:highlight>
                  <a:srgbClr val="FFFFFF"/>
                </a:highlight>
                <a:latin typeface="Helvetica Neue"/>
              </a:rPr>
              <a:t> </a:t>
            </a:r>
            <a:r>
              <a:rPr lang="en-US" sz="1600" b="0" i="0" dirty="0">
                <a:solidFill>
                  <a:srgbClr val="000000"/>
                </a:solidFill>
                <a:effectLst/>
                <a:highlight>
                  <a:srgbClr val="FFFFFF"/>
                </a:highlight>
              </a:rPr>
              <a:t>as</a:t>
            </a:r>
            <a:r>
              <a:rPr lang="en-US" sz="1600" b="0" i="0" dirty="0">
                <a:solidFill>
                  <a:srgbClr val="000000"/>
                </a:solidFill>
                <a:effectLst/>
                <a:highlight>
                  <a:srgbClr val="FFFFFF"/>
                </a:highlight>
                <a:latin typeface="Helvetica Neue"/>
              </a:rPr>
              <a:t> </a:t>
            </a:r>
            <a:r>
              <a:rPr lang="en-US" sz="1600" b="0" i="0" dirty="0">
                <a:solidFill>
                  <a:srgbClr val="000000"/>
                </a:solidFill>
                <a:effectLst/>
                <a:highlight>
                  <a:srgbClr val="FFFFFF"/>
                </a:highlight>
              </a:rPr>
              <a:t>compared</a:t>
            </a:r>
            <a:r>
              <a:rPr lang="en-US" sz="1600" b="0" i="0" dirty="0">
                <a:solidFill>
                  <a:srgbClr val="000000"/>
                </a:solidFill>
                <a:effectLst/>
                <a:highlight>
                  <a:srgbClr val="FFFFFF"/>
                </a:highlight>
                <a:latin typeface="Helvetica Neue"/>
              </a:rPr>
              <a:t> </a:t>
            </a:r>
            <a:r>
              <a:rPr lang="en-US" sz="1600" b="0" i="0" dirty="0">
                <a:solidFill>
                  <a:srgbClr val="000000"/>
                </a:solidFill>
                <a:effectLst/>
                <a:highlight>
                  <a:srgbClr val="FFFFFF"/>
                </a:highlight>
              </a:rPr>
              <a:t>to other cities</a:t>
            </a:r>
            <a:r>
              <a:rPr lang="en-US" sz="1600" b="0" i="0" dirty="0">
                <a:solidFill>
                  <a:srgbClr val="000000"/>
                </a:solidFill>
                <a:effectLst/>
                <a:highlight>
                  <a:srgbClr val="FFFFFF"/>
                </a:highlight>
                <a:latin typeface="Helvetica Neue"/>
              </a:rPr>
              <a:t>.</a:t>
            </a:r>
          </a:p>
          <a:p>
            <a:pPr marL="0" indent="0">
              <a:buNone/>
            </a:pPr>
            <a:endParaRPr lang="en-US" sz="1600" dirty="0">
              <a:solidFill>
                <a:srgbClr val="000000"/>
              </a:solidFill>
              <a:highlight>
                <a:srgbClr val="FFFFFF"/>
              </a:highlight>
              <a:latin typeface="Helvetica Neue"/>
            </a:endParaRPr>
          </a:p>
          <a:p>
            <a:pPr marL="0" indent="0">
              <a:buNone/>
            </a:pPr>
            <a:endParaRPr lang="en-US" sz="1600" dirty="0">
              <a:solidFill>
                <a:srgbClr val="000000"/>
              </a:solidFill>
              <a:highlight>
                <a:srgbClr val="FFFFFF"/>
              </a:highlight>
              <a:latin typeface="Helvetica Neue"/>
            </a:endParaRPr>
          </a:p>
          <a:p>
            <a:pPr marL="0" indent="0">
              <a:buNone/>
            </a:pPr>
            <a:endParaRPr lang="en-US" sz="1600" dirty="0">
              <a:solidFill>
                <a:srgbClr val="000000"/>
              </a:solidFill>
              <a:highlight>
                <a:srgbClr val="FFFFFF"/>
              </a:highlight>
              <a:latin typeface="Helvetica Neue"/>
            </a:endParaRPr>
          </a:p>
          <a:p>
            <a:pPr marL="0" indent="0">
              <a:buNone/>
            </a:pPr>
            <a:r>
              <a:rPr lang="en-IN" sz="1800" u="sng" dirty="0"/>
              <a:t>Requirement 2:</a:t>
            </a:r>
            <a:endParaRPr lang="en-IN" sz="1600" dirty="0"/>
          </a:p>
          <a:p>
            <a:pPr marL="0" indent="0">
              <a:buNone/>
            </a:pPr>
            <a:r>
              <a:rPr lang="en-IN" sz="1600" dirty="0"/>
              <a:t>Relationship between city and furniture.</a:t>
            </a:r>
          </a:p>
          <a:p>
            <a:pPr marL="0" indent="0">
              <a:buNone/>
            </a:pPr>
            <a:endParaRPr lang="en-US" sz="1600" dirty="0">
              <a:solidFill>
                <a:srgbClr val="000000"/>
              </a:solidFill>
              <a:highlight>
                <a:srgbClr val="FFFFFF"/>
              </a:highlight>
              <a:latin typeface="Helvetica Neue"/>
            </a:endParaRPr>
          </a:p>
          <a:p>
            <a:pPr marL="0" indent="0">
              <a:buNone/>
            </a:pPr>
            <a:r>
              <a:rPr lang="en-IN" sz="1600" u="sng" dirty="0"/>
              <a:t>Interpretation</a:t>
            </a:r>
            <a:r>
              <a:rPr lang="en-IN" sz="1600" dirty="0"/>
              <a:t> :</a:t>
            </a:r>
          </a:p>
          <a:p>
            <a:pPr marL="0" indent="0">
              <a:buNone/>
            </a:pPr>
            <a:r>
              <a:rPr lang="en-US" sz="1600" b="0" i="0" dirty="0">
                <a:solidFill>
                  <a:srgbClr val="000000"/>
                </a:solidFill>
                <a:effectLst/>
                <a:highlight>
                  <a:srgbClr val="FFFFFF"/>
                </a:highlight>
              </a:rPr>
              <a:t>40.16% of flats in Sao Paulo city are not furnished </a:t>
            </a:r>
          </a:p>
          <a:p>
            <a:pPr marL="0" indent="0">
              <a:buNone/>
            </a:pPr>
            <a:r>
              <a:rPr lang="en-US" sz="1600" b="0" i="0" dirty="0">
                <a:solidFill>
                  <a:srgbClr val="000000"/>
                </a:solidFill>
                <a:effectLst/>
                <a:highlight>
                  <a:srgbClr val="FFFFFF"/>
                </a:highlight>
              </a:rPr>
              <a:t>which is higher as compared to other cities.</a:t>
            </a:r>
            <a:endParaRPr lang="en-IN" sz="1600" dirty="0"/>
          </a:p>
          <a:p>
            <a:pPr marL="0" indent="0">
              <a:buNone/>
            </a:pPr>
            <a:endParaRPr lang="en-IN" sz="1600" dirty="0"/>
          </a:p>
        </p:txBody>
      </p:sp>
      <p:pic>
        <p:nvPicPr>
          <p:cNvPr id="5" name="Picture 4">
            <a:extLst>
              <a:ext uri="{FF2B5EF4-FFF2-40B4-BE49-F238E27FC236}">
                <a16:creationId xmlns:a16="http://schemas.microsoft.com/office/drawing/2014/main" id="{F2412244-F1E8-F443-653B-5BDE9675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720" y="1811701"/>
            <a:ext cx="5738327" cy="1601704"/>
          </a:xfrm>
          <a:prstGeom prst="rect">
            <a:avLst/>
          </a:prstGeom>
        </p:spPr>
      </p:pic>
      <p:pic>
        <p:nvPicPr>
          <p:cNvPr id="7" name="Picture 6">
            <a:extLst>
              <a:ext uri="{FF2B5EF4-FFF2-40B4-BE49-F238E27FC236}">
                <a16:creationId xmlns:a16="http://schemas.microsoft.com/office/drawing/2014/main" id="{A89AE80D-8859-C86D-1E3C-662CECD5C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720" y="796438"/>
            <a:ext cx="6720870" cy="831981"/>
          </a:xfrm>
          <a:prstGeom prst="rect">
            <a:avLst/>
          </a:prstGeom>
        </p:spPr>
      </p:pic>
      <p:pic>
        <p:nvPicPr>
          <p:cNvPr id="9" name="Picture 8">
            <a:extLst>
              <a:ext uri="{FF2B5EF4-FFF2-40B4-BE49-F238E27FC236}">
                <a16:creationId xmlns:a16="http://schemas.microsoft.com/office/drawing/2014/main" id="{E938D7C9-F0C6-C44C-B9AC-B246F34CF0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498" y="3749350"/>
            <a:ext cx="6645092" cy="831981"/>
          </a:xfrm>
          <a:prstGeom prst="rect">
            <a:avLst/>
          </a:prstGeom>
        </p:spPr>
      </p:pic>
      <p:pic>
        <p:nvPicPr>
          <p:cNvPr id="11" name="Picture 10">
            <a:extLst>
              <a:ext uri="{FF2B5EF4-FFF2-40B4-BE49-F238E27FC236}">
                <a16:creationId xmlns:a16="http://schemas.microsoft.com/office/drawing/2014/main" id="{4DDCED37-6A1D-0166-FB72-918E3CAC34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288" y="4840498"/>
            <a:ext cx="6489734" cy="1387676"/>
          </a:xfrm>
          <a:prstGeom prst="rect">
            <a:avLst/>
          </a:prstGeom>
        </p:spPr>
      </p:pic>
    </p:spTree>
    <p:extLst>
      <p:ext uri="{BB962C8B-B14F-4D97-AF65-F5344CB8AC3E}">
        <p14:creationId xmlns:p14="http://schemas.microsoft.com/office/powerpoint/2010/main" val="180519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B309AF-B52E-74E2-C9CB-C8ED3740AC08}"/>
              </a:ext>
            </a:extLst>
          </p:cNvPr>
          <p:cNvSpPr txBox="1"/>
          <p:nvPr/>
        </p:nvSpPr>
        <p:spPr>
          <a:xfrm>
            <a:off x="351316" y="381300"/>
            <a:ext cx="4547256" cy="1815882"/>
          </a:xfrm>
          <a:prstGeom prst="rect">
            <a:avLst/>
          </a:prstGeom>
          <a:noFill/>
        </p:spPr>
        <p:txBody>
          <a:bodyPr wrap="square">
            <a:spAutoFit/>
          </a:bodyPr>
          <a:lstStyle/>
          <a:p>
            <a:pPr marL="0" indent="0">
              <a:buNone/>
            </a:pPr>
            <a:r>
              <a:rPr lang="en-IN" sz="2000" u="sng" dirty="0"/>
              <a:t>Requirement 3:</a:t>
            </a:r>
            <a:endParaRPr lang="en-IN" dirty="0"/>
          </a:p>
          <a:p>
            <a:pPr marL="0" indent="0">
              <a:buNone/>
            </a:pPr>
            <a:r>
              <a:rPr lang="en-IN" sz="1800" dirty="0"/>
              <a:t>Relationship between city and </a:t>
            </a:r>
            <a:r>
              <a:rPr lang="en-IN" dirty="0"/>
              <a:t>rooms</a:t>
            </a:r>
            <a:r>
              <a:rPr lang="en-IN" sz="1800" dirty="0"/>
              <a:t>.</a:t>
            </a:r>
          </a:p>
          <a:p>
            <a:pPr marL="0" indent="0">
              <a:buNone/>
            </a:pPr>
            <a:endParaRPr lang="en-IN" sz="18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latin typeface="Helvetica Neue"/>
              </a:rPr>
              <a:t>Sao Paulo city has maximum variety of number of rooms as compared to other cities</a:t>
            </a:r>
            <a:r>
              <a:rPr lang="en-US" sz="2000" b="0" i="0" dirty="0">
                <a:solidFill>
                  <a:srgbClr val="000000"/>
                </a:solidFill>
                <a:effectLst/>
                <a:highlight>
                  <a:srgbClr val="FFFFFF"/>
                </a:highlight>
                <a:latin typeface="Helvetica Neue"/>
              </a:rPr>
              <a:t>.</a:t>
            </a:r>
            <a:endParaRPr lang="en-IN" sz="2000" dirty="0"/>
          </a:p>
        </p:txBody>
      </p:sp>
      <p:sp>
        <p:nvSpPr>
          <p:cNvPr id="7" name="TextBox 6">
            <a:extLst>
              <a:ext uri="{FF2B5EF4-FFF2-40B4-BE49-F238E27FC236}">
                <a16:creationId xmlns:a16="http://schemas.microsoft.com/office/drawing/2014/main" id="{3D171A64-ACFD-6DE6-3876-C5FBA2CA49CF}"/>
              </a:ext>
            </a:extLst>
          </p:cNvPr>
          <p:cNvSpPr txBox="1"/>
          <p:nvPr/>
        </p:nvSpPr>
        <p:spPr>
          <a:xfrm>
            <a:off x="351316" y="3763490"/>
            <a:ext cx="3937519" cy="2308324"/>
          </a:xfrm>
          <a:prstGeom prst="rect">
            <a:avLst/>
          </a:prstGeom>
          <a:noFill/>
        </p:spPr>
        <p:txBody>
          <a:bodyPr wrap="square">
            <a:spAutoFit/>
          </a:bodyPr>
          <a:lstStyle/>
          <a:p>
            <a:pPr marL="0" indent="0">
              <a:buNone/>
            </a:pPr>
            <a:r>
              <a:rPr lang="en-IN" sz="2000" u="sng" dirty="0"/>
              <a:t>Requirement 4:</a:t>
            </a:r>
            <a:endParaRPr lang="en-IN" sz="2000" dirty="0"/>
          </a:p>
          <a:p>
            <a:pPr marL="0" indent="0">
              <a:buNone/>
            </a:pPr>
            <a:r>
              <a:rPr lang="en-IN" dirty="0"/>
              <a:t>Relationship between city and bathrooms.</a:t>
            </a:r>
          </a:p>
          <a:p>
            <a:pPr marL="0" indent="0">
              <a:buNone/>
            </a:pPr>
            <a:endParaRPr lang="en-IN" sz="20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latin typeface="Helvetica Neue"/>
              </a:rPr>
              <a:t>Sao Paulo city has maximum variety of number of bathrooms as compared to other cities</a:t>
            </a:r>
            <a:r>
              <a:rPr lang="en-US" sz="1600" b="0" i="0" dirty="0">
                <a:solidFill>
                  <a:srgbClr val="000000"/>
                </a:solidFill>
                <a:effectLst/>
                <a:highlight>
                  <a:srgbClr val="FFFFFF"/>
                </a:highlight>
              </a:rPr>
              <a:t>.</a:t>
            </a:r>
            <a:endParaRPr lang="en-IN" sz="1600" dirty="0"/>
          </a:p>
        </p:txBody>
      </p:sp>
      <p:pic>
        <p:nvPicPr>
          <p:cNvPr id="11" name="Picture 10">
            <a:extLst>
              <a:ext uri="{FF2B5EF4-FFF2-40B4-BE49-F238E27FC236}">
                <a16:creationId xmlns:a16="http://schemas.microsoft.com/office/drawing/2014/main" id="{A36721C5-8FA0-63B2-9CBA-6B99861CC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506" y="228768"/>
            <a:ext cx="6383147" cy="790954"/>
          </a:xfrm>
          <a:prstGeom prst="rect">
            <a:avLst/>
          </a:prstGeom>
        </p:spPr>
      </p:pic>
      <p:pic>
        <p:nvPicPr>
          <p:cNvPr id="13" name="Picture 12">
            <a:extLst>
              <a:ext uri="{FF2B5EF4-FFF2-40B4-BE49-F238E27FC236}">
                <a16:creationId xmlns:a16="http://schemas.microsoft.com/office/drawing/2014/main" id="{E9116366-36C8-F141-7C29-420513C12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257" y="1147312"/>
            <a:ext cx="6672396" cy="1757861"/>
          </a:xfrm>
          <a:prstGeom prst="rect">
            <a:avLst/>
          </a:prstGeom>
        </p:spPr>
      </p:pic>
      <p:pic>
        <p:nvPicPr>
          <p:cNvPr id="15" name="Picture 14">
            <a:extLst>
              <a:ext uri="{FF2B5EF4-FFF2-40B4-BE49-F238E27FC236}">
                <a16:creationId xmlns:a16="http://schemas.microsoft.com/office/drawing/2014/main" id="{5F3BA203-2187-C40F-43F4-B33AD08A2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510" y="3671185"/>
            <a:ext cx="6281138" cy="707991"/>
          </a:xfrm>
          <a:prstGeom prst="rect">
            <a:avLst/>
          </a:prstGeom>
        </p:spPr>
      </p:pic>
      <p:pic>
        <p:nvPicPr>
          <p:cNvPr id="17" name="Picture 16">
            <a:extLst>
              <a:ext uri="{FF2B5EF4-FFF2-40B4-BE49-F238E27FC236}">
                <a16:creationId xmlns:a16="http://schemas.microsoft.com/office/drawing/2014/main" id="{C3DD1F78-0DF2-7DBF-E6F5-572F58DAA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3510" y="4546126"/>
            <a:ext cx="6383146" cy="2152950"/>
          </a:xfrm>
          <a:prstGeom prst="rect">
            <a:avLst/>
          </a:prstGeom>
        </p:spPr>
      </p:pic>
    </p:spTree>
    <p:extLst>
      <p:ext uri="{BB962C8B-B14F-4D97-AF65-F5344CB8AC3E}">
        <p14:creationId xmlns:p14="http://schemas.microsoft.com/office/powerpoint/2010/main" val="332316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5651A-F552-1778-1924-DD904C728ACE}"/>
              </a:ext>
            </a:extLst>
          </p:cNvPr>
          <p:cNvSpPr txBox="1"/>
          <p:nvPr/>
        </p:nvSpPr>
        <p:spPr>
          <a:xfrm>
            <a:off x="256592" y="254694"/>
            <a:ext cx="4565002" cy="1846659"/>
          </a:xfrm>
          <a:prstGeom prst="rect">
            <a:avLst/>
          </a:prstGeom>
          <a:noFill/>
        </p:spPr>
        <p:txBody>
          <a:bodyPr wrap="square">
            <a:spAutoFit/>
          </a:bodyPr>
          <a:lstStyle/>
          <a:p>
            <a:pPr marL="0" indent="0">
              <a:buNone/>
            </a:pPr>
            <a:r>
              <a:rPr lang="en-IN" sz="2000" u="sng" dirty="0"/>
              <a:t>Requirement 5:</a:t>
            </a:r>
            <a:endParaRPr lang="en-IN" sz="2000" dirty="0"/>
          </a:p>
          <a:p>
            <a:pPr marL="0" indent="0">
              <a:buNone/>
            </a:pPr>
            <a:r>
              <a:rPr lang="en-IN" dirty="0"/>
              <a:t>Relationship between city and parking spaces.</a:t>
            </a:r>
          </a:p>
          <a:p>
            <a:pPr marL="0" indent="0">
              <a:buNone/>
            </a:pPr>
            <a:endParaRPr lang="en-IN" dirty="0"/>
          </a:p>
          <a:p>
            <a:pPr marL="0" indent="0">
              <a:buNone/>
            </a:pPr>
            <a:r>
              <a:rPr lang="en-IN" sz="2000" u="sng" dirty="0"/>
              <a:t>Interpretation</a:t>
            </a:r>
            <a:r>
              <a:rPr lang="en-IN" sz="2000" dirty="0"/>
              <a:t> :</a:t>
            </a:r>
          </a:p>
          <a:p>
            <a:pPr marL="0" indent="0">
              <a:buNone/>
            </a:pPr>
            <a:r>
              <a:rPr lang="en-US" b="0" i="0" dirty="0">
                <a:solidFill>
                  <a:srgbClr val="000000"/>
                </a:solidFill>
                <a:effectLst/>
                <a:highlight>
                  <a:srgbClr val="FFFFFF"/>
                </a:highlight>
              </a:rPr>
              <a:t>Sao Paulo city has maximum variety of number of parking spaces as compared to other cities</a:t>
            </a:r>
            <a:r>
              <a:rPr lang="en-US" sz="2000" b="0" i="0" dirty="0">
                <a:solidFill>
                  <a:srgbClr val="000000"/>
                </a:solidFill>
                <a:effectLst/>
                <a:highlight>
                  <a:srgbClr val="FFFFFF"/>
                </a:highlight>
                <a:latin typeface="Helvetica Neue"/>
              </a:rPr>
              <a:t>.</a:t>
            </a:r>
            <a:endParaRPr lang="en-IN" sz="2000" dirty="0"/>
          </a:p>
        </p:txBody>
      </p:sp>
      <p:sp>
        <p:nvSpPr>
          <p:cNvPr id="5" name="TextBox 4">
            <a:extLst>
              <a:ext uri="{FF2B5EF4-FFF2-40B4-BE49-F238E27FC236}">
                <a16:creationId xmlns:a16="http://schemas.microsoft.com/office/drawing/2014/main" id="{5A48FF9F-9F31-9D55-47A2-E510C808041C}"/>
              </a:ext>
            </a:extLst>
          </p:cNvPr>
          <p:cNvSpPr txBox="1"/>
          <p:nvPr/>
        </p:nvSpPr>
        <p:spPr>
          <a:xfrm>
            <a:off x="351453" y="3787152"/>
            <a:ext cx="4565002" cy="1938992"/>
          </a:xfrm>
          <a:prstGeom prst="rect">
            <a:avLst/>
          </a:prstGeom>
          <a:noFill/>
        </p:spPr>
        <p:txBody>
          <a:bodyPr wrap="square">
            <a:spAutoFit/>
          </a:bodyPr>
          <a:lstStyle/>
          <a:p>
            <a:pPr marL="0" indent="0">
              <a:buNone/>
            </a:pPr>
            <a:r>
              <a:rPr lang="en-IN" sz="2000" u="sng" dirty="0"/>
              <a:t>Requirement 6:</a:t>
            </a:r>
            <a:endParaRPr lang="en-IN" sz="2000" dirty="0"/>
          </a:p>
          <a:p>
            <a:pPr marL="0" indent="0">
              <a:buNone/>
            </a:pPr>
            <a:r>
              <a:rPr lang="en-IN" dirty="0"/>
              <a:t>Relationship between furniture and animal</a:t>
            </a:r>
            <a:r>
              <a:rPr lang="en-IN" sz="2000" dirty="0"/>
              <a:t>.</a:t>
            </a:r>
          </a:p>
          <a:p>
            <a:pPr marL="0" indent="0">
              <a:buNone/>
            </a:pPr>
            <a:endParaRPr lang="en-IN" sz="2000" dirty="0"/>
          </a:p>
          <a:p>
            <a:pPr marL="0" indent="0">
              <a:buNone/>
            </a:pPr>
            <a:r>
              <a:rPr lang="en-IN" sz="2000" u="sng" dirty="0"/>
              <a:t>Interpretation</a:t>
            </a:r>
            <a:r>
              <a:rPr lang="en-IN" sz="2000" dirty="0"/>
              <a:t> :</a:t>
            </a:r>
          </a:p>
          <a:p>
            <a:pPr marL="0" indent="0">
              <a:buNone/>
            </a:pPr>
            <a:r>
              <a:rPr lang="en-US" b="0" i="0" dirty="0">
                <a:solidFill>
                  <a:srgbClr val="000000"/>
                </a:solidFill>
                <a:effectLst/>
                <a:highlight>
                  <a:srgbClr val="FFFFFF"/>
                </a:highlight>
              </a:rPr>
              <a:t>60.39% percent of flats which are not furnished allow to keep pets.</a:t>
            </a:r>
            <a:endParaRPr lang="en-IN" dirty="0"/>
          </a:p>
        </p:txBody>
      </p:sp>
      <p:pic>
        <p:nvPicPr>
          <p:cNvPr id="7" name="Picture 6">
            <a:extLst>
              <a:ext uri="{FF2B5EF4-FFF2-40B4-BE49-F238E27FC236}">
                <a16:creationId xmlns:a16="http://schemas.microsoft.com/office/drawing/2014/main" id="{27333A0C-8A9F-9C01-18A0-D5480EEE6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127" y="4486236"/>
            <a:ext cx="6559420" cy="2118062"/>
          </a:xfrm>
          <a:prstGeom prst="rect">
            <a:avLst/>
          </a:prstGeom>
        </p:spPr>
      </p:pic>
      <p:pic>
        <p:nvPicPr>
          <p:cNvPr id="9" name="Picture 8">
            <a:extLst>
              <a:ext uri="{FF2B5EF4-FFF2-40B4-BE49-F238E27FC236}">
                <a16:creationId xmlns:a16="http://schemas.microsoft.com/office/drawing/2014/main" id="{895ABF48-C13D-C7C6-DB0D-3AB00369D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061" y="254694"/>
            <a:ext cx="6476347" cy="669037"/>
          </a:xfrm>
          <a:prstGeom prst="rect">
            <a:avLst/>
          </a:prstGeom>
        </p:spPr>
      </p:pic>
      <p:pic>
        <p:nvPicPr>
          <p:cNvPr id="11" name="Picture 10">
            <a:extLst>
              <a:ext uri="{FF2B5EF4-FFF2-40B4-BE49-F238E27FC236}">
                <a16:creationId xmlns:a16="http://schemas.microsoft.com/office/drawing/2014/main" id="{65B128C9-E298-6EE8-E39D-10E69DC69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127" y="1042322"/>
            <a:ext cx="6654280" cy="2118062"/>
          </a:xfrm>
          <a:prstGeom prst="rect">
            <a:avLst/>
          </a:prstGeom>
        </p:spPr>
      </p:pic>
      <p:pic>
        <p:nvPicPr>
          <p:cNvPr id="13" name="Picture 12">
            <a:extLst>
              <a:ext uri="{FF2B5EF4-FFF2-40B4-BE49-F238E27FC236}">
                <a16:creationId xmlns:a16="http://schemas.microsoft.com/office/drawing/2014/main" id="{BF4D715A-BFC5-A5F3-2C8E-5BF00733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061" y="3676248"/>
            <a:ext cx="6476347" cy="727801"/>
          </a:xfrm>
          <a:prstGeom prst="rect">
            <a:avLst/>
          </a:prstGeom>
        </p:spPr>
      </p:pic>
    </p:spTree>
    <p:extLst>
      <p:ext uri="{BB962C8B-B14F-4D97-AF65-F5344CB8AC3E}">
        <p14:creationId xmlns:p14="http://schemas.microsoft.com/office/powerpoint/2010/main" val="343998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FFBEA-34C1-80AB-A587-0B636796FD24}"/>
              </a:ext>
            </a:extLst>
          </p:cNvPr>
          <p:cNvSpPr txBox="1"/>
          <p:nvPr/>
        </p:nvSpPr>
        <p:spPr>
          <a:xfrm>
            <a:off x="162560" y="158711"/>
            <a:ext cx="3901440" cy="2708434"/>
          </a:xfrm>
          <a:prstGeom prst="rect">
            <a:avLst/>
          </a:prstGeom>
          <a:noFill/>
        </p:spPr>
        <p:txBody>
          <a:bodyPr wrap="square">
            <a:spAutoFit/>
          </a:bodyPr>
          <a:lstStyle/>
          <a:p>
            <a:pPr marL="0" indent="0">
              <a:buNone/>
            </a:pPr>
            <a:r>
              <a:rPr lang="en-IN" sz="2000" b="1" u="sng" dirty="0"/>
              <a:t>CAT – NUM ANALYSIS</a:t>
            </a:r>
          </a:p>
          <a:p>
            <a:pPr marL="0" indent="0">
              <a:buNone/>
            </a:pPr>
            <a:endParaRPr lang="en-IN" sz="2000" u="sng" dirty="0"/>
          </a:p>
          <a:p>
            <a:pPr marL="0" indent="0">
              <a:buNone/>
            </a:pPr>
            <a:r>
              <a:rPr lang="en-IN" sz="2000" u="sng" dirty="0"/>
              <a:t>Requirement 1:</a:t>
            </a:r>
            <a:endParaRPr lang="en-IN" sz="2000" dirty="0"/>
          </a:p>
          <a:p>
            <a:pPr marL="0" indent="0">
              <a:buNone/>
            </a:pPr>
            <a:r>
              <a:rPr lang="en-IN" dirty="0"/>
              <a:t>Relationship between city and area.</a:t>
            </a:r>
          </a:p>
          <a:p>
            <a:pPr marL="0" indent="0">
              <a:buNone/>
            </a:pPr>
            <a:endParaRPr lang="en-IN" dirty="0"/>
          </a:p>
          <a:p>
            <a:pPr marL="0" indent="0">
              <a:buNone/>
            </a:pPr>
            <a:r>
              <a:rPr lang="en-IN" sz="2000" u="sng" dirty="0"/>
              <a:t>Interpretation</a:t>
            </a:r>
            <a:r>
              <a:rPr lang="en-IN" sz="2000" dirty="0"/>
              <a:t> :</a:t>
            </a:r>
          </a:p>
          <a:p>
            <a:pPr marL="0" indent="0">
              <a:buNone/>
            </a:pPr>
            <a:r>
              <a:rPr lang="en-US" b="0" i="0" dirty="0">
                <a:solidFill>
                  <a:srgbClr val="000000"/>
                </a:solidFill>
                <a:effectLst/>
                <a:highlight>
                  <a:srgbClr val="FFFFFF"/>
                </a:highlight>
              </a:rPr>
              <a:t>Sao Paulo and Belo Horizonte appears</a:t>
            </a:r>
          </a:p>
          <a:p>
            <a:pPr marL="0" indent="0">
              <a:buNone/>
            </a:pPr>
            <a:r>
              <a:rPr lang="en-US" b="0" i="0" dirty="0">
                <a:solidFill>
                  <a:srgbClr val="000000"/>
                </a:solidFill>
                <a:effectLst/>
                <a:highlight>
                  <a:srgbClr val="FFFFFF"/>
                </a:highlight>
              </a:rPr>
              <a:t> to have maximum area as compared to </a:t>
            </a:r>
          </a:p>
          <a:p>
            <a:pPr marL="0" indent="0">
              <a:buNone/>
            </a:pPr>
            <a:r>
              <a:rPr lang="en-US" b="0" i="0" dirty="0">
                <a:solidFill>
                  <a:srgbClr val="000000"/>
                </a:solidFill>
                <a:effectLst/>
                <a:highlight>
                  <a:srgbClr val="FFFFFF"/>
                </a:highlight>
              </a:rPr>
              <a:t>other cities</a:t>
            </a:r>
            <a:r>
              <a:rPr lang="en-US" sz="1600" b="0" i="0" dirty="0">
                <a:solidFill>
                  <a:srgbClr val="000000"/>
                </a:solidFill>
                <a:effectLst/>
                <a:highlight>
                  <a:srgbClr val="FFFFFF"/>
                </a:highlight>
              </a:rPr>
              <a:t>.</a:t>
            </a:r>
            <a:endParaRPr lang="en-IN" sz="1600" dirty="0"/>
          </a:p>
        </p:txBody>
      </p:sp>
      <p:sp>
        <p:nvSpPr>
          <p:cNvPr id="5" name="TextBox 4">
            <a:extLst>
              <a:ext uri="{FF2B5EF4-FFF2-40B4-BE49-F238E27FC236}">
                <a16:creationId xmlns:a16="http://schemas.microsoft.com/office/drawing/2014/main" id="{352E8593-E6EE-D8C3-C5F7-C10DA549DDB1}"/>
              </a:ext>
            </a:extLst>
          </p:cNvPr>
          <p:cNvSpPr txBox="1"/>
          <p:nvPr/>
        </p:nvSpPr>
        <p:spPr>
          <a:xfrm>
            <a:off x="172720" y="4054922"/>
            <a:ext cx="3779520" cy="2154436"/>
          </a:xfrm>
          <a:prstGeom prst="rect">
            <a:avLst/>
          </a:prstGeom>
          <a:noFill/>
        </p:spPr>
        <p:txBody>
          <a:bodyPr wrap="square">
            <a:spAutoFit/>
          </a:bodyPr>
          <a:lstStyle/>
          <a:p>
            <a:pPr marL="0" indent="0">
              <a:buNone/>
            </a:pPr>
            <a:r>
              <a:rPr lang="en-IN" sz="2000" u="sng" dirty="0"/>
              <a:t>Requirement 2:</a:t>
            </a:r>
            <a:endParaRPr lang="en-IN" sz="2000" dirty="0"/>
          </a:p>
          <a:p>
            <a:pPr marL="0" indent="0">
              <a:buNone/>
            </a:pPr>
            <a:r>
              <a:rPr lang="en-IN" dirty="0"/>
              <a:t>Relationship between city and rent</a:t>
            </a:r>
            <a:endParaRPr lang="en-IN" sz="2000" dirty="0"/>
          </a:p>
          <a:p>
            <a:pPr marL="0" indent="0">
              <a:buNone/>
            </a:pPr>
            <a:endParaRPr lang="en-IN" sz="2000" dirty="0"/>
          </a:p>
          <a:p>
            <a:pPr marL="0" indent="0">
              <a:buNone/>
            </a:pPr>
            <a:r>
              <a:rPr lang="en-IN" sz="2000" u="sng" dirty="0"/>
              <a:t>Interpretation</a:t>
            </a:r>
            <a:r>
              <a:rPr lang="en-IN" sz="2000" dirty="0"/>
              <a:t> :</a:t>
            </a:r>
          </a:p>
          <a:p>
            <a:pPr marL="0" indent="0">
              <a:buNone/>
            </a:pPr>
            <a:r>
              <a:rPr lang="en-US" b="0" i="0" dirty="0">
                <a:solidFill>
                  <a:srgbClr val="000000"/>
                </a:solidFill>
                <a:effectLst/>
                <a:highlight>
                  <a:srgbClr val="FFFFFF"/>
                </a:highlight>
              </a:rPr>
              <a:t>Most of the rent amount is less than 20,000. Sao Paulo appear to have generally higher rent than other cities</a:t>
            </a:r>
            <a:r>
              <a:rPr lang="en-US" sz="2000" b="0" i="0" dirty="0">
                <a:solidFill>
                  <a:srgbClr val="000000"/>
                </a:solidFill>
                <a:effectLst/>
                <a:highlight>
                  <a:srgbClr val="FFFFFF"/>
                </a:highlight>
                <a:latin typeface="Helvetica Neue"/>
              </a:rPr>
              <a:t>.</a:t>
            </a:r>
            <a:endParaRPr lang="en-IN" sz="2000" dirty="0"/>
          </a:p>
        </p:txBody>
      </p:sp>
      <p:pic>
        <p:nvPicPr>
          <p:cNvPr id="9" name="Picture 8">
            <a:extLst>
              <a:ext uri="{FF2B5EF4-FFF2-40B4-BE49-F238E27FC236}">
                <a16:creationId xmlns:a16="http://schemas.microsoft.com/office/drawing/2014/main" id="{BD6DC7F1-5344-64EC-1A13-220DF42F5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1" y="234721"/>
            <a:ext cx="7965440" cy="2848373"/>
          </a:xfrm>
          <a:prstGeom prst="rect">
            <a:avLst/>
          </a:prstGeom>
        </p:spPr>
      </p:pic>
      <p:pic>
        <p:nvPicPr>
          <p:cNvPr id="11" name="Picture 10">
            <a:extLst>
              <a:ext uri="{FF2B5EF4-FFF2-40B4-BE49-F238E27FC236}">
                <a16:creationId xmlns:a16="http://schemas.microsoft.com/office/drawing/2014/main" id="{569B91EE-8BEA-79B9-AFF5-6D90EE21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3610794"/>
            <a:ext cx="7955280" cy="3042691"/>
          </a:xfrm>
          <a:prstGeom prst="rect">
            <a:avLst/>
          </a:prstGeom>
        </p:spPr>
      </p:pic>
    </p:spTree>
    <p:extLst>
      <p:ext uri="{BB962C8B-B14F-4D97-AF65-F5344CB8AC3E}">
        <p14:creationId xmlns:p14="http://schemas.microsoft.com/office/powerpoint/2010/main" val="215709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20AF0-B64E-C853-0C81-7D7A7A343583}"/>
              </a:ext>
            </a:extLst>
          </p:cNvPr>
          <p:cNvSpPr txBox="1"/>
          <p:nvPr/>
        </p:nvSpPr>
        <p:spPr>
          <a:xfrm>
            <a:off x="304800" y="309920"/>
            <a:ext cx="6096000" cy="1969770"/>
          </a:xfrm>
          <a:prstGeom prst="rect">
            <a:avLst/>
          </a:prstGeom>
          <a:noFill/>
        </p:spPr>
        <p:txBody>
          <a:bodyPr wrap="square">
            <a:spAutoFit/>
          </a:bodyPr>
          <a:lstStyle/>
          <a:p>
            <a:pPr marL="0" indent="0">
              <a:buNone/>
            </a:pPr>
            <a:r>
              <a:rPr lang="en-IN" sz="2000" u="sng" dirty="0"/>
              <a:t>Requirement 3:</a:t>
            </a:r>
            <a:endParaRPr lang="en-IN" sz="2000" dirty="0"/>
          </a:p>
          <a:p>
            <a:pPr marL="0" indent="0">
              <a:buNone/>
            </a:pPr>
            <a:r>
              <a:rPr lang="en-IN" sz="1600" dirty="0"/>
              <a:t>Relationship between city and Fire Insurance.</a:t>
            </a:r>
          </a:p>
          <a:p>
            <a:pPr marL="0" indent="0">
              <a:buNone/>
            </a:pPr>
            <a:endParaRPr lang="en-IN" sz="16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rPr>
              <a:t>The city of Sao Paulo appears to have the highest fire</a:t>
            </a:r>
          </a:p>
          <a:p>
            <a:pPr marL="0" indent="0">
              <a:buNone/>
            </a:pPr>
            <a:r>
              <a:rPr lang="en-US" sz="1600" b="0" i="0" dirty="0">
                <a:solidFill>
                  <a:srgbClr val="000000"/>
                </a:solidFill>
                <a:effectLst/>
                <a:highlight>
                  <a:srgbClr val="FFFFFF"/>
                </a:highlight>
              </a:rPr>
              <a:t>insurance cost while the city of Campinas appears to </a:t>
            </a:r>
          </a:p>
          <a:p>
            <a:pPr marL="0" indent="0">
              <a:buNone/>
            </a:pPr>
            <a:r>
              <a:rPr lang="en-US" sz="1600" b="0" i="0" dirty="0">
                <a:solidFill>
                  <a:srgbClr val="000000"/>
                </a:solidFill>
                <a:effectLst/>
                <a:highlight>
                  <a:srgbClr val="FFFFFF"/>
                </a:highlight>
              </a:rPr>
              <a:t>have the lowest average cost</a:t>
            </a:r>
            <a:r>
              <a:rPr lang="en-US" b="0" i="0" dirty="0">
                <a:solidFill>
                  <a:srgbClr val="000000"/>
                </a:solidFill>
                <a:effectLst/>
                <a:highlight>
                  <a:srgbClr val="FFFFFF"/>
                </a:highlight>
              </a:rPr>
              <a:t>.</a:t>
            </a:r>
            <a:endParaRPr lang="en-IN" dirty="0"/>
          </a:p>
        </p:txBody>
      </p:sp>
      <p:pic>
        <p:nvPicPr>
          <p:cNvPr id="5" name="Picture 4">
            <a:extLst>
              <a:ext uri="{FF2B5EF4-FFF2-40B4-BE49-F238E27FC236}">
                <a16:creationId xmlns:a16="http://schemas.microsoft.com/office/drawing/2014/main" id="{9C0E84F5-8D04-2D53-9808-0E37759A6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667" y="189653"/>
            <a:ext cx="6798733" cy="2401148"/>
          </a:xfrm>
          <a:prstGeom prst="rect">
            <a:avLst/>
          </a:prstGeom>
        </p:spPr>
      </p:pic>
      <p:sp>
        <p:nvSpPr>
          <p:cNvPr id="4" name="TextBox 3">
            <a:extLst>
              <a:ext uri="{FF2B5EF4-FFF2-40B4-BE49-F238E27FC236}">
                <a16:creationId xmlns:a16="http://schemas.microsoft.com/office/drawing/2014/main" id="{3FBA9229-B302-CEFE-9FDA-8054AA1F4598}"/>
              </a:ext>
            </a:extLst>
          </p:cNvPr>
          <p:cNvSpPr txBox="1"/>
          <p:nvPr/>
        </p:nvSpPr>
        <p:spPr>
          <a:xfrm>
            <a:off x="304800" y="3497872"/>
            <a:ext cx="4969933" cy="2031325"/>
          </a:xfrm>
          <a:prstGeom prst="rect">
            <a:avLst/>
          </a:prstGeom>
          <a:noFill/>
        </p:spPr>
        <p:txBody>
          <a:bodyPr wrap="square">
            <a:spAutoFit/>
          </a:bodyPr>
          <a:lstStyle/>
          <a:p>
            <a:pPr marL="0" indent="0">
              <a:buNone/>
            </a:pPr>
            <a:r>
              <a:rPr lang="en-IN" sz="2000" u="sng" dirty="0"/>
              <a:t>Requirement 3:</a:t>
            </a:r>
            <a:endParaRPr lang="en-IN" sz="2000" dirty="0"/>
          </a:p>
          <a:p>
            <a:pPr marL="0" indent="0">
              <a:buNone/>
            </a:pPr>
            <a:r>
              <a:rPr lang="en-IN" sz="1800" dirty="0"/>
              <a:t>Relationship between city and hoa.</a:t>
            </a:r>
          </a:p>
          <a:p>
            <a:pPr marL="0" indent="0">
              <a:buNone/>
            </a:pPr>
            <a:endParaRPr lang="en-IN" sz="18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rPr>
              <a:t>The city of Sao Paulo appears to have the highest HOA fees, while the city of Campinas appears to have the lowest HOA fees</a:t>
            </a:r>
            <a:r>
              <a:rPr lang="en-US" b="0" i="0" dirty="0">
                <a:solidFill>
                  <a:srgbClr val="000000"/>
                </a:solidFill>
                <a:effectLst/>
                <a:highlight>
                  <a:srgbClr val="FFFFFF"/>
                </a:highlight>
                <a:latin typeface="Helvetica Neue"/>
              </a:rPr>
              <a:t>.</a:t>
            </a:r>
            <a:endParaRPr lang="en-IN" dirty="0"/>
          </a:p>
        </p:txBody>
      </p:sp>
      <p:pic>
        <p:nvPicPr>
          <p:cNvPr id="7" name="Picture 6">
            <a:extLst>
              <a:ext uri="{FF2B5EF4-FFF2-40B4-BE49-F238E27FC236}">
                <a16:creationId xmlns:a16="http://schemas.microsoft.com/office/drawing/2014/main" id="{A8060A57-04FB-E9DB-8777-E28CBD810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56" y="3285066"/>
            <a:ext cx="5774444" cy="2791214"/>
          </a:xfrm>
          <a:prstGeom prst="rect">
            <a:avLst/>
          </a:prstGeom>
        </p:spPr>
      </p:pic>
    </p:spTree>
    <p:extLst>
      <p:ext uri="{BB962C8B-B14F-4D97-AF65-F5344CB8AC3E}">
        <p14:creationId xmlns:p14="http://schemas.microsoft.com/office/powerpoint/2010/main" val="330302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CDA9C7-1FB7-3667-D3FB-FD2DE564A238}"/>
              </a:ext>
            </a:extLst>
          </p:cNvPr>
          <p:cNvSpPr txBox="1"/>
          <p:nvPr/>
        </p:nvSpPr>
        <p:spPr>
          <a:xfrm>
            <a:off x="160867" y="280538"/>
            <a:ext cx="5393266" cy="1938992"/>
          </a:xfrm>
          <a:prstGeom prst="rect">
            <a:avLst/>
          </a:prstGeom>
          <a:noFill/>
        </p:spPr>
        <p:txBody>
          <a:bodyPr wrap="square">
            <a:spAutoFit/>
          </a:bodyPr>
          <a:lstStyle/>
          <a:p>
            <a:pPr marL="0" indent="0">
              <a:buNone/>
            </a:pPr>
            <a:r>
              <a:rPr lang="en-IN" sz="2000" u="sng" dirty="0"/>
              <a:t>Requirement 5</a:t>
            </a:r>
            <a:r>
              <a:rPr lang="en-IN" sz="2400" u="sng" dirty="0"/>
              <a:t>:</a:t>
            </a:r>
            <a:endParaRPr lang="en-IN" sz="2400" dirty="0"/>
          </a:p>
          <a:p>
            <a:pPr marL="0" indent="0">
              <a:buNone/>
            </a:pPr>
            <a:r>
              <a:rPr lang="en-IN" sz="1600" dirty="0"/>
              <a:t>Relationship between city and Property Tax</a:t>
            </a:r>
            <a:r>
              <a:rPr lang="en-IN" sz="1800" dirty="0"/>
              <a:t>.</a:t>
            </a:r>
          </a:p>
          <a:p>
            <a:pPr marL="0" indent="0">
              <a:buNone/>
            </a:pPr>
            <a:endParaRPr lang="en-IN" sz="18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rPr>
              <a:t>Rio de Janeiro has the highest property taxes, while Campinas has the lowest</a:t>
            </a:r>
            <a:r>
              <a:rPr lang="en-US" sz="2000" b="0" i="0" dirty="0">
                <a:solidFill>
                  <a:srgbClr val="000000"/>
                </a:solidFill>
                <a:effectLst/>
                <a:highlight>
                  <a:srgbClr val="FFFFFF"/>
                </a:highlight>
                <a:latin typeface="Helvetica Neue"/>
              </a:rPr>
              <a:t>.</a:t>
            </a:r>
            <a:endParaRPr lang="en-IN" sz="2000" dirty="0"/>
          </a:p>
        </p:txBody>
      </p:sp>
      <p:sp>
        <p:nvSpPr>
          <p:cNvPr id="5" name="TextBox 4">
            <a:extLst>
              <a:ext uri="{FF2B5EF4-FFF2-40B4-BE49-F238E27FC236}">
                <a16:creationId xmlns:a16="http://schemas.microsoft.com/office/drawing/2014/main" id="{E428937C-304D-9462-D5CB-51166AB252FB}"/>
              </a:ext>
            </a:extLst>
          </p:cNvPr>
          <p:cNvSpPr txBox="1"/>
          <p:nvPr/>
        </p:nvSpPr>
        <p:spPr>
          <a:xfrm>
            <a:off x="237067" y="3861939"/>
            <a:ext cx="5393266" cy="1754326"/>
          </a:xfrm>
          <a:prstGeom prst="rect">
            <a:avLst/>
          </a:prstGeom>
          <a:noFill/>
        </p:spPr>
        <p:txBody>
          <a:bodyPr wrap="square">
            <a:spAutoFit/>
          </a:bodyPr>
          <a:lstStyle/>
          <a:p>
            <a:pPr marL="0" indent="0">
              <a:buNone/>
            </a:pPr>
            <a:r>
              <a:rPr lang="en-IN" sz="2000" u="sng" dirty="0"/>
              <a:t>Requirement 6:</a:t>
            </a:r>
            <a:endParaRPr lang="en-IN" sz="2000" dirty="0"/>
          </a:p>
          <a:p>
            <a:pPr marL="0" indent="0">
              <a:buNone/>
            </a:pPr>
            <a:r>
              <a:rPr lang="en-IN" sz="1800" dirty="0"/>
              <a:t>Relationship between city and </a:t>
            </a:r>
            <a:r>
              <a:rPr lang="en-IN" dirty="0"/>
              <a:t>Total</a:t>
            </a:r>
            <a:r>
              <a:rPr lang="en-IN" sz="1800" dirty="0"/>
              <a:t>.</a:t>
            </a:r>
          </a:p>
          <a:p>
            <a:pPr marL="0" indent="0">
              <a:buNone/>
            </a:pPr>
            <a:endParaRPr lang="en-IN" sz="18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rPr>
              <a:t>Sao Paulo has generally higher total amount and Belo Horizonte has the lowest total amount</a:t>
            </a:r>
            <a:r>
              <a:rPr lang="en-US" sz="1600" b="0" i="0" dirty="0">
                <a:solidFill>
                  <a:srgbClr val="000000"/>
                </a:solidFill>
                <a:effectLst/>
                <a:highlight>
                  <a:srgbClr val="FFFFFF"/>
                </a:highlight>
                <a:latin typeface="Helvetica Neue"/>
              </a:rPr>
              <a:t>.</a:t>
            </a:r>
            <a:endParaRPr lang="en-IN" sz="1600" dirty="0"/>
          </a:p>
        </p:txBody>
      </p:sp>
      <p:pic>
        <p:nvPicPr>
          <p:cNvPr id="7" name="Picture 6">
            <a:extLst>
              <a:ext uri="{FF2B5EF4-FFF2-40B4-BE49-F238E27FC236}">
                <a16:creationId xmlns:a16="http://schemas.microsoft.com/office/drawing/2014/main" id="{60989B40-DBFC-80A3-3E6F-6C5C962C3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259" y="169208"/>
            <a:ext cx="6112608" cy="2582459"/>
          </a:xfrm>
          <a:prstGeom prst="rect">
            <a:avLst/>
          </a:prstGeom>
        </p:spPr>
      </p:pic>
      <p:pic>
        <p:nvPicPr>
          <p:cNvPr id="9" name="Picture 8">
            <a:extLst>
              <a:ext uri="{FF2B5EF4-FFF2-40B4-BE49-F238E27FC236}">
                <a16:creationId xmlns:a16="http://schemas.microsoft.com/office/drawing/2014/main" id="{F677FB11-0751-30F5-0FDE-F53F09967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134" y="3174998"/>
            <a:ext cx="6036734" cy="2882229"/>
          </a:xfrm>
          <a:prstGeom prst="rect">
            <a:avLst/>
          </a:prstGeom>
        </p:spPr>
      </p:pic>
    </p:spTree>
    <p:extLst>
      <p:ext uri="{BB962C8B-B14F-4D97-AF65-F5344CB8AC3E}">
        <p14:creationId xmlns:p14="http://schemas.microsoft.com/office/powerpoint/2010/main" val="220810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CB045-E8A7-C589-5D44-43D6E00496AD}"/>
              </a:ext>
            </a:extLst>
          </p:cNvPr>
          <p:cNvSpPr txBox="1"/>
          <p:nvPr/>
        </p:nvSpPr>
        <p:spPr>
          <a:xfrm>
            <a:off x="243840" y="103743"/>
            <a:ext cx="6096000" cy="2800767"/>
          </a:xfrm>
          <a:prstGeom prst="rect">
            <a:avLst/>
          </a:prstGeom>
          <a:noFill/>
        </p:spPr>
        <p:txBody>
          <a:bodyPr wrap="square">
            <a:spAutoFit/>
          </a:bodyPr>
          <a:lstStyle/>
          <a:p>
            <a:pPr marL="0" indent="0">
              <a:buNone/>
            </a:pPr>
            <a:r>
              <a:rPr lang="en-IN" sz="2000" b="1" u="sng" dirty="0"/>
              <a:t>NUM – NUM ANALYSIS</a:t>
            </a:r>
          </a:p>
          <a:p>
            <a:pPr marL="0" indent="0">
              <a:buNone/>
            </a:pPr>
            <a:endParaRPr lang="en-IN" sz="2000" u="sng" dirty="0"/>
          </a:p>
          <a:p>
            <a:pPr marL="0" indent="0">
              <a:buNone/>
            </a:pPr>
            <a:r>
              <a:rPr lang="en-IN" sz="2000" u="sng" dirty="0"/>
              <a:t>Requirement 1:</a:t>
            </a:r>
            <a:endParaRPr lang="en-IN" sz="2000" dirty="0"/>
          </a:p>
          <a:p>
            <a:pPr marL="0" indent="0">
              <a:buNone/>
            </a:pPr>
            <a:r>
              <a:rPr lang="en-IN" sz="1600" dirty="0"/>
              <a:t>Relationship between area and hoa.</a:t>
            </a:r>
          </a:p>
          <a:p>
            <a:pPr marL="0" indent="0">
              <a:buNone/>
            </a:pPr>
            <a:endParaRPr lang="en-IN" dirty="0"/>
          </a:p>
          <a:p>
            <a:pPr marL="0" indent="0">
              <a:buNone/>
            </a:pPr>
            <a:r>
              <a:rPr lang="en-IN" sz="2000" u="sng" dirty="0"/>
              <a:t>Interpretation</a:t>
            </a:r>
            <a:r>
              <a:rPr lang="en-IN" sz="2000" dirty="0"/>
              <a:t> :</a:t>
            </a:r>
          </a:p>
          <a:p>
            <a:pPr marL="0" indent="0">
              <a:buNone/>
            </a:pPr>
            <a:r>
              <a:rPr lang="en-US" sz="1200" b="0" i="0" dirty="0">
                <a:solidFill>
                  <a:srgbClr val="000000"/>
                </a:solidFill>
                <a:effectLst/>
                <a:highlight>
                  <a:srgbClr val="FFFFFF"/>
                </a:highlight>
                <a:latin typeface="Helvetica Neue"/>
              </a:rPr>
              <a:t>The data points in the scatter plot show a weak positive correlation between the area of a house and its HOA fees. This means that there is a slight upward trend, with larger houses having slightly higher HOA fees. However, the data points are spread out, so there is a lot of variability. Some large houses have lower HOA fees than some small houses. </a:t>
            </a:r>
            <a:endParaRPr lang="en-IN" sz="2000" dirty="0"/>
          </a:p>
        </p:txBody>
      </p:sp>
      <p:sp>
        <p:nvSpPr>
          <p:cNvPr id="7" name="TextBox 6">
            <a:extLst>
              <a:ext uri="{FF2B5EF4-FFF2-40B4-BE49-F238E27FC236}">
                <a16:creationId xmlns:a16="http://schemas.microsoft.com/office/drawing/2014/main" id="{05C21A2A-B398-29F3-BC67-A0E548DA8EC8}"/>
              </a:ext>
            </a:extLst>
          </p:cNvPr>
          <p:cNvSpPr txBox="1"/>
          <p:nvPr/>
        </p:nvSpPr>
        <p:spPr>
          <a:xfrm>
            <a:off x="174413" y="3745899"/>
            <a:ext cx="5862320" cy="2523768"/>
          </a:xfrm>
          <a:prstGeom prst="rect">
            <a:avLst/>
          </a:prstGeom>
          <a:noFill/>
        </p:spPr>
        <p:txBody>
          <a:bodyPr wrap="square">
            <a:spAutoFit/>
          </a:bodyPr>
          <a:lstStyle/>
          <a:p>
            <a:pPr marL="0" indent="0">
              <a:buNone/>
            </a:pPr>
            <a:r>
              <a:rPr lang="en-IN" sz="2000" u="sng" dirty="0"/>
              <a:t>Requirement 2 :</a:t>
            </a:r>
            <a:endParaRPr lang="en-IN" sz="2000" dirty="0"/>
          </a:p>
          <a:p>
            <a:pPr marL="0" indent="0">
              <a:buNone/>
            </a:pPr>
            <a:r>
              <a:rPr lang="en-IN" sz="1600" dirty="0"/>
              <a:t>Relationship between area and rent</a:t>
            </a:r>
            <a:r>
              <a:rPr lang="en-IN" sz="2400" dirty="0"/>
              <a:t>.</a:t>
            </a:r>
          </a:p>
          <a:p>
            <a:pPr marL="0" indent="0">
              <a:buNone/>
            </a:pPr>
            <a:endParaRPr lang="en-IN" dirty="0"/>
          </a:p>
          <a:p>
            <a:pPr marL="0" indent="0">
              <a:buNone/>
            </a:pPr>
            <a:r>
              <a:rPr lang="en-IN" sz="2000" u="sng" dirty="0"/>
              <a:t>Interpretation</a:t>
            </a:r>
            <a:r>
              <a:rPr lang="en-IN" sz="2000" dirty="0"/>
              <a:t> :</a:t>
            </a:r>
          </a:p>
          <a:p>
            <a:pPr marL="0" indent="0">
              <a:buNone/>
            </a:pPr>
            <a:r>
              <a:rPr lang="en-US" sz="1400" b="0" i="0" dirty="0">
                <a:solidFill>
                  <a:srgbClr val="000000"/>
                </a:solidFill>
                <a:effectLst/>
                <a:highlight>
                  <a:srgbClr val="FFFFFF"/>
                </a:highlight>
              </a:rPr>
              <a:t>The data points in the scatter plot show a weak positive correlation between the area and rent amount. This means that there is a slight upward trend, with houses with more area having slightly higher rent. However, the data points are spread out, so there is a lot of variability. Some houses with more area </a:t>
            </a:r>
            <a:r>
              <a:rPr lang="en-US" sz="2000" b="0" i="0" dirty="0">
                <a:solidFill>
                  <a:srgbClr val="000000"/>
                </a:solidFill>
                <a:effectLst/>
                <a:highlight>
                  <a:srgbClr val="FFFFFF"/>
                </a:highlight>
                <a:latin typeface="Helvetica Neue"/>
              </a:rPr>
              <a:t> </a:t>
            </a:r>
            <a:r>
              <a:rPr lang="en-US" sz="1400" b="0" i="0" dirty="0">
                <a:solidFill>
                  <a:srgbClr val="000000"/>
                </a:solidFill>
                <a:effectLst/>
                <a:highlight>
                  <a:srgbClr val="FFFFFF"/>
                </a:highlight>
              </a:rPr>
              <a:t>have lower rent than some houses with less area</a:t>
            </a:r>
            <a:r>
              <a:rPr lang="en-US" sz="2000" b="0" i="0" dirty="0">
                <a:solidFill>
                  <a:srgbClr val="000000"/>
                </a:solidFill>
                <a:effectLst/>
                <a:highlight>
                  <a:srgbClr val="FFFFFF"/>
                </a:highlight>
                <a:latin typeface="Helvetica Neue"/>
              </a:rPr>
              <a:t>.</a:t>
            </a:r>
            <a:endParaRPr lang="en-IN" sz="2000" dirty="0"/>
          </a:p>
        </p:txBody>
      </p:sp>
      <p:pic>
        <p:nvPicPr>
          <p:cNvPr id="4" name="Picture 3">
            <a:extLst>
              <a:ext uri="{FF2B5EF4-FFF2-40B4-BE49-F238E27FC236}">
                <a16:creationId xmlns:a16="http://schemas.microsoft.com/office/drawing/2014/main" id="{AFED607F-6466-BA03-675B-EAFA607F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208" y="0"/>
            <a:ext cx="5371993" cy="3048000"/>
          </a:xfrm>
          <a:prstGeom prst="rect">
            <a:avLst/>
          </a:prstGeom>
        </p:spPr>
      </p:pic>
      <p:pic>
        <p:nvPicPr>
          <p:cNvPr id="6" name="Picture 5">
            <a:extLst>
              <a:ext uri="{FF2B5EF4-FFF2-40B4-BE49-F238E27FC236}">
                <a16:creationId xmlns:a16="http://schemas.microsoft.com/office/drawing/2014/main" id="{8C91A7C7-9263-C232-21BD-21C67A6E4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809" y="3259667"/>
            <a:ext cx="5281777" cy="2931915"/>
          </a:xfrm>
          <a:prstGeom prst="rect">
            <a:avLst/>
          </a:prstGeom>
        </p:spPr>
      </p:pic>
    </p:spTree>
    <p:extLst>
      <p:ext uri="{BB962C8B-B14F-4D97-AF65-F5344CB8AC3E}">
        <p14:creationId xmlns:p14="http://schemas.microsoft.com/office/powerpoint/2010/main" val="334445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DC6-CDE8-B84B-0C75-27A4E9922C3A}"/>
              </a:ext>
            </a:extLst>
          </p:cNvPr>
          <p:cNvSpPr>
            <a:spLocks noGrp="1"/>
          </p:cNvSpPr>
          <p:nvPr>
            <p:ph type="title"/>
          </p:nvPr>
        </p:nvSpPr>
        <p:spPr/>
        <p:txBody>
          <a:bodyPr/>
          <a:lstStyle/>
          <a:p>
            <a:r>
              <a:rPr lang="en-IN" b="1" u="sng" dirty="0">
                <a:latin typeface="Aptos Narrow" panose="020B0004020202020204" pitchFamily="34" charset="0"/>
              </a:rPr>
              <a:t>OBJECTIVES</a:t>
            </a:r>
            <a:r>
              <a:rPr lang="en-IN" b="1" dirty="0">
                <a:latin typeface="Aptos Narrow" panose="020B0004020202020204" pitchFamily="34" charset="0"/>
              </a:rPr>
              <a:t> : </a:t>
            </a:r>
          </a:p>
        </p:txBody>
      </p:sp>
      <p:sp>
        <p:nvSpPr>
          <p:cNvPr id="3" name="Content Placeholder 2">
            <a:extLst>
              <a:ext uri="{FF2B5EF4-FFF2-40B4-BE49-F238E27FC236}">
                <a16:creationId xmlns:a16="http://schemas.microsoft.com/office/drawing/2014/main" id="{AA0DE31D-358E-840B-516E-D853DD121F98}"/>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The goal of this presentation is to present findings from my data analysis, guiding a top real estate management firm ‘Castro Brazila Inc.’  in identifying cities suitable to the relocation of bachelors, mid-sized families, and large-sized families adapting to the work-from-home culture. </a:t>
            </a:r>
          </a:p>
          <a:p>
            <a:r>
              <a:rPr lang="en-US" b="0" i="0" dirty="0">
                <a:solidFill>
                  <a:srgbClr val="0D0D0D"/>
                </a:solidFill>
                <a:effectLst/>
                <a:highlight>
                  <a:srgbClr val="FFFFFF"/>
                </a:highlight>
                <a:latin typeface="Söhne"/>
              </a:rPr>
              <a:t>The  objective is to highlight cities offering a balance of affordability, amenities, and remote work opportunities, facilitating a convenient transition for individuals and families seeking cost-effective living and remote work environments.</a:t>
            </a:r>
          </a:p>
          <a:p>
            <a:pPr marL="0" indent="0">
              <a:buNone/>
            </a:pPr>
            <a:endParaRPr lang="en-IN" dirty="0"/>
          </a:p>
        </p:txBody>
      </p:sp>
    </p:spTree>
    <p:extLst>
      <p:ext uri="{BB962C8B-B14F-4D97-AF65-F5344CB8AC3E}">
        <p14:creationId xmlns:p14="http://schemas.microsoft.com/office/powerpoint/2010/main" val="38197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9756D0-6874-7192-E7EA-0C75B1394015}"/>
              </a:ext>
            </a:extLst>
          </p:cNvPr>
          <p:cNvSpPr txBox="1"/>
          <p:nvPr/>
        </p:nvSpPr>
        <p:spPr>
          <a:xfrm>
            <a:off x="76200" y="294383"/>
            <a:ext cx="6096000" cy="2154436"/>
          </a:xfrm>
          <a:prstGeom prst="rect">
            <a:avLst/>
          </a:prstGeom>
          <a:noFill/>
        </p:spPr>
        <p:txBody>
          <a:bodyPr wrap="square">
            <a:spAutoFit/>
          </a:bodyPr>
          <a:lstStyle/>
          <a:p>
            <a:pPr marL="0" indent="0">
              <a:buNone/>
            </a:pPr>
            <a:r>
              <a:rPr lang="en-IN" u="sng" dirty="0"/>
              <a:t>Requirement 3:</a:t>
            </a:r>
            <a:endParaRPr lang="en-IN" dirty="0"/>
          </a:p>
          <a:p>
            <a:pPr marL="0" indent="0">
              <a:buNone/>
            </a:pPr>
            <a:r>
              <a:rPr lang="en-IN" sz="1400" dirty="0"/>
              <a:t>Relationship between area and property tax.</a:t>
            </a:r>
          </a:p>
          <a:p>
            <a:pPr marL="0" indent="0">
              <a:buNone/>
            </a:pPr>
            <a:endParaRPr lang="en-IN" sz="1400" dirty="0"/>
          </a:p>
          <a:p>
            <a:pPr marL="0" indent="0">
              <a:buNone/>
            </a:pPr>
            <a:r>
              <a:rPr lang="en-IN" u="sng" dirty="0"/>
              <a:t>Interpretation</a:t>
            </a:r>
            <a:r>
              <a:rPr lang="en-IN" dirty="0"/>
              <a:t> :</a:t>
            </a:r>
          </a:p>
          <a:p>
            <a:pPr marL="0" indent="0">
              <a:buNone/>
            </a:pPr>
            <a:r>
              <a:rPr lang="en-US" sz="1400" b="0" i="0" dirty="0">
                <a:solidFill>
                  <a:srgbClr val="000000"/>
                </a:solidFill>
                <a:effectLst/>
                <a:highlight>
                  <a:srgbClr val="FFFFFF"/>
                </a:highlight>
              </a:rPr>
              <a:t>The data points in the scatter plot show a weak positive correlation between the area of a property and its property tax. This means that there is a slight upward trend, with larger properties having slightly higher property taxes. However, the data points are spread out, so there is a lot of variability. Some large properties have lower property taxes than some small properties.</a:t>
            </a:r>
            <a:endParaRPr lang="en-IN" sz="1400" dirty="0"/>
          </a:p>
        </p:txBody>
      </p:sp>
      <p:sp>
        <p:nvSpPr>
          <p:cNvPr id="5" name="TextBox 4">
            <a:extLst>
              <a:ext uri="{FF2B5EF4-FFF2-40B4-BE49-F238E27FC236}">
                <a16:creationId xmlns:a16="http://schemas.microsoft.com/office/drawing/2014/main" id="{D9F10739-6988-570B-1690-ACD35045F68B}"/>
              </a:ext>
            </a:extLst>
          </p:cNvPr>
          <p:cNvSpPr txBox="1"/>
          <p:nvPr/>
        </p:nvSpPr>
        <p:spPr>
          <a:xfrm>
            <a:off x="76200" y="3429000"/>
            <a:ext cx="6096000" cy="2400657"/>
          </a:xfrm>
          <a:prstGeom prst="rect">
            <a:avLst/>
          </a:prstGeom>
          <a:noFill/>
        </p:spPr>
        <p:txBody>
          <a:bodyPr wrap="square">
            <a:spAutoFit/>
          </a:bodyPr>
          <a:lstStyle/>
          <a:p>
            <a:pPr marL="0" indent="0">
              <a:buNone/>
            </a:pPr>
            <a:r>
              <a:rPr lang="en-IN" u="sng" dirty="0"/>
              <a:t>Requirement 4:</a:t>
            </a:r>
            <a:endParaRPr lang="en-IN" dirty="0"/>
          </a:p>
          <a:p>
            <a:pPr marL="0" indent="0">
              <a:buNone/>
            </a:pPr>
            <a:r>
              <a:rPr lang="en-IN" sz="1400" dirty="0"/>
              <a:t>Relationship between area and fire insurance</a:t>
            </a:r>
            <a:r>
              <a:rPr lang="en-IN" sz="2000" dirty="0"/>
              <a:t>.</a:t>
            </a:r>
          </a:p>
          <a:p>
            <a:pPr marL="0" indent="0">
              <a:buNone/>
            </a:pPr>
            <a:endParaRPr lang="en-IN" sz="2000" dirty="0"/>
          </a:p>
          <a:p>
            <a:r>
              <a:rPr lang="en-IN" u="sng" dirty="0"/>
              <a:t>Interpretation</a:t>
            </a:r>
            <a:r>
              <a:rPr lang="en-IN" dirty="0"/>
              <a:t> :</a:t>
            </a:r>
          </a:p>
          <a:p>
            <a:pPr marL="0" indent="0">
              <a:buNone/>
            </a:pPr>
            <a:r>
              <a:rPr lang="en-US" sz="1400" b="0" i="0" dirty="0">
                <a:solidFill>
                  <a:srgbClr val="000000"/>
                </a:solidFill>
                <a:effectLst/>
                <a:highlight>
                  <a:srgbClr val="FFFFFF"/>
                </a:highlight>
              </a:rPr>
              <a:t>The data points in the scatter plot show a weak positive correlation between the area and fire insurance. This means that there is a slight upward trend, with houses with more area having slightly higher fire insurance costs. However, the data points are spread out, so there is a lot of variability. Some houses with more area have lower fire insurance costs than some areas with less area</a:t>
            </a:r>
            <a:r>
              <a:rPr lang="en-US" b="0" i="0" dirty="0">
                <a:solidFill>
                  <a:srgbClr val="000000"/>
                </a:solidFill>
                <a:effectLst/>
                <a:highlight>
                  <a:srgbClr val="FFFFFF"/>
                </a:highlight>
                <a:latin typeface="Helvetica Neue"/>
              </a:rPr>
              <a:t>.</a:t>
            </a:r>
            <a:endParaRPr lang="en-IN" dirty="0"/>
          </a:p>
        </p:txBody>
      </p:sp>
      <p:pic>
        <p:nvPicPr>
          <p:cNvPr id="9" name="Picture 8">
            <a:extLst>
              <a:ext uri="{FF2B5EF4-FFF2-40B4-BE49-F238E27FC236}">
                <a16:creationId xmlns:a16="http://schemas.microsoft.com/office/drawing/2014/main" id="{C2B415ED-314F-CDA2-5294-9B859BD47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184" y="1"/>
            <a:ext cx="5047683" cy="2743200"/>
          </a:xfrm>
          <a:prstGeom prst="rect">
            <a:avLst/>
          </a:prstGeom>
        </p:spPr>
      </p:pic>
      <p:pic>
        <p:nvPicPr>
          <p:cNvPr id="11" name="Picture 10">
            <a:extLst>
              <a:ext uri="{FF2B5EF4-FFF2-40B4-BE49-F238E27FC236}">
                <a16:creationId xmlns:a16="http://schemas.microsoft.com/office/drawing/2014/main" id="{206979B1-7AB7-950A-DFAE-39C9489F8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67" y="3005665"/>
            <a:ext cx="4682000" cy="3299697"/>
          </a:xfrm>
          <a:prstGeom prst="rect">
            <a:avLst/>
          </a:prstGeom>
        </p:spPr>
      </p:pic>
    </p:spTree>
    <p:extLst>
      <p:ext uri="{BB962C8B-B14F-4D97-AF65-F5344CB8AC3E}">
        <p14:creationId xmlns:p14="http://schemas.microsoft.com/office/powerpoint/2010/main" val="226780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A918B-11F5-0D6E-0803-F4219DCA5FDA}"/>
              </a:ext>
            </a:extLst>
          </p:cNvPr>
          <p:cNvSpPr txBox="1"/>
          <p:nvPr/>
        </p:nvSpPr>
        <p:spPr>
          <a:xfrm>
            <a:off x="372533" y="1673074"/>
            <a:ext cx="6096000" cy="2769989"/>
          </a:xfrm>
          <a:prstGeom prst="rect">
            <a:avLst/>
          </a:prstGeom>
          <a:noFill/>
        </p:spPr>
        <p:txBody>
          <a:bodyPr wrap="square">
            <a:spAutoFit/>
          </a:bodyPr>
          <a:lstStyle/>
          <a:p>
            <a:pPr marL="0" indent="0">
              <a:buNone/>
            </a:pPr>
            <a:r>
              <a:rPr lang="en-IN" sz="2000" u="sng" dirty="0"/>
              <a:t>Requirement 5:</a:t>
            </a:r>
            <a:endParaRPr lang="en-IN" sz="2000" dirty="0"/>
          </a:p>
          <a:p>
            <a:pPr marL="0" indent="0">
              <a:buNone/>
            </a:pPr>
            <a:r>
              <a:rPr lang="en-IN" dirty="0"/>
              <a:t>Relationship between area and total.</a:t>
            </a:r>
          </a:p>
          <a:p>
            <a:pPr marL="0" indent="0">
              <a:buNone/>
            </a:pPr>
            <a:endParaRPr lang="en-IN" sz="1800" dirty="0"/>
          </a:p>
          <a:p>
            <a:pPr marL="0" indent="0">
              <a:buNone/>
            </a:pPr>
            <a:r>
              <a:rPr lang="en-IN" sz="2000" u="sng" dirty="0"/>
              <a:t>Interpretation</a:t>
            </a:r>
            <a:r>
              <a:rPr lang="en-IN" sz="2000" dirty="0"/>
              <a:t> :</a:t>
            </a:r>
          </a:p>
          <a:p>
            <a:pPr marL="0" indent="0">
              <a:buNone/>
            </a:pPr>
            <a:r>
              <a:rPr lang="en-US" sz="1600" b="0" i="0" dirty="0">
                <a:solidFill>
                  <a:srgbClr val="000000"/>
                </a:solidFill>
                <a:effectLst/>
                <a:highlight>
                  <a:srgbClr val="FFFFFF"/>
                </a:highlight>
                <a:latin typeface="Helvetica Neue"/>
              </a:rPr>
              <a:t>The data points in the scatter plot show a weak positive correlation between the area and total amount. This means that there is a slight upward trend, with areas with more area having slightly high total amount. However, the data points are spread out, so there is a lot of variability. Some houses with more area have lower total amount than some areas with less area</a:t>
            </a:r>
            <a:r>
              <a:rPr lang="en-US" b="0" i="0" dirty="0">
                <a:solidFill>
                  <a:srgbClr val="000000"/>
                </a:solidFill>
                <a:effectLst/>
                <a:highlight>
                  <a:srgbClr val="FFFFFF"/>
                </a:highlight>
                <a:latin typeface="Helvetica Neue"/>
              </a:rPr>
              <a:t>.</a:t>
            </a:r>
            <a:endParaRPr lang="en-IN" sz="1800" dirty="0"/>
          </a:p>
        </p:txBody>
      </p:sp>
      <p:pic>
        <p:nvPicPr>
          <p:cNvPr id="5" name="Picture 4">
            <a:extLst>
              <a:ext uri="{FF2B5EF4-FFF2-40B4-BE49-F238E27FC236}">
                <a16:creationId xmlns:a16="http://schemas.microsoft.com/office/drawing/2014/main" id="{16D1918F-29B3-9D3B-B1E4-97C81BF21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233029"/>
            <a:ext cx="5190067" cy="3619299"/>
          </a:xfrm>
          <a:prstGeom prst="rect">
            <a:avLst/>
          </a:prstGeom>
        </p:spPr>
      </p:pic>
    </p:spTree>
    <p:extLst>
      <p:ext uri="{BB962C8B-B14F-4D97-AF65-F5344CB8AC3E}">
        <p14:creationId xmlns:p14="http://schemas.microsoft.com/office/powerpoint/2010/main" val="244221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7FCB6-19C1-5BC8-F288-341C73E469CA}"/>
              </a:ext>
            </a:extLst>
          </p:cNvPr>
          <p:cNvSpPr txBox="1"/>
          <p:nvPr/>
        </p:nvSpPr>
        <p:spPr>
          <a:xfrm>
            <a:off x="1645920" y="125214"/>
            <a:ext cx="7772400" cy="400110"/>
          </a:xfrm>
          <a:prstGeom prst="rect">
            <a:avLst/>
          </a:prstGeom>
          <a:noFill/>
        </p:spPr>
        <p:txBody>
          <a:bodyPr wrap="square">
            <a:spAutoFit/>
          </a:bodyPr>
          <a:lstStyle/>
          <a:p>
            <a:pPr algn="ctr"/>
            <a:r>
              <a:rPr lang="en-IN" sz="2000" b="1" i="0" u="sng" dirty="0">
                <a:solidFill>
                  <a:srgbClr val="000000"/>
                </a:solidFill>
                <a:effectLst/>
                <a:highlight>
                  <a:srgbClr val="FFFFFF"/>
                </a:highlight>
                <a:latin typeface="Helvetica Neue"/>
              </a:rPr>
              <a:t>Level 3 Analysis : Multivariate Analysis</a:t>
            </a:r>
          </a:p>
        </p:txBody>
      </p:sp>
      <p:sp>
        <p:nvSpPr>
          <p:cNvPr id="5" name="TextBox 4">
            <a:extLst>
              <a:ext uri="{FF2B5EF4-FFF2-40B4-BE49-F238E27FC236}">
                <a16:creationId xmlns:a16="http://schemas.microsoft.com/office/drawing/2014/main" id="{85A30575-CE67-4E73-8DFB-B51958806F30}"/>
              </a:ext>
            </a:extLst>
          </p:cNvPr>
          <p:cNvSpPr txBox="1"/>
          <p:nvPr/>
        </p:nvSpPr>
        <p:spPr>
          <a:xfrm>
            <a:off x="208280" y="874881"/>
            <a:ext cx="5262880" cy="5509200"/>
          </a:xfrm>
          <a:prstGeom prst="rect">
            <a:avLst/>
          </a:prstGeom>
          <a:noFill/>
        </p:spPr>
        <p:txBody>
          <a:bodyPr wrap="square">
            <a:spAutoFit/>
          </a:bodyPr>
          <a:lstStyle/>
          <a:p>
            <a:r>
              <a:rPr lang="en-IN" sz="1600" b="1" u="sng" dirty="0"/>
              <a:t>FOR BACHELORS</a:t>
            </a:r>
          </a:p>
          <a:p>
            <a:endParaRPr lang="en-IN" sz="1400" u="sng" dirty="0"/>
          </a:p>
          <a:p>
            <a:r>
              <a:rPr lang="en-IN" sz="1400" u="sng" dirty="0"/>
              <a:t>Question 1  </a:t>
            </a:r>
            <a:r>
              <a:rPr lang="en-IN" sz="1400" dirty="0"/>
              <a:t>:  A Bachelor named Jim wants to relocate to a new city to live and work remotely. The requirements given by Jim are as follows : </a:t>
            </a:r>
          </a:p>
          <a:p>
            <a:r>
              <a:rPr lang="en-IN" sz="1400" dirty="0"/>
              <a:t>1. The city should not be expensive.</a:t>
            </a:r>
          </a:p>
          <a:p>
            <a:r>
              <a:rPr lang="en-IN" sz="1400" dirty="0"/>
              <a:t>2. The flat should be 1Bhk(1bedroom + 1bathroom), furnished and   should be in low-rise building.</a:t>
            </a:r>
          </a:p>
          <a:p>
            <a:r>
              <a:rPr lang="en-IN" sz="1400" dirty="0"/>
              <a:t>3. There should be 1 parking space.</a:t>
            </a:r>
          </a:p>
          <a:p>
            <a:r>
              <a:rPr lang="en-IN" sz="1400" dirty="0"/>
              <a:t>4. The pets should not be allowed to keep.</a:t>
            </a:r>
          </a:p>
          <a:p>
            <a:r>
              <a:rPr lang="en-IN" sz="1400" dirty="0"/>
              <a:t>5. The carpet area should be between 20-40 square meters.</a:t>
            </a:r>
          </a:p>
          <a:p>
            <a:r>
              <a:rPr lang="en-IN" sz="1400" dirty="0"/>
              <a:t>6. The maximum rent he can afford is 6000.</a:t>
            </a:r>
          </a:p>
          <a:p>
            <a:r>
              <a:rPr lang="en-IN" sz="1400" dirty="0"/>
              <a:t>7. There should be no HOA ( Homeowner Association Tax)</a:t>
            </a:r>
          </a:p>
          <a:p>
            <a:r>
              <a:rPr lang="en-IN" sz="1400" dirty="0"/>
              <a:t>8. The total amount including all taxes(property tax &amp; fire insurance) and rent should not be greater than 8000</a:t>
            </a:r>
            <a:r>
              <a:rPr lang="en-IN" dirty="0"/>
              <a:t>.</a:t>
            </a:r>
          </a:p>
          <a:p>
            <a:endParaRPr lang="en-IN" dirty="0"/>
          </a:p>
          <a:p>
            <a:endParaRPr lang="en-IN" dirty="0"/>
          </a:p>
          <a:p>
            <a:endParaRPr lang="en-IN" dirty="0"/>
          </a:p>
          <a:p>
            <a:endParaRPr lang="en-IN" dirty="0"/>
          </a:p>
          <a:p>
            <a:r>
              <a:rPr lang="en-US" b="0" i="0" u="sng" dirty="0">
                <a:solidFill>
                  <a:srgbClr val="000000"/>
                </a:solidFill>
                <a:effectLst/>
                <a:highlight>
                  <a:srgbClr val="FFFFFF"/>
                </a:highlight>
              </a:rPr>
              <a:t>Interpretation :</a:t>
            </a:r>
          </a:p>
          <a:p>
            <a:r>
              <a:rPr lang="en-US" sz="1400" b="0" i="0" dirty="0">
                <a:solidFill>
                  <a:srgbClr val="000000"/>
                </a:solidFill>
                <a:effectLst/>
                <a:highlight>
                  <a:srgbClr val="FFFFFF"/>
                </a:highlight>
              </a:rPr>
              <a:t>According to the requirements provided by the bachelor, there are three options of cities for him. But 'Belo Horizonte’ city has more house options as compared to other two.</a:t>
            </a:r>
          </a:p>
          <a:p>
            <a:endParaRPr lang="en-IN" dirty="0"/>
          </a:p>
        </p:txBody>
      </p:sp>
      <p:pic>
        <p:nvPicPr>
          <p:cNvPr id="4" name="Picture 3">
            <a:extLst>
              <a:ext uri="{FF2B5EF4-FFF2-40B4-BE49-F238E27FC236}">
                <a16:creationId xmlns:a16="http://schemas.microsoft.com/office/drawing/2014/main" id="{3952B38B-74C5-30FF-6714-DB2AE1633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7" y="874881"/>
            <a:ext cx="6107853" cy="2082800"/>
          </a:xfrm>
          <a:prstGeom prst="rect">
            <a:avLst/>
          </a:prstGeom>
        </p:spPr>
      </p:pic>
      <p:pic>
        <p:nvPicPr>
          <p:cNvPr id="7" name="Picture 6">
            <a:extLst>
              <a:ext uri="{FF2B5EF4-FFF2-40B4-BE49-F238E27FC236}">
                <a16:creationId xmlns:a16="http://schemas.microsoft.com/office/drawing/2014/main" id="{A741443B-1046-FC48-6D11-0B40EC765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576" y="3429000"/>
            <a:ext cx="3803224" cy="2955081"/>
          </a:xfrm>
          <a:prstGeom prst="rect">
            <a:avLst/>
          </a:prstGeom>
        </p:spPr>
      </p:pic>
    </p:spTree>
    <p:extLst>
      <p:ext uri="{BB962C8B-B14F-4D97-AF65-F5344CB8AC3E}">
        <p14:creationId xmlns:p14="http://schemas.microsoft.com/office/powerpoint/2010/main" val="232442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FE16F-5781-D539-58A4-1237D833F3D2}"/>
              </a:ext>
            </a:extLst>
          </p:cNvPr>
          <p:cNvSpPr txBox="1"/>
          <p:nvPr/>
        </p:nvSpPr>
        <p:spPr>
          <a:xfrm>
            <a:off x="91440" y="197346"/>
            <a:ext cx="6096000" cy="5632311"/>
          </a:xfrm>
          <a:prstGeom prst="rect">
            <a:avLst/>
          </a:prstGeom>
          <a:noFill/>
        </p:spPr>
        <p:txBody>
          <a:bodyPr wrap="square">
            <a:spAutoFit/>
          </a:bodyPr>
          <a:lstStyle/>
          <a:p>
            <a:r>
              <a:rPr lang="en-IN" sz="1600" b="1" u="sng" dirty="0"/>
              <a:t>FOR MID-SIZED FAMILIES</a:t>
            </a:r>
          </a:p>
          <a:p>
            <a:endParaRPr lang="en-IN" dirty="0"/>
          </a:p>
          <a:p>
            <a:r>
              <a:rPr lang="en-IN" sz="1400" u="sng" dirty="0"/>
              <a:t>Question 2</a:t>
            </a:r>
            <a:r>
              <a:rPr lang="en-IN" sz="1400" dirty="0"/>
              <a:t>: A mid sized family wants to relocate to a new city to live and work remotely The requirements given by family are as follows : </a:t>
            </a:r>
          </a:p>
          <a:p>
            <a:r>
              <a:rPr lang="en-IN" sz="1400" dirty="0"/>
              <a:t>1. The city should not be expensive.</a:t>
            </a:r>
          </a:p>
          <a:p>
            <a:r>
              <a:rPr lang="en-IN" sz="1400" dirty="0"/>
              <a:t>2. The flat should be 2Bhk or 3Bhk(2/3bedroom + 2bathroom), well furnished and should be in high-rise building.</a:t>
            </a:r>
          </a:p>
          <a:p>
            <a:r>
              <a:rPr lang="en-IN" sz="1400" dirty="0"/>
              <a:t>3. There should be 2 parking space.</a:t>
            </a:r>
          </a:p>
          <a:p>
            <a:r>
              <a:rPr lang="en-IN" sz="1400" dirty="0"/>
              <a:t>4. The pets should be allowed to keep.</a:t>
            </a:r>
          </a:p>
          <a:p>
            <a:r>
              <a:rPr lang="en-IN" sz="1400" dirty="0"/>
              <a:t>5. The carpet area should be between 60-100 square meters.</a:t>
            </a:r>
          </a:p>
          <a:p>
            <a:r>
              <a:rPr lang="en-IN" sz="1400" dirty="0"/>
              <a:t>6. The maximum rent they can afford is 15000.</a:t>
            </a:r>
          </a:p>
          <a:p>
            <a:r>
              <a:rPr lang="en-IN" sz="1400" dirty="0"/>
              <a:t>7. The maximum HOA ( Homeowner Association Tax) should be less than 3000.</a:t>
            </a:r>
          </a:p>
          <a:p>
            <a:r>
              <a:rPr lang="en-IN" sz="1400" dirty="0"/>
              <a:t>8. The total amount including all taxes(property tax &amp; fire insurance) and rent should not be greater than 20000.</a:t>
            </a:r>
          </a:p>
          <a:p>
            <a:endParaRPr lang="en-IN" sz="1400" dirty="0"/>
          </a:p>
          <a:p>
            <a:endParaRPr lang="en-IN" sz="1400" dirty="0"/>
          </a:p>
          <a:p>
            <a:endParaRPr lang="en-IN" sz="1400" dirty="0"/>
          </a:p>
          <a:p>
            <a:endParaRPr lang="en-IN" sz="1400" dirty="0"/>
          </a:p>
          <a:p>
            <a:endParaRPr lang="en-IN" sz="1400" dirty="0"/>
          </a:p>
          <a:p>
            <a:endParaRPr lang="en-IN" sz="1400" dirty="0"/>
          </a:p>
          <a:p>
            <a:r>
              <a:rPr lang="en-IN" u="sng" dirty="0"/>
              <a:t>Interpretation :</a:t>
            </a:r>
          </a:p>
          <a:p>
            <a:r>
              <a:rPr lang="en-US" sz="1400" b="0" i="0" dirty="0">
                <a:solidFill>
                  <a:srgbClr val="000000"/>
                </a:solidFill>
                <a:effectLst/>
                <a:highlight>
                  <a:srgbClr val="FFFFFF"/>
                </a:highlight>
              </a:rPr>
              <a:t>According to the requirements provided by the mid-sized family , there are three available options of the cities .But 'Campinas' has more house options as compared to other two. It is suggested that they should move to city 'Campinas'.</a:t>
            </a:r>
            <a:endParaRPr lang="en-IN" sz="1400" u="sng" dirty="0"/>
          </a:p>
        </p:txBody>
      </p:sp>
      <p:pic>
        <p:nvPicPr>
          <p:cNvPr id="5" name="Picture 4">
            <a:extLst>
              <a:ext uri="{FF2B5EF4-FFF2-40B4-BE49-F238E27FC236}">
                <a16:creationId xmlns:a16="http://schemas.microsoft.com/office/drawing/2014/main" id="{8D97EE63-52C1-6F1C-CA66-8BF580507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889" y="3107095"/>
            <a:ext cx="4224257" cy="3344952"/>
          </a:xfrm>
          <a:prstGeom prst="rect">
            <a:avLst/>
          </a:prstGeom>
        </p:spPr>
      </p:pic>
      <p:pic>
        <p:nvPicPr>
          <p:cNvPr id="8" name="Picture 7">
            <a:extLst>
              <a:ext uri="{FF2B5EF4-FFF2-40B4-BE49-F238E27FC236}">
                <a16:creationId xmlns:a16="http://schemas.microsoft.com/office/drawing/2014/main" id="{0156E7FA-12AA-F9DB-4726-9410969E9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575" y="633344"/>
            <a:ext cx="5515745" cy="2184501"/>
          </a:xfrm>
          <a:prstGeom prst="rect">
            <a:avLst/>
          </a:prstGeom>
        </p:spPr>
      </p:pic>
    </p:spTree>
    <p:extLst>
      <p:ext uri="{BB962C8B-B14F-4D97-AF65-F5344CB8AC3E}">
        <p14:creationId xmlns:p14="http://schemas.microsoft.com/office/powerpoint/2010/main" val="3330197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3B2E1-4748-AC7B-867D-14D4F577ACD9}"/>
              </a:ext>
            </a:extLst>
          </p:cNvPr>
          <p:cNvSpPr txBox="1"/>
          <p:nvPr/>
        </p:nvSpPr>
        <p:spPr>
          <a:xfrm>
            <a:off x="314960" y="197346"/>
            <a:ext cx="6096000" cy="5693866"/>
          </a:xfrm>
          <a:prstGeom prst="rect">
            <a:avLst/>
          </a:prstGeom>
          <a:noFill/>
        </p:spPr>
        <p:txBody>
          <a:bodyPr wrap="square">
            <a:spAutoFit/>
          </a:bodyPr>
          <a:lstStyle/>
          <a:p>
            <a:r>
              <a:rPr lang="en-IN" sz="1600" b="1" u="sng" dirty="0"/>
              <a:t>FOR LARGE-SIZED FAMILIES</a:t>
            </a:r>
          </a:p>
          <a:p>
            <a:endParaRPr lang="en-IN" dirty="0"/>
          </a:p>
          <a:p>
            <a:r>
              <a:rPr lang="en-IN" sz="1400" u="sng" dirty="0"/>
              <a:t>Question : 3 </a:t>
            </a:r>
            <a:r>
              <a:rPr lang="en-IN" sz="1400" dirty="0"/>
              <a:t> A large sized family wants to relocate to a new city to live and work remotely The requirements given by family are as follows : </a:t>
            </a:r>
          </a:p>
          <a:p>
            <a:r>
              <a:rPr lang="en-IN" sz="1400" dirty="0"/>
              <a:t>1. The city should not be expensive.</a:t>
            </a:r>
          </a:p>
          <a:p>
            <a:r>
              <a:rPr lang="en-IN" sz="1400" dirty="0"/>
              <a:t>2. The flat should be 4 Bhk (3/4bedrooms + 3/4bathroom), well furnished and should be in low-rise building.</a:t>
            </a:r>
          </a:p>
          <a:p>
            <a:r>
              <a:rPr lang="en-IN" sz="1400" dirty="0"/>
              <a:t>3. There should be 3/4 parking space.</a:t>
            </a:r>
          </a:p>
          <a:p>
            <a:r>
              <a:rPr lang="en-IN" sz="1400" dirty="0"/>
              <a:t>4. The pets should be allowed to keep.</a:t>
            </a:r>
          </a:p>
          <a:p>
            <a:r>
              <a:rPr lang="en-IN" sz="1400" dirty="0"/>
              <a:t>5. The carpet area should be between 100-200 square meters.</a:t>
            </a:r>
          </a:p>
          <a:p>
            <a:r>
              <a:rPr lang="en-IN" sz="1400" dirty="0"/>
              <a:t>6. The maximum rent they can afford is 30000.</a:t>
            </a:r>
          </a:p>
          <a:p>
            <a:r>
              <a:rPr lang="en-IN" sz="1400" dirty="0"/>
              <a:t>7. The maximum HOA ( Homeowner Association Tax) should be less than 5000.</a:t>
            </a:r>
          </a:p>
          <a:p>
            <a:r>
              <a:rPr lang="en-IN" sz="1400" dirty="0"/>
              <a:t>8. The total amount including all taxes(property tax &amp; fire insurance) and rent should not be greater than 60000.</a:t>
            </a:r>
          </a:p>
          <a:p>
            <a:endParaRPr lang="en-IN" sz="1400" dirty="0"/>
          </a:p>
          <a:p>
            <a:endParaRPr lang="en-IN" sz="1400" dirty="0"/>
          </a:p>
          <a:p>
            <a:endParaRPr lang="en-IN" sz="1400" dirty="0"/>
          </a:p>
          <a:p>
            <a:endParaRPr lang="en-IN" sz="1400" dirty="0"/>
          </a:p>
          <a:p>
            <a:endParaRPr lang="en-IN" sz="1400" dirty="0"/>
          </a:p>
          <a:p>
            <a:endParaRPr lang="en-IN" sz="1400" dirty="0"/>
          </a:p>
          <a:p>
            <a:r>
              <a:rPr lang="en-IN" u="sng" dirty="0"/>
              <a:t>Interpretation</a:t>
            </a:r>
            <a:r>
              <a:rPr lang="en-IN" dirty="0"/>
              <a:t> :</a:t>
            </a:r>
          </a:p>
          <a:p>
            <a:r>
              <a:rPr lang="en-US" sz="1400" b="0" i="0" dirty="0">
                <a:solidFill>
                  <a:srgbClr val="000000"/>
                </a:solidFill>
                <a:effectLst/>
                <a:highlight>
                  <a:srgbClr val="FFFFFF"/>
                </a:highlight>
              </a:rPr>
              <a:t>According to the requirements provided by the large-sized family, there are two available options of cities. But 'Belo Horizonte' has more house options as compared to the other one. It is suggested that they should move to city 'Belo Horizonte'.</a:t>
            </a:r>
            <a:endParaRPr lang="en-IN" sz="1400" dirty="0"/>
          </a:p>
        </p:txBody>
      </p:sp>
      <p:pic>
        <p:nvPicPr>
          <p:cNvPr id="5" name="Picture 4">
            <a:extLst>
              <a:ext uri="{FF2B5EF4-FFF2-40B4-BE49-F238E27FC236}">
                <a16:creationId xmlns:a16="http://schemas.microsoft.com/office/drawing/2014/main" id="{BA509543-FBEB-9ECA-08D9-75C464CA7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037" y="3044279"/>
            <a:ext cx="3827832" cy="3283696"/>
          </a:xfrm>
          <a:prstGeom prst="rect">
            <a:avLst/>
          </a:prstGeom>
        </p:spPr>
      </p:pic>
      <p:pic>
        <p:nvPicPr>
          <p:cNvPr id="8" name="Picture 7">
            <a:extLst>
              <a:ext uri="{FF2B5EF4-FFF2-40B4-BE49-F238E27FC236}">
                <a16:creationId xmlns:a16="http://schemas.microsoft.com/office/drawing/2014/main" id="{EE8541E5-7218-2B71-3C8A-B96007E5E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661" y="598563"/>
            <a:ext cx="5000379" cy="2144638"/>
          </a:xfrm>
          <a:prstGeom prst="rect">
            <a:avLst/>
          </a:prstGeom>
        </p:spPr>
      </p:pic>
    </p:spTree>
    <p:extLst>
      <p:ext uri="{BB962C8B-B14F-4D97-AF65-F5344CB8AC3E}">
        <p14:creationId xmlns:p14="http://schemas.microsoft.com/office/powerpoint/2010/main" val="177281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3F11-B218-1ADB-3C8C-CD0365C7D5BF}"/>
              </a:ext>
            </a:extLst>
          </p:cNvPr>
          <p:cNvSpPr>
            <a:spLocks noGrp="1"/>
          </p:cNvSpPr>
          <p:nvPr>
            <p:ph type="title"/>
          </p:nvPr>
        </p:nvSpPr>
        <p:spPr>
          <a:xfrm>
            <a:off x="838200" y="719688"/>
            <a:ext cx="10515600" cy="1325563"/>
          </a:xfrm>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8355B6AA-7CA7-76A2-E905-837004DFB207}"/>
              </a:ext>
            </a:extLst>
          </p:cNvPr>
          <p:cNvSpPr>
            <a:spLocks noGrp="1"/>
          </p:cNvSpPr>
          <p:nvPr>
            <p:ph idx="1"/>
          </p:nvPr>
        </p:nvSpPr>
        <p:spPr>
          <a:xfrm>
            <a:off x="769861" y="2480130"/>
            <a:ext cx="10913533" cy="2500842"/>
          </a:xfrm>
        </p:spPr>
        <p:txBody>
          <a:bodyPr/>
          <a:lstStyle/>
          <a:p>
            <a:pPr marL="0" indent="0">
              <a:buNone/>
            </a:pPr>
            <a:r>
              <a:rPr lang="en-IN" dirty="0"/>
              <a:t>On the basis of analysis of data, it seems that ‘Belo Horizonte’ emerges as the preferred choice according to the bachelor’s requirements and large- sized families. ‘</a:t>
            </a:r>
            <a:r>
              <a:rPr lang="en-US" b="0" i="0" dirty="0">
                <a:solidFill>
                  <a:srgbClr val="0D0D0D"/>
                </a:solidFill>
                <a:effectLst/>
                <a:highlight>
                  <a:srgbClr val="FFFFFF"/>
                </a:highlight>
                <a:latin typeface="Söhne"/>
              </a:rPr>
              <a:t>Campinas' city is preferred among mid-sized families</a:t>
            </a:r>
            <a:r>
              <a:rPr lang="en-IN" dirty="0"/>
              <a:t> . These cities appears to offer a combination of suitable housing options and other amenities that meet the diverse needs of  these different groups.</a:t>
            </a:r>
          </a:p>
        </p:txBody>
      </p:sp>
      <p:sp>
        <p:nvSpPr>
          <p:cNvPr id="9" name="Rectangle 6">
            <a:extLst>
              <a:ext uri="{FF2B5EF4-FFF2-40B4-BE49-F238E27FC236}">
                <a16:creationId xmlns:a16="http://schemas.microsoft.com/office/drawing/2014/main" id="{2177AC44-322E-38E4-9B1F-AD985B0876E9}"/>
              </a:ext>
            </a:extLst>
          </p:cNvPr>
          <p:cNvSpPr>
            <a:spLocks noChangeArrowheads="1"/>
          </p:cNvSpPr>
          <p:nvPr/>
        </p:nvSpPr>
        <p:spPr bwMode="auto">
          <a:xfrm>
            <a:off x="0" y="0"/>
            <a:ext cx="434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255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99CC-418D-CD0C-1195-08EEA4A6CCEB}"/>
              </a:ext>
            </a:extLst>
          </p:cNvPr>
          <p:cNvSpPr>
            <a:spLocks noGrp="1"/>
          </p:cNvSpPr>
          <p:nvPr>
            <p:ph type="title"/>
          </p:nvPr>
        </p:nvSpPr>
        <p:spPr>
          <a:xfrm>
            <a:off x="838200" y="365125"/>
            <a:ext cx="10515600" cy="6127115"/>
          </a:xfrm>
        </p:spPr>
        <p:txBody>
          <a:bodyPr>
            <a:normAutofit/>
          </a:bodyPr>
          <a:lstStyle/>
          <a:p>
            <a:pPr algn="ctr"/>
            <a:r>
              <a:rPr lang="en-IN" sz="9600" b="1" dirty="0">
                <a:latin typeface="Bell MT" panose="02020503060305020303" pitchFamily="18" charset="0"/>
                <a:ea typeface="Cambria" panose="02040503050406030204" pitchFamily="18" charset="0"/>
              </a:rPr>
              <a:t>THANK YOU!</a:t>
            </a:r>
          </a:p>
        </p:txBody>
      </p:sp>
    </p:spTree>
    <p:extLst>
      <p:ext uri="{BB962C8B-B14F-4D97-AF65-F5344CB8AC3E}">
        <p14:creationId xmlns:p14="http://schemas.microsoft.com/office/powerpoint/2010/main" val="197524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53C3-156B-198D-0A72-29551F55A76D}"/>
              </a:ext>
            </a:extLst>
          </p:cNvPr>
          <p:cNvSpPr>
            <a:spLocks noGrp="1"/>
          </p:cNvSpPr>
          <p:nvPr>
            <p:ph type="title"/>
          </p:nvPr>
        </p:nvSpPr>
        <p:spPr/>
        <p:txBody>
          <a:bodyPr/>
          <a:lstStyle/>
          <a:p>
            <a:r>
              <a:rPr lang="en-IN" b="1" u="sng" dirty="0">
                <a:latin typeface="Aptos Narrow" panose="020B0004020202020204" pitchFamily="34" charset="0"/>
              </a:rPr>
              <a:t>BUSINESS REQUIREMENT </a:t>
            </a:r>
            <a:r>
              <a:rPr lang="en-IN" b="1" dirty="0"/>
              <a:t>: </a:t>
            </a:r>
          </a:p>
        </p:txBody>
      </p:sp>
      <p:sp>
        <p:nvSpPr>
          <p:cNvPr id="3" name="Content Placeholder 2">
            <a:extLst>
              <a:ext uri="{FF2B5EF4-FFF2-40B4-BE49-F238E27FC236}">
                <a16:creationId xmlns:a16="http://schemas.microsoft.com/office/drawing/2014/main" id="{19894407-2D78-69D5-9D77-42B050E126D6}"/>
              </a:ext>
            </a:extLst>
          </p:cNvPr>
          <p:cNvSpPr>
            <a:spLocks noGrp="1"/>
          </p:cNvSpPr>
          <p:nvPr>
            <p:ph idx="1"/>
          </p:nvPr>
        </p:nvSpPr>
        <p:spPr/>
        <p:txBody>
          <a:bodyPr>
            <a:normAutofit lnSpcReduction="10000"/>
          </a:bodyPr>
          <a:lstStyle/>
          <a:p>
            <a:r>
              <a:rPr lang="en-IN" dirty="0"/>
              <a:t> Check the cities based on expenses.</a:t>
            </a:r>
          </a:p>
          <a:p>
            <a:r>
              <a:rPr lang="en-IN" dirty="0"/>
              <a:t> Verify whether the flat is in high-rise or low-rise building.</a:t>
            </a:r>
          </a:p>
          <a:p>
            <a:r>
              <a:rPr lang="en-IN" dirty="0"/>
              <a:t> Assess the carpet area of flat. </a:t>
            </a:r>
          </a:p>
          <a:p>
            <a:r>
              <a:rPr lang="en-IN" dirty="0"/>
              <a:t> Determine if the flat is furnished or unfurnished.</a:t>
            </a:r>
          </a:p>
          <a:p>
            <a:r>
              <a:rPr lang="en-IN" dirty="0"/>
              <a:t> Evaluate the number of bedrooms, bathrooms and parking spaces.</a:t>
            </a:r>
          </a:p>
          <a:p>
            <a:r>
              <a:rPr lang="en-IN" dirty="0"/>
              <a:t> Confirm whether pets are allowed.</a:t>
            </a:r>
          </a:p>
          <a:p>
            <a:r>
              <a:rPr lang="en-IN" dirty="0"/>
              <a:t> Check the amount of HOA(Home Owner Tax), Property Tax and Fire Insurance</a:t>
            </a:r>
          </a:p>
          <a:p>
            <a:r>
              <a:rPr lang="en-IN" dirty="0"/>
              <a:t> Check the rental amount.</a:t>
            </a:r>
          </a:p>
          <a:p>
            <a:endParaRPr lang="en-IN" dirty="0"/>
          </a:p>
        </p:txBody>
      </p:sp>
    </p:spTree>
    <p:extLst>
      <p:ext uri="{BB962C8B-B14F-4D97-AF65-F5344CB8AC3E}">
        <p14:creationId xmlns:p14="http://schemas.microsoft.com/office/powerpoint/2010/main" val="355152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BB62-3780-BD3B-0D78-17CCF898B81B}"/>
              </a:ext>
            </a:extLst>
          </p:cNvPr>
          <p:cNvSpPr>
            <a:spLocks noGrp="1"/>
          </p:cNvSpPr>
          <p:nvPr>
            <p:ph type="title"/>
          </p:nvPr>
        </p:nvSpPr>
        <p:spPr>
          <a:xfrm>
            <a:off x="839788" y="255639"/>
            <a:ext cx="3932237" cy="1801761"/>
          </a:xfrm>
        </p:spPr>
        <p:txBody>
          <a:bodyPr>
            <a:normAutofit fontScale="90000"/>
          </a:bodyPr>
          <a:lstStyle/>
          <a:p>
            <a:r>
              <a:rPr lang="en-IN" b="1" i="0" u="sng" dirty="0">
                <a:solidFill>
                  <a:srgbClr val="000000"/>
                </a:solidFill>
                <a:effectLst/>
                <a:highlight>
                  <a:srgbClr val="FFFFFF"/>
                </a:highlight>
                <a:latin typeface="Helvetica Neue"/>
              </a:rPr>
              <a:t>Level 0 Analysis</a:t>
            </a:r>
            <a:r>
              <a:rPr lang="en-IN" b="1" i="0" dirty="0">
                <a:solidFill>
                  <a:srgbClr val="000000"/>
                </a:solidFill>
                <a:effectLst/>
                <a:highlight>
                  <a:srgbClr val="FFFFFF"/>
                </a:highlight>
                <a:latin typeface="Helvetica Neue"/>
              </a:rPr>
              <a:t>:</a:t>
            </a:r>
            <a:br>
              <a:rPr lang="en-IN" b="1" i="0" dirty="0">
                <a:solidFill>
                  <a:srgbClr val="000000"/>
                </a:solidFill>
                <a:effectLst/>
                <a:highlight>
                  <a:srgbClr val="FFFFFF"/>
                </a:highlight>
                <a:latin typeface="Helvetica Neue"/>
              </a:rPr>
            </a:br>
            <a:r>
              <a:rPr lang="en-IN" b="1" i="0" dirty="0">
                <a:solidFill>
                  <a:srgbClr val="000000"/>
                </a:solidFill>
                <a:effectLst/>
                <a:highlight>
                  <a:srgbClr val="FFFFFF"/>
                </a:highlight>
                <a:latin typeface="Helvetica Neue"/>
              </a:rPr>
              <a:t>            Understanding Data</a:t>
            </a:r>
            <a:br>
              <a:rPr lang="en-IN" b="1" i="0" dirty="0">
                <a:solidFill>
                  <a:srgbClr val="000000"/>
                </a:solidFill>
                <a:effectLst/>
                <a:highlight>
                  <a:srgbClr val="FFFFFF"/>
                </a:highlight>
                <a:latin typeface="Helvetica Neue"/>
              </a:rPr>
            </a:br>
            <a:endParaRPr lang="en-IN" dirty="0"/>
          </a:p>
        </p:txBody>
      </p:sp>
      <p:pic>
        <p:nvPicPr>
          <p:cNvPr id="6" name="Picture Placeholder 5">
            <a:extLst>
              <a:ext uri="{FF2B5EF4-FFF2-40B4-BE49-F238E27FC236}">
                <a16:creationId xmlns:a16="http://schemas.microsoft.com/office/drawing/2014/main" id="{3847A8F9-BB34-D91E-5E2A-C087E71E01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44" r="1544"/>
          <a:stretch/>
        </p:blipFill>
        <p:spPr>
          <a:xfrm>
            <a:off x="4969591" y="788737"/>
            <a:ext cx="3932237" cy="5280525"/>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260A9CD9-8F5A-D8E5-7E1C-0A7585DFD2FD}"/>
              </a:ext>
            </a:extLst>
          </p:cNvPr>
          <p:cNvSpPr>
            <a:spLocks noGrp="1"/>
          </p:cNvSpPr>
          <p:nvPr>
            <p:ph type="body" sz="half" idx="2"/>
          </p:nvPr>
        </p:nvSpPr>
        <p:spPr>
          <a:xfrm>
            <a:off x="839788" y="2057399"/>
            <a:ext cx="3932237" cy="4466063"/>
          </a:xfrm>
        </p:spPr>
        <p:txBody>
          <a:bodyPr>
            <a:normAutofit/>
          </a:bodyPr>
          <a:lstStyle/>
          <a:p>
            <a:r>
              <a:rPr lang="en-IN" dirty="0"/>
              <a:t>1 . Read the File.</a:t>
            </a:r>
          </a:p>
          <a:p>
            <a:r>
              <a:rPr lang="en-IN" dirty="0"/>
              <a:t>2. Check the top and bottom 5 rows.</a:t>
            </a:r>
          </a:p>
          <a:p>
            <a:r>
              <a:rPr lang="en-IN" dirty="0"/>
              <a:t>3. Check the shape (number of rows and columns in the dataset.)</a:t>
            </a:r>
          </a:p>
          <a:p>
            <a:r>
              <a:rPr lang="en-IN" dirty="0"/>
              <a:t>4. Display the name of all the columns.</a:t>
            </a:r>
          </a:p>
          <a:p>
            <a:r>
              <a:rPr lang="en-IN" dirty="0"/>
              <a:t>5. Check the nature of the dataset.</a:t>
            </a:r>
          </a:p>
          <a:p>
            <a:r>
              <a:rPr lang="en-IN" dirty="0"/>
              <a:t>6. Check the null values.</a:t>
            </a:r>
          </a:p>
          <a:p>
            <a:endParaRPr lang="en-IN" dirty="0"/>
          </a:p>
          <a:p>
            <a:endParaRPr lang="en-IN" dirty="0"/>
          </a:p>
          <a:p>
            <a:endParaRPr lang="en-IN" dirty="0"/>
          </a:p>
        </p:txBody>
      </p:sp>
      <p:pic>
        <p:nvPicPr>
          <p:cNvPr id="10" name="Picture 9">
            <a:extLst>
              <a:ext uri="{FF2B5EF4-FFF2-40B4-BE49-F238E27FC236}">
                <a16:creationId xmlns:a16="http://schemas.microsoft.com/office/drawing/2014/main" id="{32D9CC17-FEF7-2C69-6B44-E78BD33E0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420" y="1304694"/>
            <a:ext cx="2990580" cy="3715268"/>
          </a:xfrm>
          <a:prstGeom prst="rect">
            <a:avLst/>
          </a:prstGeom>
        </p:spPr>
      </p:pic>
    </p:spTree>
    <p:extLst>
      <p:ext uri="{BB962C8B-B14F-4D97-AF65-F5344CB8AC3E}">
        <p14:creationId xmlns:p14="http://schemas.microsoft.com/office/powerpoint/2010/main" val="12100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1FA9-3467-3349-276F-9967E371DCA6}"/>
              </a:ext>
            </a:extLst>
          </p:cNvPr>
          <p:cNvSpPr>
            <a:spLocks noGrp="1"/>
          </p:cNvSpPr>
          <p:nvPr>
            <p:ph type="title"/>
          </p:nvPr>
        </p:nvSpPr>
        <p:spPr/>
        <p:txBody>
          <a:bodyPr>
            <a:normAutofit fontScale="90000"/>
          </a:bodyPr>
          <a:lstStyle/>
          <a:p>
            <a:r>
              <a:rPr lang="en-IN" b="1" i="0" u="sng" dirty="0">
                <a:solidFill>
                  <a:srgbClr val="000000"/>
                </a:solidFill>
                <a:effectLst/>
                <a:highlight>
                  <a:srgbClr val="FFFFFF"/>
                </a:highlight>
                <a:latin typeface="Helvetica Neue"/>
              </a:rPr>
              <a:t>Level 1 Analysis : </a:t>
            </a:r>
            <a:br>
              <a:rPr lang="en-IN" b="1" i="0" u="sng" dirty="0">
                <a:solidFill>
                  <a:srgbClr val="000000"/>
                </a:solidFill>
                <a:effectLst/>
                <a:highlight>
                  <a:srgbClr val="FFFFFF"/>
                </a:highlight>
                <a:latin typeface="Helvetica Neue"/>
              </a:rPr>
            </a:br>
            <a:br>
              <a:rPr lang="en-IN" b="1" i="0" dirty="0">
                <a:solidFill>
                  <a:srgbClr val="000000"/>
                </a:solidFill>
                <a:effectLst/>
                <a:highlight>
                  <a:srgbClr val="FFFFFF"/>
                </a:highlight>
                <a:latin typeface="Helvetica Neue"/>
              </a:rPr>
            </a:br>
            <a:r>
              <a:rPr lang="en-IN" b="1" i="0" dirty="0">
                <a:solidFill>
                  <a:srgbClr val="000000"/>
                </a:solidFill>
                <a:effectLst/>
                <a:highlight>
                  <a:srgbClr val="FFFFFF"/>
                </a:highlight>
                <a:latin typeface="Helvetica Neue"/>
              </a:rPr>
              <a:t>Univariate Analysis</a:t>
            </a:r>
            <a:br>
              <a:rPr lang="en-IN" b="1" i="0" dirty="0">
                <a:solidFill>
                  <a:srgbClr val="000000"/>
                </a:solidFill>
                <a:effectLst/>
                <a:highlight>
                  <a:srgbClr val="FFFFFF"/>
                </a:highlight>
                <a:latin typeface="Helvetica Neue"/>
              </a:rPr>
            </a:br>
            <a:endParaRPr lang="en-IN" dirty="0"/>
          </a:p>
        </p:txBody>
      </p:sp>
      <p:pic>
        <p:nvPicPr>
          <p:cNvPr id="6" name="Picture Placeholder 5">
            <a:extLst>
              <a:ext uri="{FF2B5EF4-FFF2-40B4-BE49-F238E27FC236}">
                <a16:creationId xmlns:a16="http://schemas.microsoft.com/office/drawing/2014/main" id="{72A018EB-32AE-896A-83AA-25BECE381F9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55" t="-163" r="122" b="163"/>
          <a:stretch/>
        </p:blipFill>
        <p:spPr>
          <a:xfrm>
            <a:off x="4772025" y="408954"/>
            <a:ext cx="7059419" cy="3296892"/>
          </a:xfrm>
        </p:spPr>
      </p:pic>
      <p:sp>
        <p:nvSpPr>
          <p:cNvPr id="4" name="Text Placeholder 3">
            <a:extLst>
              <a:ext uri="{FF2B5EF4-FFF2-40B4-BE49-F238E27FC236}">
                <a16:creationId xmlns:a16="http://schemas.microsoft.com/office/drawing/2014/main" id="{F4F0CCF5-B912-92E8-DF97-58751C9B2075}"/>
              </a:ext>
            </a:extLst>
          </p:cNvPr>
          <p:cNvSpPr>
            <a:spLocks noGrp="1"/>
          </p:cNvSpPr>
          <p:nvPr>
            <p:ph type="body" sz="half" idx="2"/>
          </p:nvPr>
        </p:nvSpPr>
        <p:spPr/>
        <p:txBody>
          <a:bodyPr/>
          <a:lstStyle/>
          <a:p>
            <a:r>
              <a:rPr lang="en-IN" dirty="0"/>
              <a:t>1. </a:t>
            </a:r>
            <a:r>
              <a:rPr lang="en-US" b="0" i="0" dirty="0">
                <a:solidFill>
                  <a:srgbClr val="000000"/>
                </a:solidFill>
                <a:effectLst/>
                <a:highlight>
                  <a:srgbClr val="FFFFFF"/>
                </a:highlight>
                <a:latin typeface="Helvetica Neue"/>
              </a:rPr>
              <a:t>Separate the Numerical and Categorical columns</a:t>
            </a:r>
            <a:r>
              <a:rPr lang="en-IN" b="0" i="0" dirty="0">
                <a:solidFill>
                  <a:srgbClr val="000000"/>
                </a:solidFill>
                <a:effectLst/>
                <a:highlight>
                  <a:srgbClr val="FFFFFF"/>
                </a:highlight>
                <a:latin typeface="Helvetica Neue"/>
              </a:rPr>
              <a:t>.</a:t>
            </a:r>
          </a:p>
          <a:p>
            <a:r>
              <a:rPr lang="en-IN" b="0" i="0" dirty="0">
                <a:solidFill>
                  <a:srgbClr val="000000"/>
                </a:solidFill>
                <a:effectLst/>
                <a:highlight>
                  <a:srgbClr val="FFFFFF"/>
                </a:highlight>
                <a:latin typeface="Helvetica Neue"/>
              </a:rPr>
              <a:t>2. Uni</a:t>
            </a:r>
            <a:r>
              <a:rPr lang="en-IN" dirty="0">
                <a:solidFill>
                  <a:srgbClr val="000000"/>
                </a:solidFill>
                <a:highlight>
                  <a:srgbClr val="FFFFFF"/>
                </a:highlight>
                <a:latin typeface="Helvetica Neue"/>
              </a:rPr>
              <a:t>variate Analysis of Categorical columns .</a:t>
            </a:r>
          </a:p>
          <a:p>
            <a:r>
              <a:rPr lang="en-IN" b="0" i="0" dirty="0">
                <a:solidFill>
                  <a:srgbClr val="000000"/>
                </a:solidFill>
                <a:effectLst/>
                <a:highlight>
                  <a:srgbClr val="FFFFFF"/>
                </a:highlight>
                <a:latin typeface="Helvetica Neue"/>
              </a:rPr>
              <a:t>3. </a:t>
            </a:r>
            <a:r>
              <a:rPr lang="en-IN" dirty="0">
                <a:solidFill>
                  <a:srgbClr val="000000"/>
                </a:solidFill>
                <a:highlight>
                  <a:srgbClr val="FFFFFF"/>
                </a:highlight>
                <a:latin typeface="Helvetica Neue"/>
              </a:rPr>
              <a:t>Univariate Analysis of Numerical columns.</a:t>
            </a:r>
            <a:endParaRPr lang="en-US" b="0" i="0" dirty="0">
              <a:solidFill>
                <a:srgbClr val="000000"/>
              </a:solidFill>
              <a:effectLst/>
              <a:highlight>
                <a:srgbClr val="FFFFFF"/>
              </a:highlight>
              <a:latin typeface="Helvetica Neue"/>
            </a:endParaRPr>
          </a:p>
        </p:txBody>
      </p:sp>
      <p:pic>
        <p:nvPicPr>
          <p:cNvPr id="8" name="Picture 7">
            <a:extLst>
              <a:ext uri="{FF2B5EF4-FFF2-40B4-BE49-F238E27FC236}">
                <a16:creationId xmlns:a16="http://schemas.microsoft.com/office/drawing/2014/main" id="{988F41BF-E5EF-2299-A382-E7F0FE490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35" y="4800601"/>
            <a:ext cx="5448261" cy="1324709"/>
          </a:xfrm>
          <a:prstGeom prst="rect">
            <a:avLst/>
          </a:prstGeom>
        </p:spPr>
      </p:pic>
      <p:pic>
        <p:nvPicPr>
          <p:cNvPr id="10" name="Picture 9">
            <a:extLst>
              <a:ext uri="{FF2B5EF4-FFF2-40B4-BE49-F238E27FC236}">
                <a16:creationId xmlns:a16="http://schemas.microsoft.com/office/drawing/2014/main" id="{B80468F6-6496-B78C-7069-54C8AA5A9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380" y="4506686"/>
            <a:ext cx="5613885" cy="1618624"/>
          </a:xfrm>
          <a:prstGeom prst="rect">
            <a:avLst/>
          </a:prstGeom>
        </p:spPr>
      </p:pic>
    </p:spTree>
    <p:extLst>
      <p:ext uri="{BB962C8B-B14F-4D97-AF65-F5344CB8AC3E}">
        <p14:creationId xmlns:p14="http://schemas.microsoft.com/office/powerpoint/2010/main" val="185215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62AF-FACE-D154-810F-8809FD04CDC7}"/>
              </a:ext>
            </a:extLst>
          </p:cNvPr>
          <p:cNvSpPr>
            <a:spLocks noGrp="1"/>
          </p:cNvSpPr>
          <p:nvPr>
            <p:ph type="title"/>
          </p:nvPr>
        </p:nvSpPr>
        <p:spPr>
          <a:xfrm>
            <a:off x="930332" y="226078"/>
            <a:ext cx="10515600" cy="426612"/>
          </a:xfrm>
        </p:spPr>
        <p:txBody>
          <a:bodyPr>
            <a:noAutofit/>
          </a:bodyPr>
          <a:lstStyle/>
          <a:p>
            <a:pPr algn="ctr"/>
            <a:r>
              <a:rPr lang="en-IN" sz="2400" b="1" i="0" u="sng" dirty="0">
                <a:solidFill>
                  <a:srgbClr val="000000"/>
                </a:solidFill>
                <a:effectLst/>
                <a:highlight>
                  <a:srgbClr val="FFFFFF"/>
                </a:highlight>
                <a:latin typeface="Helvetica Neue"/>
              </a:rPr>
              <a:t>Uni</a:t>
            </a:r>
            <a:r>
              <a:rPr lang="en-IN" sz="2400" b="1" u="sng" dirty="0">
                <a:solidFill>
                  <a:srgbClr val="000000"/>
                </a:solidFill>
                <a:highlight>
                  <a:srgbClr val="FFFFFF"/>
                </a:highlight>
                <a:latin typeface="Helvetica Neue"/>
              </a:rPr>
              <a:t>variate Analysis of Categorical columns </a:t>
            </a:r>
            <a:br>
              <a:rPr lang="en-IN" sz="2400" dirty="0">
                <a:solidFill>
                  <a:srgbClr val="000000"/>
                </a:solidFill>
                <a:highlight>
                  <a:srgbClr val="FFFFFF"/>
                </a:highlight>
                <a:latin typeface="Helvetica Neue"/>
              </a:rPr>
            </a:br>
            <a:endParaRPr lang="en-IN" sz="2400" dirty="0"/>
          </a:p>
        </p:txBody>
      </p:sp>
      <p:pic>
        <p:nvPicPr>
          <p:cNvPr id="34" name="Picture 33">
            <a:extLst>
              <a:ext uri="{FF2B5EF4-FFF2-40B4-BE49-F238E27FC236}">
                <a16:creationId xmlns:a16="http://schemas.microsoft.com/office/drawing/2014/main" id="{ACC87C2A-8D44-34E5-AE96-BD1B6DB1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80" y="652690"/>
            <a:ext cx="2972215" cy="2114845"/>
          </a:xfrm>
          <a:prstGeom prst="rect">
            <a:avLst/>
          </a:prstGeom>
        </p:spPr>
      </p:pic>
      <p:pic>
        <p:nvPicPr>
          <p:cNvPr id="38" name="Content Placeholder 37">
            <a:extLst>
              <a:ext uri="{FF2B5EF4-FFF2-40B4-BE49-F238E27FC236}">
                <a16:creationId xmlns:a16="http://schemas.microsoft.com/office/drawing/2014/main" id="{38D36D8D-928A-FEE9-7D7F-E550FC787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2547" y="575396"/>
            <a:ext cx="7443476" cy="2114845"/>
          </a:xfrm>
        </p:spPr>
      </p:pic>
      <p:pic>
        <p:nvPicPr>
          <p:cNvPr id="40" name="Picture 39">
            <a:extLst>
              <a:ext uri="{FF2B5EF4-FFF2-40B4-BE49-F238E27FC236}">
                <a16:creationId xmlns:a16="http://schemas.microsoft.com/office/drawing/2014/main" id="{7098D240-A163-600C-9BB0-112173F1E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423" y="2868968"/>
            <a:ext cx="9450119" cy="914528"/>
          </a:xfrm>
          <a:prstGeom prst="rect">
            <a:avLst/>
          </a:prstGeom>
        </p:spPr>
      </p:pic>
      <p:pic>
        <p:nvPicPr>
          <p:cNvPr id="42" name="Picture 41">
            <a:extLst>
              <a:ext uri="{FF2B5EF4-FFF2-40B4-BE49-F238E27FC236}">
                <a16:creationId xmlns:a16="http://schemas.microsoft.com/office/drawing/2014/main" id="{0D7DBF7F-D4A8-CBD3-613E-5D486C0D1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552" y="5999774"/>
            <a:ext cx="6944694" cy="676369"/>
          </a:xfrm>
          <a:prstGeom prst="rect">
            <a:avLst/>
          </a:prstGeom>
        </p:spPr>
      </p:pic>
      <p:pic>
        <p:nvPicPr>
          <p:cNvPr id="44" name="Picture 43">
            <a:extLst>
              <a:ext uri="{FF2B5EF4-FFF2-40B4-BE49-F238E27FC236}">
                <a16:creationId xmlns:a16="http://schemas.microsoft.com/office/drawing/2014/main" id="{83213A27-260E-8216-FE0F-F944505ED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380" y="4090466"/>
            <a:ext cx="3553321" cy="1372595"/>
          </a:xfrm>
          <a:prstGeom prst="rect">
            <a:avLst/>
          </a:prstGeom>
        </p:spPr>
      </p:pic>
      <p:pic>
        <p:nvPicPr>
          <p:cNvPr id="46" name="Picture 45">
            <a:extLst>
              <a:ext uri="{FF2B5EF4-FFF2-40B4-BE49-F238E27FC236}">
                <a16:creationId xmlns:a16="http://schemas.microsoft.com/office/drawing/2014/main" id="{BC836311-10F4-6316-5922-B5676B29DB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774" y="3908817"/>
            <a:ext cx="6324601" cy="2021038"/>
          </a:xfrm>
          <a:prstGeom prst="rect">
            <a:avLst/>
          </a:prstGeom>
        </p:spPr>
      </p:pic>
    </p:spTree>
    <p:extLst>
      <p:ext uri="{BB962C8B-B14F-4D97-AF65-F5344CB8AC3E}">
        <p14:creationId xmlns:p14="http://schemas.microsoft.com/office/powerpoint/2010/main" val="73730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F2856-F68F-D2F2-BC21-AF4F6151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3" y="5617027"/>
            <a:ext cx="6744641" cy="855839"/>
          </a:xfrm>
          <a:prstGeom prst="rect">
            <a:avLst/>
          </a:prstGeom>
        </p:spPr>
      </p:pic>
      <p:pic>
        <p:nvPicPr>
          <p:cNvPr id="5" name="Picture 4">
            <a:extLst>
              <a:ext uri="{FF2B5EF4-FFF2-40B4-BE49-F238E27FC236}">
                <a16:creationId xmlns:a16="http://schemas.microsoft.com/office/drawing/2014/main" id="{FF5C7314-CBFA-2605-702B-B0168457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3" y="297863"/>
            <a:ext cx="3088432" cy="1886213"/>
          </a:xfrm>
          <a:prstGeom prst="rect">
            <a:avLst/>
          </a:prstGeom>
        </p:spPr>
      </p:pic>
      <p:pic>
        <p:nvPicPr>
          <p:cNvPr id="7" name="Picture 6">
            <a:extLst>
              <a:ext uri="{FF2B5EF4-FFF2-40B4-BE49-F238E27FC236}">
                <a16:creationId xmlns:a16="http://schemas.microsoft.com/office/drawing/2014/main" id="{99293D52-85B0-7B1C-114E-BA112D8E1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2164" y="297862"/>
            <a:ext cx="7520473" cy="5132553"/>
          </a:xfrm>
          <a:prstGeom prst="rect">
            <a:avLst/>
          </a:prstGeom>
        </p:spPr>
      </p:pic>
    </p:spTree>
    <p:extLst>
      <p:ext uri="{BB962C8B-B14F-4D97-AF65-F5344CB8AC3E}">
        <p14:creationId xmlns:p14="http://schemas.microsoft.com/office/powerpoint/2010/main" val="319271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6B67-D533-EC32-A950-BE56B983A226}"/>
              </a:ext>
            </a:extLst>
          </p:cNvPr>
          <p:cNvSpPr>
            <a:spLocks noGrp="1"/>
          </p:cNvSpPr>
          <p:nvPr>
            <p:ph type="title"/>
          </p:nvPr>
        </p:nvSpPr>
        <p:spPr>
          <a:xfrm>
            <a:off x="838200" y="365126"/>
            <a:ext cx="10515600" cy="315912"/>
          </a:xfrm>
        </p:spPr>
        <p:txBody>
          <a:bodyPr>
            <a:noAutofit/>
          </a:bodyPr>
          <a:lstStyle/>
          <a:p>
            <a:pPr algn="ctr"/>
            <a:r>
              <a:rPr lang="en-IN" sz="2400" b="1" u="sng" dirty="0">
                <a:solidFill>
                  <a:srgbClr val="000000"/>
                </a:solidFill>
                <a:highlight>
                  <a:srgbClr val="FFFFFF"/>
                </a:highlight>
                <a:latin typeface="+mn-lt"/>
              </a:rPr>
              <a:t>Univariate Analysis of Numerical columns</a:t>
            </a:r>
            <a:endParaRPr lang="en-IN" sz="2400" b="1" u="sng" dirty="0">
              <a:latin typeface="+mn-lt"/>
            </a:endParaRPr>
          </a:p>
        </p:txBody>
      </p:sp>
      <p:pic>
        <p:nvPicPr>
          <p:cNvPr id="5" name="Content Placeholder 4">
            <a:extLst>
              <a:ext uri="{FF2B5EF4-FFF2-40B4-BE49-F238E27FC236}">
                <a16:creationId xmlns:a16="http://schemas.microsoft.com/office/drawing/2014/main" id="{677FC254-CB58-9D75-27F8-14BB382A8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27" y="1047419"/>
            <a:ext cx="2913053" cy="1686450"/>
          </a:xfrm>
        </p:spPr>
      </p:pic>
      <p:pic>
        <p:nvPicPr>
          <p:cNvPr id="13" name="Picture 12">
            <a:extLst>
              <a:ext uri="{FF2B5EF4-FFF2-40B4-BE49-F238E27FC236}">
                <a16:creationId xmlns:a16="http://schemas.microsoft.com/office/drawing/2014/main" id="{874F8CE0-4E77-F733-F732-2793AEAB01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27" y="2891543"/>
            <a:ext cx="10160008" cy="647270"/>
          </a:xfrm>
          <a:prstGeom prst="rect">
            <a:avLst/>
          </a:prstGeom>
        </p:spPr>
      </p:pic>
      <p:pic>
        <p:nvPicPr>
          <p:cNvPr id="15" name="Picture 14">
            <a:extLst>
              <a:ext uri="{FF2B5EF4-FFF2-40B4-BE49-F238E27FC236}">
                <a16:creationId xmlns:a16="http://schemas.microsoft.com/office/drawing/2014/main" id="{0EF83BFC-C283-8AF8-ACC9-8335D52C3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59" y="6283697"/>
            <a:ext cx="7421011" cy="527747"/>
          </a:xfrm>
          <a:prstGeom prst="rect">
            <a:avLst/>
          </a:prstGeom>
        </p:spPr>
      </p:pic>
      <p:pic>
        <p:nvPicPr>
          <p:cNvPr id="17" name="Picture 16">
            <a:extLst>
              <a:ext uri="{FF2B5EF4-FFF2-40B4-BE49-F238E27FC236}">
                <a16:creationId xmlns:a16="http://schemas.microsoft.com/office/drawing/2014/main" id="{F64B7EE7-5E5A-6CAB-6ADF-899C36BBD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519" y="3941205"/>
            <a:ext cx="6985044" cy="1955181"/>
          </a:xfrm>
          <a:prstGeom prst="rect">
            <a:avLst/>
          </a:prstGeom>
        </p:spPr>
      </p:pic>
      <p:pic>
        <p:nvPicPr>
          <p:cNvPr id="19" name="Picture 18">
            <a:extLst>
              <a:ext uri="{FF2B5EF4-FFF2-40B4-BE49-F238E27FC236}">
                <a16:creationId xmlns:a16="http://schemas.microsoft.com/office/drawing/2014/main" id="{E92A098F-B139-E6D4-4DB0-575487B622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8647" y="3941205"/>
            <a:ext cx="4554301" cy="2229161"/>
          </a:xfrm>
          <a:prstGeom prst="rect">
            <a:avLst/>
          </a:prstGeom>
        </p:spPr>
      </p:pic>
      <p:pic>
        <p:nvPicPr>
          <p:cNvPr id="3" name="Picture 2">
            <a:extLst>
              <a:ext uri="{FF2B5EF4-FFF2-40B4-BE49-F238E27FC236}">
                <a16:creationId xmlns:a16="http://schemas.microsoft.com/office/drawing/2014/main" id="{05867F3A-584D-97B4-D418-D63FC614B4A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496733" y="961614"/>
            <a:ext cx="8407400" cy="1866253"/>
          </a:xfrm>
          <a:prstGeom prst="rect">
            <a:avLst/>
          </a:prstGeom>
        </p:spPr>
      </p:pic>
    </p:spTree>
    <p:extLst>
      <p:ext uri="{BB962C8B-B14F-4D97-AF65-F5344CB8AC3E}">
        <p14:creationId xmlns:p14="http://schemas.microsoft.com/office/powerpoint/2010/main" val="308270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5695D-AA07-FFC5-D3C1-10116937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4" y="2728917"/>
            <a:ext cx="7411515" cy="667398"/>
          </a:xfrm>
          <a:prstGeom prst="rect">
            <a:avLst/>
          </a:prstGeom>
        </p:spPr>
      </p:pic>
      <p:pic>
        <p:nvPicPr>
          <p:cNvPr id="5" name="Picture 4">
            <a:extLst>
              <a:ext uri="{FF2B5EF4-FFF2-40B4-BE49-F238E27FC236}">
                <a16:creationId xmlns:a16="http://schemas.microsoft.com/office/drawing/2014/main" id="{497A3B8A-857A-4F69-7DF8-3F728AA3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46" y="298578"/>
            <a:ext cx="6892387" cy="2253085"/>
          </a:xfrm>
          <a:prstGeom prst="rect">
            <a:avLst/>
          </a:prstGeom>
        </p:spPr>
      </p:pic>
      <p:pic>
        <p:nvPicPr>
          <p:cNvPr id="7" name="Picture 6">
            <a:extLst>
              <a:ext uri="{FF2B5EF4-FFF2-40B4-BE49-F238E27FC236}">
                <a16:creationId xmlns:a16="http://schemas.microsoft.com/office/drawing/2014/main" id="{5AC011E3-017A-EFDE-BE8B-8F77A5419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686" y="183821"/>
            <a:ext cx="4011089" cy="2545096"/>
          </a:xfrm>
          <a:prstGeom prst="rect">
            <a:avLst/>
          </a:prstGeom>
        </p:spPr>
      </p:pic>
      <p:pic>
        <p:nvPicPr>
          <p:cNvPr id="9" name="Picture 8">
            <a:extLst>
              <a:ext uri="{FF2B5EF4-FFF2-40B4-BE49-F238E27FC236}">
                <a16:creationId xmlns:a16="http://schemas.microsoft.com/office/drawing/2014/main" id="{536F81A8-98AA-C6E4-D387-C8FC50C82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46" y="6111551"/>
            <a:ext cx="6839905" cy="447871"/>
          </a:xfrm>
          <a:prstGeom prst="rect">
            <a:avLst/>
          </a:prstGeom>
        </p:spPr>
      </p:pic>
      <p:pic>
        <p:nvPicPr>
          <p:cNvPr id="11" name="Picture 10">
            <a:extLst>
              <a:ext uri="{FF2B5EF4-FFF2-40B4-BE49-F238E27FC236}">
                <a16:creationId xmlns:a16="http://schemas.microsoft.com/office/drawing/2014/main" id="{A9E498D2-6CF6-31F4-D7F7-123F6AF1E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146" y="3627367"/>
            <a:ext cx="7411514" cy="2110960"/>
          </a:xfrm>
          <a:prstGeom prst="rect">
            <a:avLst/>
          </a:prstGeom>
        </p:spPr>
      </p:pic>
      <p:pic>
        <p:nvPicPr>
          <p:cNvPr id="13" name="Picture 12">
            <a:extLst>
              <a:ext uri="{FF2B5EF4-FFF2-40B4-BE49-F238E27FC236}">
                <a16:creationId xmlns:a16="http://schemas.microsoft.com/office/drawing/2014/main" id="{0A8E6DDD-8AD0-7C39-FD4C-68B2AF1AB4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8686" y="3762421"/>
            <a:ext cx="4212717" cy="2773108"/>
          </a:xfrm>
          <a:prstGeom prst="rect">
            <a:avLst/>
          </a:prstGeom>
        </p:spPr>
      </p:pic>
    </p:spTree>
    <p:extLst>
      <p:ext uri="{BB962C8B-B14F-4D97-AF65-F5344CB8AC3E}">
        <p14:creationId xmlns:p14="http://schemas.microsoft.com/office/powerpoint/2010/main" val="282307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1732</Words>
  <Application>Microsoft Office PowerPoint</Application>
  <PresentationFormat>Widescreen</PresentationFormat>
  <Paragraphs>188</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 Narrow</vt:lpstr>
      <vt:lpstr>Arial</vt:lpstr>
      <vt:lpstr>Bell MT</vt:lpstr>
      <vt:lpstr>Calibri</vt:lpstr>
      <vt:lpstr>Calibri Light</vt:lpstr>
      <vt:lpstr>Helvetica Neue</vt:lpstr>
      <vt:lpstr>Söhne</vt:lpstr>
      <vt:lpstr>Office Theme</vt:lpstr>
      <vt:lpstr>Project Name : Brazil Housing Case Study  Student Name : Megha Arora  Mentor Name : Jaya Pandey  Batch Name : DA303S30  </vt:lpstr>
      <vt:lpstr>OBJECTIVES : </vt:lpstr>
      <vt:lpstr>BUSINESS REQUIREMENT : </vt:lpstr>
      <vt:lpstr>Level 0 Analysis:             Understanding Data </vt:lpstr>
      <vt:lpstr>Level 1 Analysis :   Univariate Analysis </vt:lpstr>
      <vt:lpstr>Univariate Analysis of Categorical columns  </vt:lpstr>
      <vt:lpstr>PowerPoint Presentation</vt:lpstr>
      <vt:lpstr>Univariate Analysis of Numerical columns</vt:lpstr>
      <vt:lpstr>PowerPoint Presentation</vt:lpstr>
      <vt:lpstr>PowerPoint Presentation</vt:lpstr>
      <vt:lpstr>PowerPoint Presentation</vt:lpstr>
      <vt:lpstr>PowerPoint Presentation</vt:lpstr>
      <vt:lpstr>Level 2 Analysis : Bi-Variate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Brazil Housing Case Study  Student Name : Megha Arora  Mentor Name : Jaya Pandey  Batch Name : DA303S30  </dc:title>
  <dc:creator>Megha Arora</dc:creator>
  <cp:lastModifiedBy>Megha Arora</cp:lastModifiedBy>
  <cp:revision>7</cp:revision>
  <dcterms:created xsi:type="dcterms:W3CDTF">2024-04-14T08:00:59Z</dcterms:created>
  <dcterms:modified xsi:type="dcterms:W3CDTF">2024-04-16T18:32:24Z</dcterms:modified>
</cp:coreProperties>
</file>