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5" r:id="rId6"/>
    <p:sldId id="279" r:id="rId7"/>
    <p:sldId id="280" r:id="rId8"/>
    <p:sldId id="282" r:id="rId9"/>
    <p:sldId id="281" r:id="rId10"/>
    <p:sldId id="283" r:id="rId11"/>
    <p:sldId id="284" r:id="rId12"/>
    <p:sldId id="285" r:id="rId13"/>
    <p:sldId id="276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9"/>
    <a:srgbClr val="F979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EB1E8-2D6E-4A3B-9A98-6F008F1822A0}" type="datetimeFigureOut">
              <a:rPr lang="en-IN" smtClean="0"/>
              <a:t>02-11-2023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0673A-4708-42DB-8F31-2D1FE8EDB6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7981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0673A-4708-42DB-8F31-2D1FE8EDB61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338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0673A-4708-42DB-8F31-2D1FE8EDB61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353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0673A-4708-42DB-8F31-2D1FE8EDB61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975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0673A-4708-42DB-8F31-2D1FE8EDB61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298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0673A-4708-42DB-8F31-2D1FE8EDB61E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2258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0673A-4708-42DB-8F31-2D1FE8EDB61E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4426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E499F15-0F9C-4DA9-983E-DBDF2B1C9448}" type="datetimeFigureOut">
              <a:rPr lang="en-IN" smtClean="0"/>
              <a:t>02-11-2023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D8EED31-3C5D-45A1-9AEC-177EC92BC7E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599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9F15-0F9C-4DA9-983E-DBDF2B1C9448}" type="datetimeFigureOut">
              <a:rPr lang="en-IN" smtClean="0"/>
              <a:t>02-11-2023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ED31-3C5D-45A1-9AEC-177EC92BC7E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916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9F15-0F9C-4DA9-983E-DBDF2B1C9448}" type="datetimeFigureOut">
              <a:rPr lang="en-IN" smtClean="0"/>
              <a:t>02-11-2023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ED31-3C5D-45A1-9AEC-177EC92BC7E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816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9F15-0F9C-4DA9-983E-DBDF2B1C9448}" type="datetimeFigureOut">
              <a:rPr lang="en-IN" smtClean="0"/>
              <a:t>02-11-2023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ED31-3C5D-45A1-9AEC-177EC92BC7E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405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9F15-0F9C-4DA9-983E-DBDF2B1C9448}" type="datetimeFigureOut">
              <a:rPr lang="en-IN" smtClean="0"/>
              <a:t>02-11-2023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ED31-3C5D-45A1-9AEC-177EC92BC7E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13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9F15-0F9C-4DA9-983E-DBDF2B1C9448}" type="datetimeFigureOut">
              <a:rPr lang="en-IN" smtClean="0"/>
              <a:t>02-11-2023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ED31-3C5D-45A1-9AEC-177EC92BC7E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7001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9F15-0F9C-4DA9-983E-DBDF2B1C9448}" type="datetimeFigureOut">
              <a:rPr lang="en-IN" smtClean="0"/>
              <a:t>02-11-2023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ED31-3C5D-45A1-9AEC-177EC92BC7E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32982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9F15-0F9C-4DA9-983E-DBDF2B1C9448}" type="datetimeFigureOut">
              <a:rPr lang="en-IN" smtClean="0"/>
              <a:t>02-11-2023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ED31-3C5D-45A1-9AEC-177EC92BC7E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930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9F15-0F9C-4DA9-983E-DBDF2B1C9448}" type="datetimeFigureOut">
              <a:rPr lang="en-IN" smtClean="0"/>
              <a:t>02-11-2023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ED31-3C5D-45A1-9AEC-177EC92BC7E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638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9F15-0F9C-4DA9-983E-DBDF2B1C9448}" type="datetimeFigureOut">
              <a:rPr lang="en-IN" smtClean="0"/>
              <a:t>02-11-2023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ED31-3C5D-45A1-9AEC-177EC92BC7E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2298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9F15-0F9C-4DA9-983E-DBDF2B1C9448}" type="datetimeFigureOut">
              <a:rPr lang="en-IN" smtClean="0"/>
              <a:t>02-11-2023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ED31-3C5D-45A1-9AEC-177EC92BC7E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573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E499F15-0F9C-4DA9-983E-DBDF2B1C9448}" type="datetimeFigureOut">
              <a:rPr lang="en-IN" smtClean="0"/>
              <a:t>02-11-2023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D8EED31-3C5D-45A1-9AEC-177EC92BC7E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1036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9A4749-F745-FA2D-EDEC-4006C0A64FB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830413" y="5364598"/>
            <a:ext cx="3089122" cy="604044"/>
          </a:xfrm>
          <a:solidFill>
            <a:srgbClr val="B9B9B9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dirty="0"/>
              <a:t>By Megha Vij</a:t>
            </a:r>
            <a:endParaRPr lang="en-IN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9741AC-34DE-19E5-AF58-D6D1B25DB6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209"/>
          <a:stretch/>
        </p:blipFill>
        <p:spPr>
          <a:xfrm rot="20280379">
            <a:off x="1535838" y="714656"/>
            <a:ext cx="2562225" cy="11718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25B9B7-0215-9CB0-42FA-F5E67AE26D3E}"/>
              </a:ext>
            </a:extLst>
          </p:cNvPr>
          <p:cNvSpPr txBox="1"/>
          <p:nvPr/>
        </p:nvSpPr>
        <p:spPr>
          <a:xfrm>
            <a:off x="3815889" y="1917577"/>
            <a:ext cx="3588087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Aptos Display" panose="020B0004020202020204" pitchFamily="34" charset="0"/>
              </a:rPr>
              <a:t>VIDEO </a:t>
            </a:r>
          </a:p>
          <a:p>
            <a:pPr algn="ctr"/>
            <a:r>
              <a:rPr lang="en-US" sz="6000" b="1" dirty="0">
                <a:latin typeface="Aptos Display" panose="020B0004020202020204" pitchFamily="34" charset="0"/>
              </a:rPr>
              <a:t>TREND ANALYSIS</a:t>
            </a:r>
            <a:endParaRPr lang="en-IN" sz="6000" b="1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686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9A03-280D-0AFD-BA7A-2AA9455B1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92963"/>
            <a:ext cx="9875520" cy="87001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Feature Analysis- date and time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F4C46D-7B9B-C7A4-E61F-654DCB4AE441}"/>
              </a:ext>
            </a:extLst>
          </p:cNvPr>
          <p:cNvSpPr txBox="1"/>
          <p:nvPr/>
        </p:nvSpPr>
        <p:spPr>
          <a:xfrm>
            <a:off x="9321553" y="2041864"/>
            <a:ext cx="2024109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Engagement increases over period of time specially for view count</a:t>
            </a:r>
            <a:r>
              <a:rPr lang="en-US" dirty="0"/>
              <a:t>.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977C73-57FC-CA9E-7B7E-97DF81A30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91" y="916712"/>
            <a:ext cx="884872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79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E67B8-9230-234E-AF61-6D30848A6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34" y="245615"/>
            <a:ext cx="5737194" cy="651029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 Models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D4250-7F2D-2D9D-5E40-5EC574B56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376" y="926208"/>
            <a:ext cx="2008574" cy="777240"/>
          </a:xfrm>
        </p:spPr>
        <p:txBody>
          <a:bodyPr/>
          <a:lstStyle/>
          <a:p>
            <a:r>
              <a:rPr lang="en-US" dirty="0"/>
              <a:t>Linear model 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A2B4E1-12E0-06C9-9F55-5CC279FC6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40842" y="2907522"/>
            <a:ext cx="2210540" cy="777240"/>
          </a:xfrm>
        </p:spPr>
        <p:txBody>
          <a:bodyPr/>
          <a:lstStyle/>
          <a:p>
            <a:r>
              <a:rPr lang="en-US" dirty="0"/>
              <a:t>Random forest</a:t>
            </a:r>
            <a:endParaRPr lang="en-IN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213B5C-8E4A-67B1-168F-DE75768C8F9F}"/>
              </a:ext>
            </a:extLst>
          </p:cNvPr>
          <p:cNvSpPr txBox="1">
            <a:spLocks/>
          </p:cNvSpPr>
          <p:nvPr/>
        </p:nvSpPr>
        <p:spPr>
          <a:xfrm>
            <a:off x="9135165" y="33235"/>
            <a:ext cx="2008574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knn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4969C9-4399-A387-D714-83FBB776A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563" y="3506684"/>
            <a:ext cx="4989251" cy="30716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A40F95-C80F-D6B3-2FB0-874F0C1F8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75" y="1467968"/>
            <a:ext cx="3900125" cy="30368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A09D7B8-8623-6A4B-D995-A776A3D41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1725" y="571129"/>
            <a:ext cx="3660838" cy="288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62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30B0-19D8-9CF8-D7DD-66BDADAA4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23714"/>
            <a:ext cx="9875520" cy="580008"/>
          </a:xfrm>
        </p:spPr>
        <p:txBody>
          <a:bodyPr>
            <a:normAutofit fontScale="90000"/>
          </a:bodyPr>
          <a:lstStyle/>
          <a:p>
            <a:r>
              <a:rPr lang="en-US" dirty="0"/>
              <a:t>View count predictor app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ACE05-69E1-AF07-0845-AE3E7367A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0F6817-CC36-58CE-BA83-2F4CECB72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08" y="961312"/>
            <a:ext cx="11496583" cy="563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0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810E-CCE0-B7F1-516E-2D117F55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Conclusion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C696E-B994-1390-4B12-9F8E7AB3F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831" y="1607750"/>
            <a:ext cx="9188388" cy="2156382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Various factors such as likes, comments, video tags, and specific words in the title have a significant influence on YouTube video view counts.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The Random Forest Regressor outperformed other models in predicting YouTube video view counts due to its robustness and generalizability.</a:t>
            </a:r>
          </a:p>
          <a:p>
            <a:pPr marL="45720" indent="0" algn="l">
              <a:buNone/>
            </a:pPr>
            <a:endParaRPr lang="en-US" sz="3200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4076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1305-9D6F-EDEB-1D0F-BCA5F86D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1274" y="415620"/>
            <a:ext cx="4829452" cy="8642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Future work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3A3E0-642F-7767-E860-441022877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348" y="1376038"/>
            <a:ext cx="8895425" cy="3160451"/>
          </a:xfrm>
        </p:spPr>
        <p:txBody>
          <a:bodyPr>
            <a:normAutofit lnSpcReduction="10000"/>
          </a:bodyPr>
          <a:lstStyle/>
          <a:p>
            <a:r>
              <a:rPr lang="en-US" sz="2900" b="0" i="0" dirty="0">
                <a:solidFill>
                  <a:srgbClr val="374151"/>
                </a:solidFill>
                <a:effectLst/>
                <a:latin typeface="Söhne"/>
              </a:rPr>
              <a:t>Expand the dataset to improve the robustness and accuracy of the predictive models, allowing for a more comprehensive understanding of the factors influencing YouTube video view counts.</a:t>
            </a:r>
          </a:p>
          <a:p>
            <a:r>
              <a:rPr lang="en-US" sz="2900" dirty="0">
                <a:solidFill>
                  <a:srgbClr val="374151"/>
                </a:solidFill>
                <a:latin typeface="Söhne"/>
              </a:rPr>
              <a:t>Do similar predictions on the basis of specific regions and content.</a:t>
            </a:r>
          </a:p>
          <a:p>
            <a:r>
              <a:rPr lang="en-US" sz="2900" b="0" i="0" dirty="0">
                <a:solidFill>
                  <a:srgbClr val="374151"/>
                </a:solidFill>
                <a:effectLst/>
                <a:latin typeface="Söhne"/>
              </a:rPr>
              <a:t>Do title and description sentiment analysis</a:t>
            </a:r>
          </a:p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EAABB5-73E8-0BB6-4FE3-D7838686A2EC}"/>
              </a:ext>
            </a:extLst>
          </p:cNvPr>
          <p:cNvSpPr txBox="1">
            <a:spLocks/>
          </p:cNvSpPr>
          <p:nvPr/>
        </p:nvSpPr>
        <p:spPr>
          <a:xfrm>
            <a:off x="1065247" y="1279865"/>
            <a:ext cx="4367887" cy="170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b="1" dirty="0">
              <a:latin typeface="Söhne"/>
            </a:endParaRPr>
          </a:p>
          <a:p>
            <a:pPr marL="0" indent="0">
              <a:buNone/>
            </a:pPr>
            <a:endParaRPr lang="en-IN" b="1" dirty="0"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8379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7E973A-A87C-EE5C-FB6F-AF81F9CE1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74908">
            <a:off x="2351877" y="1091455"/>
            <a:ext cx="7115385" cy="467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1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44D7-84C5-0B40-773E-EA97404B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703" y="1171852"/>
            <a:ext cx="10755297" cy="365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About project 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redict the view count of YouTube videos using various features such as likes, dislikes, view count , comment count and other relevant metadata.</a:t>
            </a:r>
            <a:b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br>
              <a:rPr lang="en-IN" b="0" i="0" dirty="0">
                <a:solidFill>
                  <a:schemeClr val="tx1"/>
                </a:solidFill>
                <a:effectLst/>
                <a:latin typeface="Söhne"/>
              </a:rPr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44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B7C5FF58-4A1A-76DA-1828-F43A7B5BBBDC}"/>
              </a:ext>
            </a:extLst>
          </p:cNvPr>
          <p:cNvSpPr/>
          <p:nvPr/>
        </p:nvSpPr>
        <p:spPr>
          <a:xfrm>
            <a:off x="9348690" y="278721"/>
            <a:ext cx="2553806" cy="137603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C502B-B903-80E9-C4D6-D862A74DC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6478" y="505367"/>
            <a:ext cx="6164659" cy="833856"/>
          </a:xfrm>
        </p:spPr>
        <p:txBody>
          <a:bodyPr>
            <a:normAutofit/>
          </a:bodyPr>
          <a:lstStyle/>
          <a:p>
            <a:r>
              <a:rPr lang="en-US" dirty="0"/>
              <a:t>Data and its source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D5D04-2E22-D6A3-7A30-F71823CF0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023" y="665769"/>
            <a:ext cx="2203140" cy="5131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Csv and </a:t>
            </a:r>
            <a:r>
              <a:rPr lang="en-US" sz="2800" dirty="0" err="1"/>
              <a:t>json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98899E-6B08-E53D-AC27-FC9BBDC3F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309644">
            <a:off x="293036" y="412294"/>
            <a:ext cx="3379825" cy="1139401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50D7A19-0AAA-B504-2FD2-6E1154852C44}"/>
              </a:ext>
            </a:extLst>
          </p:cNvPr>
          <p:cNvCxnSpPr>
            <a:cxnSpLocks/>
          </p:cNvCxnSpPr>
          <p:nvPr/>
        </p:nvCxnSpPr>
        <p:spPr>
          <a:xfrm>
            <a:off x="8330775" y="922295"/>
            <a:ext cx="8438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8B9EC5-91A8-0E4B-024A-DC0A4C2251FD}"/>
              </a:ext>
            </a:extLst>
          </p:cNvPr>
          <p:cNvSpPr txBox="1"/>
          <p:nvPr/>
        </p:nvSpPr>
        <p:spPr>
          <a:xfrm>
            <a:off x="550416" y="2291953"/>
            <a:ext cx="108307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0" dirty="0">
                <a:effectLst/>
                <a:latin typeface="system-ui"/>
              </a:rPr>
              <a:t>Steps involved</a:t>
            </a:r>
          </a:p>
          <a:p>
            <a:pPr marL="342900" indent="-342900">
              <a:buAutoNum type="arabicPeriod"/>
            </a:pPr>
            <a:r>
              <a:rPr lang="en-IN" sz="2400" i="0" dirty="0">
                <a:effectLst/>
                <a:latin typeface="system-ui"/>
              </a:rPr>
              <a:t>Understanding</a:t>
            </a:r>
            <a:r>
              <a:rPr lang="en-IN" sz="2400" dirty="0">
                <a:latin typeface="system-ui"/>
              </a:rPr>
              <a:t> and </a:t>
            </a:r>
            <a:r>
              <a:rPr lang="en-IN" sz="2400" i="0" dirty="0">
                <a:effectLst/>
                <a:latin typeface="system-ui"/>
              </a:rPr>
              <a:t>preprocessing</a:t>
            </a:r>
            <a:r>
              <a:rPr lang="en-IN" sz="2400" dirty="0">
                <a:latin typeface="system-ui"/>
              </a:rPr>
              <a:t> </a:t>
            </a:r>
            <a:r>
              <a:rPr lang="en-IN" sz="2400" i="0" dirty="0">
                <a:effectLst/>
                <a:latin typeface="system-ui"/>
              </a:rPr>
              <a:t>data – dealing with columns, changing names, checking null values, info etc to understand and obtain the desired columns for analysis.</a:t>
            </a:r>
          </a:p>
          <a:p>
            <a:pPr marL="342900" indent="-342900">
              <a:buAutoNum type="arabicPeriod" startAt="2"/>
            </a:pPr>
            <a:r>
              <a:rPr lang="en-IN" sz="2400" dirty="0">
                <a:latin typeface="system-ui"/>
              </a:rPr>
              <a:t>Exploratory Data analysis – to see the correlations between features and view count and bar plots to check the highest view count for the given dataset</a:t>
            </a:r>
          </a:p>
          <a:p>
            <a:pPr marL="342900" indent="-342900">
              <a:buAutoNum type="arabicPeriod" startAt="3"/>
            </a:pPr>
            <a:r>
              <a:rPr lang="en-IN" sz="2400" dirty="0">
                <a:latin typeface="system-ui"/>
              </a:rPr>
              <a:t>Applying ML models </a:t>
            </a:r>
          </a:p>
          <a:p>
            <a:pPr marL="342900" indent="-342900">
              <a:buAutoNum type="arabicPeriod" startAt="3"/>
            </a:pPr>
            <a:r>
              <a:rPr lang="en-IN" sz="2400" dirty="0">
                <a:latin typeface="system-ui"/>
              </a:rPr>
              <a:t>Select the best model</a:t>
            </a:r>
          </a:p>
          <a:p>
            <a:pPr marL="342900" indent="-342900">
              <a:buAutoNum type="arabicPeriod" startAt="3"/>
            </a:pPr>
            <a:r>
              <a:rPr lang="en-IN" sz="2400" dirty="0">
                <a:latin typeface="system-ui"/>
              </a:rPr>
              <a:t>Use it for prediction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0278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121DD-F7BA-882C-8FDE-3919515E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338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Questions: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8447B-49D0-E2B7-9E01-365F8FF8F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006" y="1047565"/>
            <a:ext cx="11505460" cy="5264458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Question 1</a:t>
            </a:r>
          </a:p>
          <a:p>
            <a:pPr marL="45720" indent="0">
              <a:buNone/>
            </a:pP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What are the key factors influencing the view count of YouTube videos?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Question 2</a:t>
            </a:r>
          </a:p>
          <a:p>
            <a:pPr marL="45720" indent="0">
              <a:buNone/>
            </a:pP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How do different metadata features, such as video title, tags, and description correlate with the view count?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Question 3</a:t>
            </a:r>
          </a:p>
          <a:p>
            <a:pPr marL="45720" indent="0">
              <a:buNone/>
            </a:pP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What are the most significant features that contribute to the prediction of view count and how do they influence the outcome?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Question 4</a:t>
            </a:r>
          </a:p>
          <a:p>
            <a:pPr marL="45720" indent="0">
              <a:buNone/>
            </a:pP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Which machine learning model performs the best in predicting the view count of YouTube videos based on the available data?  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Question 5</a:t>
            </a:r>
          </a:p>
          <a:p>
            <a:pPr marL="45720" indent="0">
              <a:buNone/>
            </a:pP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How reliable is the developed model in making predictions about the view count of new YouTube videos?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44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4164-7658-FEEF-620D-D9EAB8B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174963"/>
            <a:ext cx="9330431" cy="768405"/>
          </a:xfrm>
        </p:spPr>
        <p:txBody>
          <a:bodyPr>
            <a:noAutofit/>
          </a:bodyPr>
          <a:lstStyle/>
          <a:p>
            <a:r>
              <a:rPr lang="en-IN" sz="4000" b="1" i="0" dirty="0">
                <a:solidFill>
                  <a:srgbClr val="92D050"/>
                </a:solidFill>
                <a:effectLst/>
                <a:latin typeface="Söhne"/>
              </a:rPr>
              <a:t>Key Factors affecting view count</a:t>
            </a:r>
            <a:endParaRPr lang="en-IN" sz="4000" dirty="0">
              <a:solidFill>
                <a:srgbClr val="92D05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18885-2783-7B2F-CF4E-C83E27488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474" y="871476"/>
            <a:ext cx="11248008" cy="76840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400" i="0" dirty="0">
                <a:solidFill>
                  <a:schemeClr val="tx1"/>
                </a:solidFill>
                <a:effectLst/>
                <a:latin typeface="system-ui"/>
              </a:rPr>
              <a:t>1. View count and numerical columns(</a:t>
            </a:r>
            <a:r>
              <a:rPr lang="en-US" b="0" i="0" dirty="0">
                <a:solidFill>
                  <a:schemeClr val="tx1"/>
                </a:solidFill>
                <a:effectLst/>
                <a:latin typeface="system-ui"/>
              </a:rPr>
              <a:t>comment count, dislikes, likes, comments disabled, ratings disabled ,view count)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D5BA7DE-9B58-CA32-4C71-AE53923CF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268" y="1733736"/>
            <a:ext cx="6432195" cy="487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72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4164-7658-FEEF-620D-D9EAB8B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174963"/>
            <a:ext cx="9330431" cy="768405"/>
          </a:xfrm>
        </p:spPr>
        <p:txBody>
          <a:bodyPr>
            <a:noAutofit/>
          </a:bodyPr>
          <a:lstStyle/>
          <a:p>
            <a:r>
              <a:rPr lang="en-IN" sz="4000" b="1" i="0" dirty="0">
                <a:solidFill>
                  <a:srgbClr val="92D050"/>
                </a:solidFill>
                <a:effectLst/>
                <a:latin typeface="Söhne"/>
              </a:rPr>
              <a:t>Key Factors affecting view count</a:t>
            </a:r>
            <a:endParaRPr lang="en-IN" sz="4000" dirty="0">
              <a:solidFill>
                <a:srgbClr val="92D05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18885-2783-7B2F-CF4E-C83E27488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474" y="871476"/>
            <a:ext cx="11248008" cy="76840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system-ui"/>
              </a:rPr>
              <a:t>2</a:t>
            </a:r>
            <a:r>
              <a:rPr lang="en-US" sz="2400" i="0" dirty="0">
                <a:solidFill>
                  <a:schemeClr val="tx1"/>
                </a:solidFill>
                <a:effectLst/>
                <a:latin typeface="system-ui"/>
              </a:rPr>
              <a:t>. View count and categorical columns(</a:t>
            </a:r>
            <a:r>
              <a:rPr lang="en-US" b="0" i="0" dirty="0">
                <a:solidFill>
                  <a:schemeClr val="tx1"/>
                </a:solidFill>
                <a:effectLst/>
                <a:latin typeface="system-ui"/>
              </a:rPr>
              <a:t>category)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D0876E-198A-BE79-671F-DD7C3E00E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832" y="1799679"/>
            <a:ext cx="7509303" cy="441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38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4164-7658-FEEF-620D-D9EAB8B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174963"/>
            <a:ext cx="9330431" cy="768405"/>
          </a:xfrm>
        </p:spPr>
        <p:txBody>
          <a:bodyPr>
            <a:noAutofit/>
          </a:bodyPr>
          <a:lstStyle/>
          <a:p>
            <a:r>
              <a:rPr lang="en-IN" sz="4000" b="1" i="0" dirty="0">
                <a:solidFill>
                  <a:srgbClr val="92D050"/>
                </a:solidFill>
                <a:effectLst/>
                <a:latin typeface="Söhne"/>
              </a:rPr>
              <a:t>Key Factors affecting view count</a:t>
            </a:r>
            <a:endParaRPr lang="en-IN" sz="4000" dirty="0">
              <a:solidFill>
                <a:srgbClr val="92D05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18885-2783-7B2F-CF4E-C83E27488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474" y="871476"/>
            <a:ext cx="11248008" cy="76840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system-ui"/>
              </a:rPr>
              <a:t>2</a:t>
            </a:r>
            <a:r>
              <a:rPr lang="en-US" sz="2400" i="0" dirty="0">
                <a:solidFill>
                  <a:schemeClr val="tx1"/>
                </a:solidFill>
                <a:effectLst/>
                <a:latin typeface="system-ui"/>
              </a:rPr>
              <a:t>. View count and categorical columns(</a:t>
            </a:r>
            <a:r>
              <a:rPr lang="en-US" b="0" i="0" dirty="0">
                <a:solidFill>
                  <a:schemeClr val="tx1"/>
                </a:solidFill>
                <a:effectLst/>
                <a:latin typeface="system-ui"/>
              </a:rPr>
              <a:t>titles)-title into individual words and the count of each word was taken.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5E1E99-D6CD-9804-7C6F-B8DF50D24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231" y="1723203"/>
            <a:ext cx="5290052" cy="46566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C29B73-5F97-B92C-FD9F-04DD4451C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65" y="1588092"/>
            <a:ext cx="5983549" cy="465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47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4164-7658-FEEF-620D-D9EAB8B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174963"/>
            <a:ext cx="9330431" cy="768405"/>
          </a:xfrm>
        </p:spPr>
        <p:txBody>
          <a:bodyPr>
            <a:noAutofit/>
          </a:bodyPr>
          <a:lstStyle/>
          <a:p>
            <a:r>
              <a:rPr lang="en-IN" sz="4000" b="1" i="0" dirty="0">
                <a:solidFill>
                  <a:srgbClr val="92D050"/>
                </a:solidFill>
                <a:effectLst/>
                <a:latin typeface="Söhne"/>
              </a:rPr>
              <a:t>Key Factors affecting view count</a:t>
            </a:r>
            <a:endParaRPr lang="en-IN" sz="4000" dirty="0">
              <a:solidFill>
                <a:srgbClr val="92D05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18885-2783-7B2F-CF4E-C83E27488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474" y="871476"/>
            <a:ext cx="11248008" cy="76840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system-ui"/>
              </a:rPr>
              <a:t>2</a:t>
            </a:r>
            <a:r>
              <a:rPr lang="en-US" sz="2400" i="0" dirty="0">
                <a:solidFill>
                  <a:schemeClr val="tx1"/>
                </a:solidFill>
                <a:effectLst/>
                <a:latin typeface="system-ui"/>
              </a:rPr>
              <a:t>. View count and categorical columns(</a:t>
            </a:r>
            <a:r>
              <a:rPr lang="en-US" b="0" i="0" dirty="0">
                <a:solidFill>
                  <a:schemeClr val="tx1"/>
                </a:solidFill>
                <a:effectLst/>
                <a:latin typeface="system-ui"/>
              </a:rPr>
              <a:t>titles)-correlation between top words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88AE58-8BBF-FA5B-B1F1-DF726DAB8E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3" r="3892" b="2881"/>
          <a:stretch/>
        </p:blipFill>
        <p:spPr>
          <a:xfrm>
            <a:off x="2663302" y="1449232"/>
            <a:ext cx="6187736" cy="515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76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4164-7658-FEEF-620D-D9EAB8B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174963"/>
            <a:ext cx="9330431" cy="768405"/>
          </a:xfrm>
        </p:spPr>
        <p:txBody>
          <a:bodyPr>
            <a:noAutofit/>
          </a:bodyPr>
          <a:lstStyle/>
          <a:p>
            <a:r>
              <a:rPr lang="en-IN" sz="4000" b="1" i="0" dirty="0">
                <a:solidFill>
                  <a:srgbClr val="92D050"/>
                </a:solidFill>
                <a:effectLst/>
                <a:latin typeface="Söhne"/>
              </a:rPr>
              <a:t>Key Factors affecting view count</a:t>
            </a:r>
            <a:endParaRPr lang="en-IN" sz="4000" dirty="0">
              <a:solidFill>
                <a:srgbClr val="92D05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18885-2783-7B2F-CF4E-C83E27488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474" y="871476"/>
            <a:ext cx="11248008" cy="76840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system-ui"/>
              </a:rPr>
              <a:t>2</a:t>
            </a:r>
            <a:r>
              <a:rPr lang="en-US" sz="2400" i="0" dirty="0">
                <a:solidFill>
                  <a:schemeClr val="tx1"/>
                </a:solidFill>
                <a:effectLst/>
                <a:latin typeface="system-ui"/>
              </a:rPr>
              <a:t>. View count and categorical columns(</a:t>
            </a:r>
            <a:r>
              <a:rPr lang="en-US" b="0" i="0" dirty="0">
                <a:solidFill>
                  <a:schemeClr val="tx1"/>
                </a:solidFill>
                <a:effectLst/>
                <a:latin typeface="system-ui"/>
              </a:rPr>
              <a:t>tags)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030BEB-3325-880B-171E-51572B3F2A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4" b="3208"/>
          <a:stretch/>
        </p:blipFill>
        <p:spPr>
          <a:xfrm>
            <a:off x="1683976" y="1482570"/>
            <a:ext cx="9189897" cy="505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7292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4218</TotalTime>
  <Words>462</Words>
  <Application>Microsoft Office PowerPoint</Application>
  <PresentationFormat>Widescreen</PresentationFormat>
  <Paragraphs>54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 Display</vt:lpstr>
      <vt:lpstr>Arial</vt:lpstr>
      <vt:lpstr>Calibri</vt:lpstr>
      <vt:lpstr>Consolas</vt:lpstr>
      <vt:lpstr>Corbel</vt:lpstr>
      <vt:lpstr>Söhne</vt:lpstr>
      <vt:lpstr>system-ui</vt:lpstr>
      <vt:lpstr>Basis</vt:lpstr>
      <vt:lpstr>PowerPoint Presentation</vt:lpstr>
      <vt:lpstr>     About project  Predict the view count of YouTube videos using various features such as likes, dislikes, view count , comment count and other relevant metadata.    </vt:lpstr>
      <vt:lpstr>Data and its source</vt:lpstr>
      <vt:lpstr>Questions:</vt:lpstr>
      <vt:lpstr>Key Factors affecting view count</vt:lpstr>
      <vt:lpstr>Key Factors affecting view count</vt:lpstr>
      <vt:lpstr>Key Factors affecting view count</vt:lpstr>
      <vt:lpstr>Key Factors affecting view count</vt:lpstr>
      <vt:lpstr>Key Factors affecting view count</vt:lpstr>
      <vt:lpstr>Feature Analysis- date and time</vt:lpstr>
      <vt:lpstr>Machine learning Models </vt:lpstr>
      <vt:lpstr>View count predictor app</vt:lpstr>
      <vt:lpstr>Conclusion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on sales of a store</dc:title>
  <dc:creator>MEGHA VIJ</dc:creator>
  <cp:lastModifiedBy>MEGHA VIJ</cp:lastModifiedBy>
  <cp:revision>28</cp:revision>
  <dcterms:created xsi:type="dcterms:W3CDTF">2023-10-03T13:00:19Z</dcterms:created>
  <dcterms:modified xsi:type="dcterms:W3CDTF">2023-11-03T06:13:16Z</dcterms:modified>
</cp:coreProperties>
</file>