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7" r:id="rId5"/>
    <p:sldId id="258" r:id="rId6"/>
    <p:sldId id="278" r:id="rId7"/>
    <p:sldId id="262" r:id="rId8"/>
    <p:sldId id="260" r:id="rId9"/>
    <p:sldId id="279" r:id="rId10"/>
    <p:sldId id="280" r:id="rId11"/>
    <p:sldId id="277" r:id="rId12"/>
    <p:sldId id="281" r:id="rId13"/>
    <p:sldId id="282" r:id="rId14"/>
    <p:sldId id="283" r:id="rId15"/>
    <p:sldId id="284" r:id="rId16"/>
    <p:sldId id="285" r:id="rId17"/>
    <p:sldId id="286" r:id="rId18"/>
    <p:sldId id="287" r:id="rId19"/>
    <p:sldId id="288" r:id="rId20"/>
    <p:sldId id="289" r:id="rId21"/>
    <p:sldId id="290" r:id="rId22"/>
    <p:sldId id="272" r:id="rId23"/>
    <p:sldId id="267" r:id="rId24"/>
    <p:sldId id="291" r:id="rId25"/>
    <p:sldId id="293" r:id="rId26"/>
    <p:sldId id="294" r:id="rId27"/>
    <p:sldId id="295" r:id="rId28"/>
    <p:sldId id="296" r:id="rId29"/>
    <p:sldId id="297" r:id="rId30"/>
    <p:sldId id="298" r:id="rId31"/>
    <p:sldId id="299" r:id="rId32"/>
    <p:sldId id="300" r:id="rId33"/>
    <p:sldId id="301" r:id="rId34"/>
    <p:sldId id="302" r:id="rId35"/>
    <p:sldId id="303" r:id="rId36"/>
    <p:sldId id="305" r:id="rId37"/>
    <p:sldId id="306" r:id="rId38"/>
    <p:sldId id="30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CDA1"/>
    <a:srgbClr val="FFFFFF"/>
    <a:srgbClr val="0F363C"/>
    <a:srgbClr val="153B3F"/>
    <a:srgbClr val="09191B"/>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4" autoAdjust="0"/>
  </p:normalViewPr>
  <p:slideViewPr>
    <p:cSldViewPr snapToGrid="0">
      <p:cViewPr varScale="1">
        <p:scale>
          <a:sx n="85" d="100"/>
          <a:sy n="85" d="100"/>
        </p:scale>
        <p:origin x="590" y="53"/>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mailto:Megha.dwarakanathk@gmail.com"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mailto:tarunpatel216@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 Id="rId4" Type="http://schemas.openxmlformats.org/officeDocument/2006/relationships/image" Target="../media/image28.sv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 Id="rId4" Type="http://schemas.openxmlformats.org/officeDocument/2006/relationships/image" Target="../media/image28.sv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 Id="rId4" Type="http://schemas.openxmlformats.org/officeDocument/2006/relationships/image" Target="../media/image28.sv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 Id="rId4" Type="http://schemas.openxmlformats.org/officeDocument/2006/relationships/image" Target="../media/image28.sv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5.xml"/><Relationship Id="rId4" Type="http://schemas.openxmlformats.org/officeDocument/2006/relationships/image" Target="../media/image31.sv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5.xml"/><Relationship Id="rId4" Type="http://schemas.openxmlformats.org/officeDocument/2006/relationships/image" Target="../media/image31.svg"/></Relationships>
</file>

<file path=ppt/slides/_rels/slide34.xml.rels><?xml version="1.0" encoding="UTF-8" standalone="yes"?>
<Relationships xmlns="http://schemas.openxmlformats.org/package/2006/relationships"><Relationship Id="rId8" Type="http://schemas.openxmlformats.org/officeDocument/2006/relationships/hyperlink" Target="https://culturalintelligencecenter.com/" TargetMode="External"/><Relationship Id="rId13" Type="http://schemas.openxmlformats.org/officeDocument/2006/relationships/hyperlink" Target="https://www.nationalgeographic.com/environment/article/earthquakes" TargetMode="External"/><Relationship Id="rId3" Type="http://schemas.openxmlformats.org/officeDocument/2006/relationships/hyperlink" Target="https://www.who.int/health-topics/risk-management" TargetMode="External"/><Relationship Id="rId7" Type="http://schemas.openxmlformats.org/officeDocument/2006/relationships/hyperlink" Target="https://www.who.int/health-topics/health-workforce" TargetMode="External"/><Relationship Id="rId12" Type="http://schemas.openxmlformats.org/officeDocument/2006/relationships/hyperlink" Target="https://www.usgs.gov/" TargetMode="External"/><Relationship Id="rId17" Type="http://schemas.openxmlformats.org/officeDocument/2006/relationships/image" Target="../media/image31.svg"/><Relationship Id="rId2" Type="http://schemas.openxmlformats.org/officeDocument/2006/relationships/image" Target="../media/image29.jpg"/><Relationship Id="rId16" Type="http://schemas.openxmlformats.org/officeDocument/2006/relationships/image" Target="../media/image30.png"/><Relationship Id="rId1" Type="http://schemas.openxmlformats.org/officeDocument/2006/relationships/slideLayout" Target="../slideLayouts/slideLayout5.xml"/><Relationship Id="rId6" Type="http://schemas.openxmlformats.org/officeDocument/2006/relationships/hyperlink" Target="https://hbr.org/2014/01/the-right-way-to-do-swot-analysis" TargetMode="External"/><Relationship Id="rId11" Type="http://schemas.openxmlformats.org/officeDocument/2006/relationships/hyperlink" Target="https://ec.europa.eu/health/" TargetMode="External"/><Relationship Id="rId5" Type="http://schemas.openxmlformats.org/officeDocument/2006/relationships/hyperlink" Target="https://www.hfma.org/" TargetMode="External"/><Relationship Id="rId15" Type="http://schemas.openxmlformats.org/officeDocument/2006/relationships/hyperlink" Target="https://www.hfmmagazine.com/" TargetMode="External"/><Relationship Id="rId10" Type="http://schemas.openxmlformats.org/officeDocument/2006/relationships/hyperlink" Target="https://www.who.int/health-topics/health-financing" TargetMode="External"/><Relationship Id="rId4" Type="http://schemas.openxmlformats.org/officeDocument/2006/relationships/hyperlink" Target="https://www.cdc.gov/niosh/topics/risk-management/" TargetMode="External"/><Relationship Id="rId9" Type="http://schemas.openxmlformats.org/officeDocument/2006/relationships/hyperlink" Target="https://www.who.int/health-topics/culture" TargetMode="External"/><Relationship Id="rId14" Type="http://schemas.openxmlformats.org/officeDocument/2006/relationships/hyperlink" Target="https://www.aha.org/"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image" Target="../media/image3.jpeg"/><Relationship Id="rId16" Type="http://schemas.openxmlformats.org/officeDocument/2006/relationships/image" Target="../media/image17.svg"/><Relationship Id="rId1" Type="http://schemas.openxmlformats.org/officeDocument/2006/relationships/slideLayout" Target="../slideLayouts/slideLayout5.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jpe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2448283" y="1"/>
            <a:ext cx="9672000" cy="6857999"/>
          </a:xfrm>
        </p:spPr>
        <p:txBody>
          <a:bodyPr/>
          <a:lstStyle/>
          <a:p>
            <a:pPr>
              <a:lnSpc>
                <a:spcPct val="110000"/>
              </a:lnSpc>
            </a:pPr>
            <a:r>
              <a:rPr lang="en-US" sz="4400" dirty="0"/>
              <a:t>Healthcare Beyond Borders</a:t>
            </a:r>
            <a:br>
              <a:rPr lang="en-US" sz="4400" dirty="0"/>
            </a:br>
            <a:r>
              <a:rPr lang="en-US" sz="4400" dirty="0"/>
              <a:t>Case Study on Expanding Internationally</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8279575" y="5708417"/>
            <a:ext cx="3492000" cy="620016"/>
          </a:xfrm>
          <a:gradFill>
            <a:gsLst>
              <a:gs pos="8000">
                <a:schemeClr val="tx2"/>
              </a:gs>
              <a:gs pos="100000">
                <a:schemeClr val="accent2"/>
              </a:gs>
            </a:gsLst>
            <a:lin ang="14400000" scaled="0"/>
          </a:gradFill>
        </p:spPr>
        <p:txBody>
          <a:bodyPr/>
          <a:lstStyle/>
          <a:p>
            <a:r>
              <a:rPr lang="en-US" sz="2000" dirty="0"/>
              <a:t>Megha Dwarakanath &amp; Tarun Patel</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536639" y="342899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fade">
                                      <p:cBhvr>
                                        <p:cTn id="31" dur="1000"/>
                                        <p:tgtEl>
                                          <p:spTgt spid="4">
                                            <p:bg/>
                                          </p:spTgt>
                                        </p:tgtEl>
                                      </p:cBhvr>
                                    </p:animEffect>
                                    <p:anim calcmode="lin" valueType="num">
                                      <p:cBhvr>
                                        <p:cTn id="32" dur="1000" fill="hold"/>
                                        <p:tgtEl>
                                          <p:spTgt spid="4">
                                            <p:bg/>
                                          </p:spTgt>
                                        </p:tgtEl>
                                        <p:attrNameLst>
                                          <p:attrName>ppt_x</p:attrName>
                                        </p:attrNameLst>
                                      </p:cBhvr>
                                      <p:tavLst>
                                        <p:tav tm="0">
                                          <p:val>
                                            <p:strVal val="#ppt_x"/>
                                          </p:val>
                                        </p:tav>
                                        <p:tav tm="100000">
                                          <p:val>
                                            <p:strVal val="#ppt_x"/>
                                          </p:val>
                                        </p:tav>
                                      </p:tavLst>
                                    </p:anim>
                                    <p:anim calcmode="lin" valueType="num">
                                      <p:cBhvr>
                                        <p:cTn id="33"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4">
                                            <p:txEl>
                                              <p:pRg st="0" end="0"/>
                                            </p:txEl>
                                          </p:spTgt>
                                        </p:tgtEl>
                                        <p:attrNameLst>
                                          <p:attrName>style.visibility</p:attrName>
                                        </p:attrNameLst>
                                      </p:cBhvr>
                                      <p:to>
                                        <p:strVal val="visible"/>
                                      </p:to>
                                    </p:set>
                                    <p:animEffect transition="in" filter="fade">
                                      <p:cBhvr>
                                        <p:cTn id="38" dur="1000"/>
                                        <p:tgtEl>
                                          <p:spTgt spid="4">
                                            <p:txEl>
                                              <p:pRg st="0" end="0"/>
                                            </p:txEl>
                                          </p:spTgt>
                                        </p:tgtEl>
                                      </p:cBhvr>
                                    </p:animEffect>
                                    <p:anim calcmode="lin" valueType="num">
                                      <p:cBhvr>
                                        <p:cTn id="3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animBg="1"/>
      <p:bldP spid="5" grpId="0" animBg="1"/>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684000" y="808186"/>
            <a:ext cx="9641100" cy="370166"/>
          </a:xfrm>
        </p:spPr>
        <p:txBody>
          <a:bodyPr/>
          <a:lstStyle/>
          <a:p>
            <a:r>
              <a:rPr lang="en-US" dirty="0"/>
              <a:t>Risk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10</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728399" y="14443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Healthcare Industry</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684000" y="2007618"/>
            <a:ext cx="5211975" cy="3072545"/>
          </a:xfrm>
          <a:gradFill>
            <a:gsLst>
              <a:gs pos="0">
                <a:schemeClr val="tx2"/>
              </a:gs>
              <a:gs pos="100000">
                <a:schemeClr val="accent2"/>
              </a:gs>
            </a:gsLst>
            <a:lin ang="14400000" scaled="0"/>
          </a:gradFill>
        </p:spPr>
        <p:txBody>
          <a:bodyPr/>
          <a:lstStyle/>
          <a:p>
            <a:pPr algn="just">
              <a:lnSpc>
                <a:spcPct val="107000"/>
              </a:lnSpc>
              <a:spcBef>
                <a:spcPts val="200"/>
              </a:spcBef>
            </a:pPr>
            <a:r>
              <a:rPr lang="en-US" sz="2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3. Cybersecurity Risks</a:t>
            </a:r>
          </a:p>
          <a:p>
            <a:pPr algn="just">
              <a:lnSpc>
                <a:spcPct val="107000"/>
              </a:lnSpc>
              <a:spcBef>
                <a:spcPts val="200"/>
              </a:spcBef>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Risks: Threats to healthcare information systems and patient data security.</a:t>
            </a:r>
          </a:p>
          <a:p>
            <a:pPr algn="just">
              <a:lnSpc>
                <a:spcPct val="107000"/>
              </a:lnSpc>
              <a:spcBef>
                <a:spcPts val="200"/>
              </a:spcBef>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Potential Threats: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Data breaches.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Ransomware attacks.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Phishing schemes targeting staff.</a:t>
            </a:r>
          </a:p>
          <a:p>
            <a:endParaRPr lang="en-US" dirty="0"/>
          </a:p>
          <a:p>
            <a:endParaRPr lang="en-US" dirty="0"/>
          </a:p>
        </p:txBody>
      </p:sp>
      <p:sp>
        <p:nvSpPr>
          <p:cNvPr id="8" name="Text Placeholder 3">
            <a:extLst>
              <a:ext uri="{FF2B5EF4-FFF2-40B4-BE49-F238E27FC236}">
                <a16:creationId xmlns:a16="http://schemas.microsoft.com/office/drawing/2014/main" id="{356F881B-118F-A719-49F6-F326FBEA1D2F}"/>
              </a:ext>
            </a:extLst>
          </p:cNvPr>
          <p:cNvSpPr txBox="1">
            <a:spLocks/>
          </p:cNvSpPr>
          <p:nvPr/>
        </p:nvSpPr>
        <p:spPr>
          <a:xfrm>
            <a:off x="6524625" y="2977269"/>
            <a:ext cx="5211975" cy="3072545"/>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Bef>
                <a:spcPts val="200"/>
              </a:spcBef>
            </a:pPr>
            <a:r>
              <a:rPr lang="en-US" sz="2400" b="1" kern="100" dirty="0">
                <a:latin typeface="Calibri Light" panose="020F0302020204030204" pitchFamily="34" charset="0"/>
                <a:ea typeface="Times New Roman" panose="02020603050405020304" pitchFamily="18" charset="0"/>
                <a:cs typeface="Tunga" panose="020B0502040204020203" pitchFamily="34" charset="0"/>
              </a:rPr>
              <a:t>4. Financial Risks</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Risks: Financial management challenges that affect the profitability and sustainability of healthcare organizations.</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Potential Threats: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Rising operational costs (staff salaries, equipment, drugs).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Reimbursement changes (Medicare/Medicaid).</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Unforeseen expenses (litigation, fines).</a:t>
            </a:r>
          </a:p>
          <a:p>
            <a:pPr marL="171450"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1584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1000"/>
                                        <p:tgtEl>
                                          <p:spTgt spid="6">
                                            <p:txEl>
                                              <p:pRg st="1" end="1"/>
                                            </p:txEl>
                                          </p:spTgt>
                                        </p:tgtEl>
                                      </p:cBhvr>
                                    </p:animEffect>
                                    <p:anim calcmode="lin" valueType="num">
                                      <p:cBhvr>
                                        <p:cTn id="4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1000"/>
                                        <p:tgtEl>
                                          <p:spTgt spid="6">
                                            <p:txEl>
                                              <p:pRg st="2" end="2"/>
                                            </p:txEl>
                                          </p:spTgt>
                                        </p:tgtEl>
                                      </p:cBhvr>
                                    </p:animEffect>
                                    <p:anim calcmode="lin" valueType="num">
                                      <p:cBhvr>
                                        <p:cTn id="5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1000"/>
                                        <p:tgtEl>
                                          <p:spTgt spid="6">
                                            <p:txEl>
                                              <p:pRg st="3" end="3"/>
                                            </p:txEl>
                                          </p:spTgt>
                                        </p:tgtEl>
                                      </p:cBhvr>
                                    </p:animEffect>
                                    <p:anim calcmode="lin" valueType="num">
                                      <p:cBhvr>
                                        <p:cTn id="5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
                                            <p:txEl>
                                              <p:pRg st="4" end="4"/>
                                            </p:txEl>
                                          </p:spTgt>
                                        </p:tgtEl>
                                        <p:attrNameLst>
                                          <p:attrName>style.visibility</p:attrName>
                                        </p:attrNameLst>
                                      </p:cBhvr>
                                      <p:to>
                                        <p:strVal val="visible"/>
                                      </p:to>
                                    </p:set>
                                    <p:animEffect transition="in" filter="fade">
                                      <p:cBhvr>
                                        <p:cTn id="64" dur="1000"/>
                                        <p:tgtEl>
                                          <p:spTgt spid="6">
                                            <p:txEl>
                                              <p:pRg st="4" end="4"/>
                                            </p:txEl>
                                          </p:spTgt>
                                        </p:tgtEl>
                                      </p:cBhvr>
                                    </p:animEffect>
                                    <p:anim calcmode="lin" valueType="num">
                                      <p:cBhvr>
                                        <p:cTn id="6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animEffect transition="in" filter="fade">
                                      <p:cBhvr>
                                        <p:cTn id="71" dur="1000"/>
                                        <p:tgtEl>
                                          <p:spTgt spid="6">
                                            <p:txEl>
                                              <p:pRg st="5" end="5"/>
                                            </p:txEl>
                                          </p:spTgt>
                                        </p:tgtEl>
                                      </p:cBhvr>
                                    </p:animEffect>
                                    <p:anim calcmode="lin" valueType="num">
                                      <p:cBhvr>
                                        <p:cTn id="7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1000"/>
                                        <p:tgtEl>
                                          <p:spTgt spid="8"/>
                                        </p:tgtEl>
                                      </p:cBhvr>
                                    </p:animEffect>
                                    <p:anim calcmode="lin" valueType="num">
                                      <p:cBhvr>
                                        <p:cTn id="79" dur="1000" fill="hold"/>
                                        <p:tgtEl>
                                          <p:spTgt spid="8"/>
                                        </p:tgtEl>
                                        <p:attrNameLst>
                                          <p:attrName>ppt_x</p:attrName>
                                        </p:attrNameLst>
                                      </p:cBhvr>
                                      <p:tavLst>
                                        <p:tav tm="0">
                                          <p:val>
                                            <p:strVal val="#ppt_x"/>
                                          </p:val>
                                        </p:tav>
                                        <p:tav tm="100000">
                                          <p:val>
                                            <p:strVal val="#ppt_x"/>
                                          </p:val>
                                        </p:tav>
                                      </p:tavLst>
                                    </p:anim>
                                    <p:anim calcmode="lin" valueType="num">
                                      <p:cBhvr>
                                        <p:cTn id="8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684000" y="808186"/>
            <a:ext cx="9641100" cy="370166"/>
          </a:xfrm>
        </p:spPr>
        <p:txBody>
          <a:bodyPr/>
          <a:lstStyle/>
          <a:p>
            <a:r>
              <a:rPr lang="en-US" dirty="0"/>
              <a:t>Risk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11</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728399" y="14443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Healthcare Industry</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684000" y="2007618"/>
            <a:ext cx="5211975" cy="3072545"/>
          </a:xfrm>
          <a:gradFill>
            <a:gsLst>
              <a:gs pos="0">
                <a:schemeClr val="tx2"/>
              </a:gs>
              <a:gs pos="100000">
                <a:schemeClr val="accent2"/>
              </a:gs>
            </a:gsLst>
            <a:lin ang="14400000" scaled="0"/>
          </a:gradFill>
        </p:spPr>
        <p:txBody>
          <a:bodyPr/>
          <a:lstStyle/>
          <a:p>
            <a:pPr algn="just">
              <a:lnSpc>
                <a:spcPct val="107000"/>
              </a:lnSpc>
              <a:spcBef>
                <a:spcPts val="200"/>
              </a:spcBef>
            </a:pPr>
            <a:r>
              <a:rPr lang="en-US" sz="2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5. Legal and Liability Risks</a:t>
            </a:r>
          </a:p>
          <a:p>
            <a:pPr algn="just">
              <a:lnSpc>
                <a:spcPct val="107000"/>
              </a:lnSpc>
              <a:spcBef>
                <a:spcPts val="200"/>
              </a:spcBef>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Risks: Exposure to lawsuits, legal actions, or claims related to patient care or workplace incidents.</a:t>
            </a:r>
          </a:p>
          <a:p>
            <a:pPr algn="just">
              <a:lnSpc>
                <a:spcPct val="107000"/>
              </a:lnSpc>
              <a:spcBef>
                <a:spcPts val="200"/>
              </a:spcBef>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Potential Threats: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Medical malpractice claims.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Workplace accidents or injuries.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Disputes with vendors or partners.</a:t>
            </a:r>
          </a:p>
          <a:p>
            <a:endParaRPr lang="en-US" dirty="0"/>
          </a:p>
          <a:p>
            <a:endParaRPr lang="en-US" dirty="0"/>
          </a:p>
        </p:txBody>
      </p:sp>
      <p:sp>
        <p:nvSpPr>
          <p:cNvPr id="8" name="Text Placeholder 3">
            <a:extLst>
              <a:ext uri="{FF2B5EF4-FFF2-40B4-BE49-F238E27FC236}">
                <a16:creationId xmlns:a16="http://schemas.microsoft.com/office/drawing/2014/main" id="{356F881B-118F-A719-49F6-F326FBEA1D2F}"/>
              </a:ext>
            </a:extLst>
          </p:cNvPr>
          <p:cNvSpPr txBox="1">
            <a:spLocks/>
          </p:cNvSpPr>
          <p:nvPr/>
        </p:nvSpPr>
        <p:spPr>
          <a:xfrm>
            <a:off x="6524625" y="2977269"/>
            <a:ext cx="5211975" cy="3072545"/>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Bef>
                <a:spcPts val="200"/>
              </a:spcBef>
            </a:pPr>
            <a:r>
              <a:rPr lang="en-US" sz="2400" b="1" kern="100" dirty="0">
                <a:latin typeface="Calibri Light" panose="020F0302020204030204" pitchFamily="34" charset="0"/>
                <a:ea typeface="Times New Roman" panose="02020603050405020304" pitchFamily="18" charset="0"/>
                <a:cs typeface="Tunga" panose="020B0502040204020203" pitchFamily="34" charset="0"/>
              </a:rPr>
              <a:t>6. Patient Safety and Care Risks</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Risks: Factors that negatively impact the quality of patient care.</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Potential Threats:</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Medical errors or misdiagnosis.</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Infections or complications during treatment.</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Poor communication between healthcare providers and patients.</a:t>
            </a:r>
          </a:p>
          <a:p>
            <a:pPr marL="171450" indent="-171450">
              <a:buFont typeface="Arial" panose="020B0604020202020204" pitchFamily="34" charset="0"/>
              <a:buChar char="•"/>
            </a:pPr>
            <a:endParaRPr lang="en-US" sz="1400" dirty="0"/>
          </a:p>
          <a:p>
            <a:endParaRPr lang="en-US" dirty="0"/>
          </a:p>
        </p:txBody>
      </p:sp>
    </p:spTree>
    <p:extLst>
      <p:ext uri="{BB962C8B-B14F-4D97-AF65-F5344CB8AC3E}">
        <p14:creationId xmlns:p14="http://schemas.microsoft.com/office/powerpoint/2010/main" val="272375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1000"/>
                                        <p:tgtEl>
                                          <p:spTgt spid="6">
                                            <p:txEl>
                                              <p:pRg st="1" end="1"/>
                                            </p:txEl>
                                          </p:spTgt>
                                        </p:tgtEl>
                                      </p:cBhvr>
                                    </p:animEffect>
                                    <p:anim calcmode="lin" valueType="num">
                                      <p:cBhvr>
                                        <p:cTn id="4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1000"/>
                                        <p:tgtEl>
                                          <p:spTgt spid="6">
                                            <p:txEl>
                                              <p:pRg st="2" end="2"/>
                                            </p:txEl>
                                          </p:spTgt>
                                        </p:tgtEl>
                                      </p:cBhvr>
                                    </p:animEffect>
                                    <p:anim calcmode="lin" valueType="num">
                                      <p:cBhvr>
                                        <p:cTn id="5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1000"/>
                                        <p:tgtEl>
                                          <p:spTgt spid="6">
                                            <p:txEl>
                                              <p:pRg st="3" end="3"/>
                                            </p:txEl>
                                          </p:spTgt>
                                        </p:tgtEl>
                                      </p:cBhvr>
                                    </p:animEffect>
                                    <p:anim calcmode="lin" valueType="num">
                                      <p:cBhvr>
                                        <p:cTn id="5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
                                            <p:txEl>
                                              <p:pRg st="4" end="4"/>
                                            </p:txEl>
                                          </p:spTgt>
                                        </p:tgtEl>
                                        <p:attrNameLst>
                                          <p:attrName>style.visibility</p:attrName>
                                        </p:attrNameLst>
                                      </p:cBhvr>
                                      <p:to>
                                        <p:strVal val="visible"/>
                                      </p:to>
                                    </p:set>
                                    <p:animEffect transition="in" filter="fade">
                                      <p:cBhvr>
                                        <p:cTn id="64" dur="1000"/>
                                        <p:tgtEl>
                                          <p:spTgt spid="6">
                                            <p:txEl>
                                              <p:pRg st="4" end="4"/>
                                            </p:txEl>
                                          </p:spTgt>
                                        </p:tgtEl>
                                      </p:cBhvr>
                                    </p:animEffect>
                                    <p:anim calcmode="lin" valueType="num">
                                      <p:cBhvr>
                                        <p:cTn id="6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animEffect transition="in" filter="fade">
                                      <p:cBhvr>
                                        <p:cTn id="71" dur="1000"/>
                                        <p:tgtEl>
                                          <p:spTgt spid="6">
                                            <p:txEl>
                                              <p:pRg st="5" end="5"/>
                                            </p:txEl>
                                          </p:spTgt>
                                        </p:tgtEl>
                                      </p:cBhvr>
                                    </p:animEffect>
                                    <p:anim calcmode="lin" valueType="num">
                                      <p:cBhvr>
                                        <p:cTn id="7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1000"/>
                                        <p:tgtEl>
                                          <p:spTgt spid="8"/>
                                        </p:tgtEl>
                                      </p:cBhvr>
                                    </p:animEffect>
                                    <p:anim calcmode="lin" valueType="num">
                                      <p:cBhvr>
                                        <p:cTn id="79" dur="1000" fill="hold"/>
                                        <p:tgtEl>
                                          <p:spTgt spid="8"/>
                                        </p:tgtEl>
                                        <p:attrNameLst>
                                          <p:attrName>ppt_x</p:attrName>
                                        </p:attrNameLst>
                                      </p:cBhvr>
                                      <p:tavLst>
                                        <p:tav tm="0">
                                          <p:val>
                                            <p:strVal val="#ppt_x"/>
                                          </p:val>
                                        </p:tav>
                                        <p:tav tm="100000">
                                          <p:val>
                                            <p:strVal val="#ppt_x"/>
                                          </p:val>
                                        </p:tav>
                                      </p:tavLst>
                                    </p:anim>
                                    <p:anim calcmode="lin" valueType="num">
                                      <p:cBhvr>
                                        <p:cTn id="8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684000" y="808186"/>
            <a:ext cx="9641100" cy="370166"/>
          </a:xfrm>
        </p:spPr>
        <p:txBody>
          <a:bodyPr/>
          <a:lstStyle/>
          <a:p>
            <a:r>
              <a:rPr lang="en-US" dirty="0"/>
              <a:t>Risk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12</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728399" y="14443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Healthcare Industry</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684000" y="2007618"/>
            <a:ext cx="5211975" cy="3072545"/>
          </a:xfrm>
          <a:gradFill>
            <a:gsLst>
              <a:gs pos="0">
                <a:schemeClr val="tx2"/>
              </a:gs>
              <a:gs pos="100000">
                <a:schemeClr val="accent2"/>
              </a:gs>
            </a:gsLst>
            <a:lin ang="14400000" scaled="0"/>
          </a:gradFill>
        </p:spPr>
        <p:txBody>
          <a:bodyPr/>
          <a:lstStyle/>
          <a:p>
            <a:pPr algn="just">
              <a:lnSpc>
                <a:spcPct val="107000"/>
              </a:lnSpc>
              <a:spcBef>
                <a:spcPts val="200"/>
              </a:spcBef>
            </a:pPr>
            <a:r>
              <a:rPr lang="en-US" sz="2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7. Technological Risks</a:t>
            </a:r>
          </a:p>
          <a:p>
            <a:pPr algn="just">
              <a:lnSpc>
                <a:spcPct val="107000"/>
              </a:lnSpc>
              <a:spcBef>
                <a:spcPts val="200"/>
              </a:spcBef>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Risks: Dependency on technology for delivering healthcare services.</a:t>
            </a:r>
          </a:p>
          <a:p>
            <a:pPr algn="just">
              <a:lnSpc>
                <a:spcPct val="107000"/>
              </a:lnSpc>
              <a:spcBef>
                <a:spcPts val="200"/>
              </a:spcBef>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Potential Threats: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Technology failure (EMRs, diagnostic tools).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Insufficient tech support or outdated systems.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Data management and integration challenges</a:t>
            </a:r>
          </a:p>
          <a:p>
            <a:endParaRPr lang="en-US" dirty="0"/>
          </a:p>
          <a:p>
            <a:endParaRPr lang="en-US" dirty="0"/>
          </a:p>
        </p:txBody>
      </p:sp>
      <p:sp>
        <p:nvSpPr>
          <p:cNvPr id="8" name="Text Placeholder 3">
            <a:extLst>
              <a:ext uri="{FF2B5EF4-FFF2-40B4-BE49-F238E27FC236}">
                <a16:creationId xmlns:a16="http://schemas.microsoft.com/office/drawing/2014/main" id="{356F881B-118F-A719-49F6-F326FBEA1D2F}"/>
              </a:ext>
            </a:extLst>
          </p:cNvPr>
          <p:cNvSpPr txBox="1">
            <a:spLocks/>
          </p:cNvSpPr>
          <p:nvPr/>
        </p:nvSpPr>
        <p:spPr>
          <a:xfrm>
            <a:off x="6524625" y="2977269"/>
            <a:ext cx="5211975" cy="3072545"/>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Bef>
                <a:spcPts val="200"/>
              </a:spcBef>
            </a:pPr>
            <a:r>
              <a:rPr lang="en-US" sz="2400" b="1" kern="100" dirty="0">
                <a:latin typeface="Calibri Light" panose="020F0302020204030204" pitchFamily="34" charset="0"/>
                <a:ea typeface="Times New Roman" panose="02020603050405020304" pitchFamily="18" charset="0"/>
                <a:cs typeface="Tunga" panose="020B0502040204020203" pitchFamily="34" charset="0"/>
              </a:rPr>
              <a:t>8. Environmental and External Risks</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Risks: External factors that may disrupt healthcare operations.</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Potential Threats: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Natural disasters (e.g., floods, earthquakes).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Pandemics or disease outbreaks.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Socio-political unrest affecting healthcare delivery.</a:t>
            </a:r>
          </a:p>
          <a:p>
            <a:pPr marL="171450"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08722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1000"/>
                                        <p:tgtEl>
                                          <p:spTgt spid="6">
                                            <p:txEl>
                                              <p:pRg st="1" end="1"/>
                                            </p:txEl>
                                          </p:spTgt>
                                        </p:tgtEl>
                                      </p:cBhvr>
                                    </p:animEffect>
                                    <p:anim calcmode="lin" valueType="num">
                                      <p:cBhvr>
                                        <p:cTn id="4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1000"/>
                                        <p:tgtEl>
                                          <p:spTgt spid="6">
                                            <p:txEl>
                                              <p:pRg st="2" end="2"/>
                                            </p:txEl>
                                          </p:spTgt>
                                        </p:tgtEl>
                                      </p:cBhvr>
                                    </p:animEffect>
                                    <p:anim calcmode="lin" valueType="num">
                                      <p:cBhvr>
                                        <p:cTn id="5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1000"/>
                                        <p:tgtEl>
                                          <p:spTgt spid="6">
                                            <p:txEl>
                                              <p:pRg st="3" end="3"/>
                                            </p:txEl>
                                          </p:spTgt>
                                        </p:tgtEl>
                                      </p:cBhvr>
                                    </p:animEffect>
                                    <p:anim calcmode="lin" valueType="num">
                                      <p:cBhvr>
                                        <p:cTn id="5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
                                            <p:txEl>
                                              <p:pRg st="4" end="4"/>
                                            </p:txEl>
                                          </p:spTgt>
                                        </p:tgtEl>
                                        <p:attrNameLst>
                                          <p:attrName>style.visibility</p:attrName>
                                        </p:attrNameLst>
                                      </p:cBhvr>
                                      <p:to>
                                        <p:strVal val="visible"/>
                                      </p:to>
                                    </p:set>
                                    <p:animEffect transition="in" filter="fade">
                                      <p:cBhvr>
                                        <p:cTn id="64" dur="1000"/>
                                        <p:tgtEl>
                                          <p:spTgt spid="6">
                                            <p:txEl>
                                              <p:pRg st="4" end="4"/>
                                            </p:txEl>
                                          </p:spTgt>
                                        </p:tgtEl>
                                      </p:cBhvr>
                                    </p:animEffect>
                                    <p:anim calcmode="lin" valueType="num">
                                      <p:cBhvr>
                                        <p:cTn id="6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animEffect transition="in" filter="fade">
                                      <p:cBhvr>
                                        <p:cTn id="71" dur="1000"/>
                                        <p:tgtEl>
                                          <p:spTgt spid="6">
                                            <p:txEl>
                                              <p:pRg st="5" end="5"/>
                                            </p:txEl>
                                          </p:spTgt>
                                        </p:tgtEl>
                                      </p:cBhvr>
                                    </p:animEffect>
                                    <p:anim calcmode="lin" valueType="num">
                                      <p:cBhvr>
                                        <p:cTn id="7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1000"/>
                                        <p:tgtEl>
                                          <p:spTgt spid="8"/>
                                        </p:tgtEl>
                                      </p:cBhvr>
                                    </p:animEffect>
                                    <p:anim calcmode="lin" valueType="num">
                                      <p:cBhvr>
                                        <p:cTn id="79" dur="1000" fill="hold"/>
                                        <p:tgtEl>
                                          <p:spTgt spid="8"/>
                                        </p:tgtEl>
                                        <p:attrNameLst>
                                          <p:attrName>ppt_x</p:attrName>
                                        </p:attrNameLst>
                                      </p:cBhvr>
                                      <p:tavLst>
                                        <p:tav tm="0">
                                          <p:val>
                                            <p:strVal val="#ppt_x"/>
                                          </p:val>
                                        </p:tav>
                                        <p:tav tm="100000">
                                          <p:val>
                                            <p:strVal val="#ppt_x"/>
                                          </p:val>
                                        </p:tav>
                                      </p:tavLst>
                                    </p:anim>
                                    <p:anim calcmode="lin" valueType="num">
                                      <p:cBhvr>
                                        <p:cTn id="8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684000" y="808186"/>
            <a:ext cx="9641100" cy="370166"/>
          </a:xfrm>
        </p:spPr>
        <p:txBody>
          <a:bodyPr/>
          <a:lstStyle/>
          <a:p>
            <a:r>
              <a:rPr lang="en-US" dirty="0"/>
              <a:t>Risk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13</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728399" y="14443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Healthcare Industry</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684000" y="2007618"/>
            <a:ext cx="5211975" cy="3072545"/>
          </a:xfrm>
          <a:gradFill>
            <a:gsLst>
              <a:gs pos="0">
                <a:schemeClr val="tx2"/>
              </a:gs>
              <a:gs pos="100000">
                <a:schemeClr val="accent2"/>
              </a:gs>
            </a:gsLst>
            <a:lin ang="14400000" scaled="0"/>
          </a:gradFill>
        </p:spPr>
        <p:txBody>
          <a:bodyPr/>
          <a:lstStyle/>
          <a:p>
            <a:pPr algn="just">
              <a:lnSpc>
                <a:spcPct val="107000"/>
              </a:lnSpc>
              <a:spcBef>
                <a:spcPts val="200"/>
              </a:spcBef>
            </a:pPr>
            <a:r>
              <a:rPr lang="en-US" sz="2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9. Reputation Risks</a:t>
            </a:r>
          </a:p>
          <a:p>
            <a:pPr algn="just">
              <a:lnSpc>
                <a:spcPct val="107000"/>
              </a:lnSpc>
              <a:spcBef>
                <a:spcPts val="200"/>
              </a:spcBef>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Risks: Damage to the reputation and public trust of healthcare institutions.</a:t>
            </a:r>
          </a:p>
          <a:p>
            <a:pPr algn="just">
              <a:lnSpc>
                <a:spcPct val="107000"/>
              </a:lnSpc>
              <a:spcBef>
                <a:spcPts val="200"/>
              </a:spcBef>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Potential Threats: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Negative media coverage.</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Poor patient outcomes or experiences.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Public scandals (e.g., data breaches, fraud).</a:t>
            </a:r>
          </a:p>
          <a:p>
            <a:endParaRPr lang="en-US" dirty="0"/>
          </a:p>
          <a:p>
            <a:endParaRPr lang="en-US" dirty="0"/>
          </a:p>
        </p:txBody>
      </p:sp>
      <p:sp>
        <p:nvSpPr>
          <p:cNvPr id="8" name="Text Placeholder 3">
            <a:extLst>
              <a:ext uri="{FF2B5EF4-FFF2-40B4-BE49-F238E27FC236}">
                <a16:creationId xmlns:a16="http://schemas.microsoft.com/office/drawing/2014/main" id="{356F881B-118F-A719-49F6-F326FBEA1D2F}"/>
              </a:ext>
            </a:extLst>
          </p:cNvPr>
          <p:cNvSpPr txBox="1">
            <a:spLocks/>
          </p:cNvSpPr>
          <p:nvPr/>
        </p:nvSpPr>
        <p:spPr>
          <a:xfrm>
            <a:off x="6524625" y="2977269"/>
            <a:ext cx="5211975" cy="3072545"/>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Bef>
                <a:spcPts val="200"/>
              </a:spcBef>
            </a:pPr>
            <a:r>
              <a:rPr lang="en-US" sz="2400" b="1" kern="100" dirty="0">
                <a:latin typeface="Calibri Light" panose="020F0302020204030204" pitchFamily="34" charset="0"/>
                <a:ea typeface="Times New Roman" panose="02020603050405020304" pitchFamily="18" charset="0"/>
                <a:cs typeface="Tunga" panose="020B0502040204020203" pitchFamily="34" charset="0"/>
              </a:rPr>
              <a:t>10. Human Resources Risks</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Risks: Workforce management challenges that can impact healthcare delivery.</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Potential Threats: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Burnout and stress among healthcare workers.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Labor strikes or union disputes.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Diversity and inclusion challenges.</a:t>
            </a:r>
          </a:p>
          <a:p>
            <a:pPr marL="171450" indent="-171450">
              <a:buFont typeface="Arial" panose="020B0604020202020204" pitchFamily="34" charset="0"/>
              <a:buChar char="•"/>
            </a:pPr>
            <a:endParaRPr lang="en-US" sz="1400" dirty="0"/>
          </a:p>
          <a:p>
            <a:endParaRPr lang="en-US" dirty="0"/>
          </a:p>
        </p:txBody>
      </p:sp>
    </p:spTree>
    <p:extLst>
      <p:ext uri="{BB962C8B-B14F-4D97-AF65-F5344CB8AC3E}">
        <p14:creationId xmlns:p14="http://schemas.microsoft.com/office/powerpoint/2010/main" val="301786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bg/>
                                          </p:spTgt>
                                        </p:tgtEl>
                                        <p:attrNameLst>
                                          <p:attrName>style.visibility</p:attrName>
                                        </p:attrNameLst>
                                      </p:cBhvr>
                                      <p:to>
                                        <p:strVal val="visible"/>
                                      </p:to>
                                    </p:set>
                                    <p:animEffect transition="in" filter="fade">
                                      <p:cBhvr>
                                        <p:cTn id="24" dur="1000"/>
                                        <p:tgtEl>
                                          <p:spTgt spid="6">
                                            <p:bg/>
                                          </p:spTgt>
                                        </p:tgtEl>
                                      </p:cBhvr>
                                    </p:animEffect>
                                    <p:anim calcmode="lin" valueType="num">
                                      <p:cBhvr>
                                        <p:cTn id="25" dur="1000" fill="hold"/>
                                        <p:tgtEl>
                                          <p:spTgt spid="6">
                                            <p:bg/>
                                          </p:spTgt>
                                        </p:tgtEl>
                                        <p:attrNameLst>
                                          <p:attrName>ppt_x</p:attrName>
                                        </p:attrNameLst>
                                      </p:cBhvr>
                                      <p:tavLst>
                                        <p:tav tm="0">
                                          <p:val>
                                            <p:strVal val="#ppt_x"/>
                                          </p:val>
                                        </p:tav>
                                        <p:tav tm="100000">
                                          <p:val>
                                            <p:strVal val="#ppt_x"/>
                                          </p:val>
                                        </p:tav>
                                      </p:tavLst>
                                    </p:anim>
                                    <p:anim calcmode="lin" valueType="num">
                                      <p:cBhvr>
                                        <p:cTn id="26"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1000"/>
                                        <p:tgtEl>
                                          <p:spTgt spid="6">
                                            <p:txEl>
                                              <p:pRg st="0" end="0"/>
                                            </p:txEl>
                                          </p:spTgt>
                                        </p:tgtEl>
                                      </p:cBhvr>
                                    </p:animEffect>
                                    <p:anim calcmode="lin" valueType="num">
                                      <p:cBhvr>
                                        <p:cTn id="3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6">
                                            <p:txEl>
                                              <p:pRg st="1" end="1"/>
                                            </p:txEl>
                                          </p:spTgt>
                                        </p:tgtEl>
                                        <p:attrNameLst>
                                          <p:attrName>style.visibility</p:attrName>
                                        </p:attrNameLst>
                                      </p:cBhvr>
                                      <p:to>
                                        <p:strVal val="visible"/>
                                      </p:to>
                                    </p:set>
                                    <p:animEffect transition="in" filter="fade">
                                      <p:cBhvr>
                                        <p:cTn id="38" dur="1000"/>
                                        <p:tgtEl>
                                          <p:spTgt spid="6">
                                            <p:txEl>
                                              <p:pRg st="1" end="1"/>
                                            </p:txEl>
                                          </p:spTgt>
                                        </p:tgtEl>
                                      </p:cBhvr>
                                    </p:animEffect>
                                    <p:anim calcmode="lin" valueType="num">
                                      <p:cBhvr>
                                        <p:cTn id="3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fade">
                                      <p:cBhvr>
                                        <p:cTn id="45" dur="1000"/>
                                        <p:tgtEl>
                                          <p:spTgt spid="6">
                                            <p:txEl>
                                              <p:pRg st="2" end="2"/>
                                            </p:txEl>
                                          </p:spTgt>
                                        </p:tgtEl>
                                      </p:cBhvr>
                                    </p:animEffect>
                                    <p:anim calcmode="lin" valueType="num">
                                      <p:cBhvr>
                                        <p:cTn id="4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1000"/>
                                        <p:tgtEl>
                                          <p:spTgt spid="6">
                                            <p:txEl>
                                              <p:pRg st="3" end="3"/>
                                            </p:txEl>
                                          </p:spTgt>
                                        </p:tgtEl>
                                      </p:cBhvr>
                                    </p:animEffect>
                                    <p:anim calcmode="lin" valueType="num">
                                      <p:cBhvr>
                                        <p:cTn id="5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animEffect transition="in" filter="fade">
                                      <p:cBhvr>
                                        <p:cTn id="59" dur="1000"/>
                                        <p:tgtEl>
                                          <p:spTgt spid="6">
                                            <p:txEl>
                                              <p:pRg st="4" end="4"/>
                                            </p:txEl>
                                          </p:spTgt>
                                        </p:tgtEl>
                                      </p:cBhvr>
                                    </p:animEffect>
                                    <p:anim calcmode="lin" valueType="num">
                                      <p:cBhvr>
                                        <p:cTn id="6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6">
                                            <p:txEl>
                                              <p:pRg st="5" end="5"/>
                                            </p:txEl>
                                          </p:spTgt>
                                        </p:tgtEl>
                                        <p:attrNameLst>
                                          <p:attrName>style.visibility</p:attrName>
                                        </p:attrNameLst>
                                      </p:cBhvr>
                                      <p:to>
                                        <p:strVal val="visible"/>
                                      </p:to>
                                    </p:set>
                                    <p:animEffect transition="in" filter="fade">
                                      <p:cBhvr>
                                        <p:cTn id="66" dur="1000"/>
                                        <p:tgtEl>
                                          <p:spTgt spid="6">
                                            <p:txEl>
                                              <p:pRg st="5" end="5"/>
                                            </p:txEl>
                                          </p:spTgt>
                                        </p:tgtEl>
                                      </p:cBhvr>
                                    </p:animEffect>
                                    <p:anim calcmode="lin" valueType="num">
                                      <p:cBhvr>
                                        <p:cTn id="6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fade">
                                      <p:cBhvr>
                                        <p:cTn id="73" dur="1000"/>
                                        <p:tgtEl>
                                          <p:spTgt spid="8"/>
                                        </p:tgtEl>
                                      </p:cBhvr>
                                    </p:animEffect>
                                    <p:anim calcmode="lin" valueType="num">
                                      <p:cBhvr>
                                        <p:cTn id="74" dur="1000" fill="hold"/>
                                        <p:tgtEl>
                                          <p:spTgt spid="8"/>
                                        </p:tgtEl>
                                        <p:attrNameLst>
                                          <p:attrName>ppt_x</p:attrName>
                                        </p:attrNameLst>
                                      </p:cBhvr>
                                      <p:tavLst>
                                        <p:tav tm="0">
                                          <p:val>
                                            <p:strVal val="#ppt_x"/>
                                          </p:val>
                                        </p:tav>
                                        <p:tav tm="100000">
                                          <p:val>
                                            <p:strVal val="#ppt_x"/>
                                          </p:val>
                                        </p:tav>
                                      </p:tavLst>
                                    </p:anim>
                                    <p:anim calcmode="lin" valueType="num">
                                      <p:cBhvr>
                                        <p:cTn id="7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7" grpId="0" animBg="1"/>
      <p:bldP spid="37" grpId="0"/>
      <p:bldP spid="6" grpId="0" build="p"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46729" y="172039"/>
            <a:ext cx="8359573"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1941299" y="503386"/>
            <a:ext cx="9641100" cy="370166"/>
          </a:xfrm>
        </p:spPr>
        <p:txBody>
          <a:bodyPr/>
          <a:lstStyle/>
          <a:p>
            <a:r>
              <a:rPr lang="en-US" dirty="0"/>
              <a:t>Gap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14</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1979398" y="9722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1985698" y="11395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JAPAN</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639327" y="1329412"/>
            <a:ext cx="5906371" cy="1544547"/>
          </a:xfrm>
          <a:gradFill>
            <a:gsLst>
              <a:gs pos="0">
                <a:schemeClr val="tx2"/>
              </a:gs>
              <a:gs pos="100000">
                <a:schemeClr val="accent2"/>
              </a:gs>
            </a:gsLst>
            <a:lin ang="14400000" scaled="0"/>
          </a:gradFill>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Current Providers</a:t>
            </a:r>
            <a:r>
              <a:rPr lang="en-IN" sz="1800" kern="100" dirty="0">
                <a:effectLst/>
                <a:latin typeface="Calibri" panose="020F0502020204030204" pitchFamily="34" charset="0"/>
                <a:ea typeface="Calibri" panose="020F0502020204030204" pitchFamily="34" charset="0"/>
                <a:cs typeface="Tunga" panose="020B0502040204020203" pitchFamily="34" charset="0"/>
              </a:rPr>
              <a:t>: Notable players include Nihon University Itabashi Hospital, Tokyo Medical University Hospital, and Kobe University Hospital. These hospitals have a strong domestic presence and are highly competitive.</a:t>
            </a:r>
          </a:p>
          <a:p>
            <a:endParaRPr lang="en-US" dirty="0"/>
          </a:p>
        </p:txBody>
      </p:sp>
      <p:sp>
        <p:nvSpPr>
          <p:cNvPr id="2" name="Text Placeholder 3">
            <a:extLst>
              <a:ext uri="{FF2B5EF4-FFF2-40B4-BE49-F238E27FC236}">
                <a16:creationId xmlns:a16="http://schemas.microsoft.com/office/drawing/2014/main" id="{CB756EF1-6AC4-E972-77C4-5242B8DBEF80}"/>
              </a:ext>
            </a:extLst>
          </p:cNvPr>
          <p:cNvSpPr txBox="1">
            <a:spLocks/>
          </p:cNvSpPr>
          <p:nvPr/>
        </p:nvSpPr>
        <p:spPr>
          <a:xfrm>
            <a:off x="3639327" y="3143246"/>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7000"/>
              </a:lnSpc>
              <a:spcAft>
                <a:spcPts val="800"/>
              </a:spcAft>
              <a:buSzPts val="1000"/>
              <a:buFont typeface="Symbol" panose="05050102010706020507" pitchFamily="18" charset="2"/>
              <a:buChar char=""/>
              <a:tabLst>
                <a:tab pos="457200" algn="l"/>
              </a:tabLst>
            </a:pPr>
            <a:r>
              <a:rPr lang="en-IN" sz="1800" b="1" kern="100" dirty="0">
                <a:latin typeface="Calibri" panose="020F0502020204030204" pitchFamily="34" charset="0"/>
                <a:ea typeface="Calibri" panose="020F0502020204030204" pitchFamily="34" charset="0"/>
                <a:cs typeface="Tunga" panose="020B0502040204020203" pitchFamily="34" charset="0"/>
              </a:rPr>
              <a:t>Gap</a:t>
            </a:r>
            <a:r>
              <a:rPr lang="en-IN" sz="1800" kern="100" dirty="0">
                <a:latin typeface="Calibri" panose="020F0502020204030204" pitchFamily="34" charset="0"/>
                <a:ea typeface="Calibri" panose="020F0502020204030204" pitchFamily="34" charset="0"/>
                <a:cs typeface="Tunga" panose="020B0502040204020203" pitchFamily="34" charset="0"/>
              </a:rPr>
              <a:t>: High demand for aging care and specialized treatments like oncology and cardiovascular care due to Japan's aging population. Gaps exist in digital healthcare infrastructure and advanced medical technologies.</a:t>
            </a:r>
          </a:p>
          <a:p>
            <a:endParaRPr lang="en-US" dirty="0"/>
          </a:p>
        </p:txBody>
      </p:sp>
      <p:sp>
        <p:nvSpPr>
          <p:cNvPr id="5" name="Text Placeholder 3">
            <a:extLst>
              <a:ext uri="{FF2B5EF4-FFF2-40B4-BE49-F238E27FC236}">
                <a16:creationId xmlns:a16="http://schemas.microsoft.com/office/drawing/2014/main" id="{2C79CFBA-E388-86C2-F358-905DCE116747}"/>
              </a:ext>
            </a:extLst>
          </p:cNvPr>
          <p:cNvSpPr txBox="1">
            <a:spLocks/>
          </p:cNvSpPr>
          <p:nvPr/>
        </p:nvSpPr>
        <p:spPr>
          <a:xfrm>
            <a:off x="3639326" y="4819860"/>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7000"/>
              </a:lnSpc>
              <a:spcAft>
                <a:spcPts val="800"/>
              </a:spcAft>
              <a:buSzPts val="1000"/>
              <a:buFont typeface="Symbol" panose="05050102010706020507" pitchFamily="18" charset="2"/>
              <a:buChar char=""/>
              <a:tabLst>
                <a:tab pos="457200" algn="l"/>
              </a:tabLst>
            </a:pPr>
            <a:r>
              <a:rPr lang="en-IN" sz="1800" b="1" kern="100" dirty="0">
                <a:latin typeface="Calibri" panose="020F0502020204030204" pitchFamily="34" charset="0"/>
                <a:ea typeface="Calibri" panose="020F0502020204030204" pitchFamily="34" charset="0"/>
                <a:cs typeface="Tunga" panose="020B0502040204020203" pitchFamily="34" charset="0"/>
              </a:rPr>
              <a:t>Opportunity for GlobalMed</a:t>
            </a:r>
            <a:r>
              <a:rPr lang="en-IN" sz="1800" kern="100" dirty="0">
                <a:latin typeface="Calibri" panose="020F0502020204030204" pitchFamily="34" charset="0"/>
                <a:ea typeface="Calibri" panose="020F0502020204030204" pitchFamily="34" charset="0"/>
                <a:cs typeface="Tunga" panose="020B0502040204020203" pitchFamily="34" charset="0"/>
              </a:rPr>
              <a:t>: Introducing high-tech healthcare solutions (e.g., telemedicine), and providing specialized care that addresses chronic conditions in the elderly.</a:t>
            </a:r>
          </a:p>
          <a:p>
            <a:endParaRPr lang="en-US" dirty="0"/>
          </a:p>
          <a:p>
            <a:endParaRPr lang="en-US" dirty="0"/>
          </a:p>
        </p:txBody>
      </p:sp>
    </p:spTree>
    <p:extLst>
      <p:ext uri="{BB962C8B-B14F-4D97-AF65-F5344CB8AC3E}">
        <p14:creationId xmlns:p14="http://schemas.microsoft.com/office/powerpoint/2010/main" val="149165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bg/>
                                          </p:spTgt>
                                        </p:tgtEl>
                                        <p:attrNameLst>
                                          <p:attrName>style.visibility</p:attrName>
                                        </p:attrNameLst>
                                      </p:cBhvr>
                                      <p:to>
                                        <p:strVal val="visible"/>
                                      </p:to>
                                    </p:set>
                                    <p:animEffect transition="in" filter="fade">
                                      <p:cBhvr>
                                        <p:cTn id="24" dur="1000"/>
                                        <p:tgtEl>
                                          <p:spTgt spid="6">
                                            <p:bg/>
                                          </p:spTgt>
                                        </p:tgtEl>
                                      </p:cBhvr>
                                    </p:animEffect>
                                    <p:anim calcmode="lin" valueType="num">
                                      <p:cBhvr>
                                        <p:cTn id="25" dur="1000" fill="hold"/>
                                        <p:tgtEl>
                                          <p:spTgt spid="6">
                                            <p:bg/>
                                          </p:spTgt>
                                        </p:tgtEl>
                                        <p:attrNameLst>
                                          <p:attrName>ppt_x</p:attrName>
                                        </p:attrNameLst>
                                      </p:cBhvr>
                                      <p:tavLst>
                                        <p:tav tm="0">
                                          <p:val>
                                            <p:strVal val="#ppt_x"/>
                                          </p:val>
                                        </p:tav>
                                        <p:tav tm="100000">
                                          <p:val>
                                            <p:strVal val="#ppt_x"/>
                                          </p:val>
                                        </p:tav>
                                      </p:tavLst>
                                    </p:anim>
                                    <p:anim calcmode="lin" valueType="num">
                                      <p:cBhvr>
                                        <p:cTn id="26"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animEffect transition="in" filter="fade">
                                      <p:cBhvr>
                                        <p:cTn id="31" dur="1000"/>
                                        <p:tgtEl>
                                          <p:spTgt spid="6">
                                            <p:txEl>
                                              <p:pRg st="0" end="0"/>
                                            </p:txEl>
                                          </p:spTgt>
                                        </p:tgtEl>
                                      </p:cBhvr>
                                    </p:animEffect>
                                    <p:anim calcmode="lin" valueType="num">
                                      <p:cBhvr>
                                        <p:cTn id="3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fade">
                                      <p:cBhvr>
                                        <p:cTn id="38" dur="1000"/>
                                        <p:tgtEl>
                                          <p:spTgt spid="2"/>
                                        </p:tgtEl>
                                      </p:cBhvr>
                                    </p:animEffect>
                                    <p:anim calcmode="lin" valueType="num">
                                      <p:cBhvr>
                                        <p:cTn id="39" dur="1000" fill="hold"/>
                                        <p:tgtEl>
                                          <p:spTgt spid="2"/>
                                        </p:tgtEl>
                                        <p:attrNameLst>
                                          <p:attrName>ppt_x</p:attrName>
                                        </p:attrNameLst>
                                      </p:cBhvr>
                                      <p:tavLst>
                                        <p:tav tm="0">
                                          <p:val>
                                            <p:strVal val="#ppt_x"/>
                                          </p:val>
                                        </p:tav>
                                        <p:tav tm="100000">
                                          <p:val>
                                            <p:strVal val="#ppt_x"/>
                                          </p:val>
                                        </p:tav>
                                      </p:tavLst>
                                    </p:anim>
                                    <p:anim calcmode="lin" valueType="num">
                                      <p:cBhvr>
                                        <p:cTn id="4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7" grpId="0" animBg="1"/>
      <p:bldP spid="37" grpId="0"/>
      <p:bldP spid="6" grpId="0" build="p" animBg="1"/>
      <p:bldP spid="2"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46729" y="172039"/>
            <a:ext cx="8359573"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1941299" y="503386"/>
            <a:ext cx="9641100" cy="370166"/>
          </a:xfrm>
        </p:spPr>
        <p:txBody>
          <a:bodyPr/>
          <a:lstStyle/>
          <a:p>
            <a:r>
              <a:rPr lang="en-US" dirty="0"/>
              <a:t>Gap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15</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1979398" y="9722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1985698" y="11395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Austria</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639327" y="1329412"/>
            <a:ext cx="5906371" cy="1544547"/>
          </a:xfrm>
          <a:gradFill>
            <a:gsLst>
              <a:gs pos="0">
                <a:schemeClr val="tx2"/>
              </a:gs>
              <a:gs pos="100000">
                <a:schemeClr val="accent2"/>
              </a:gs>
            </a:gsLst>
            <a:lin ang="14400000" scaled="0"/>
          </a:gradFill>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Current Providers</a:t>
            </a:r>
            <a:r>
              <a:rPr lang="en-IN" sz="1800" kern="100" dirty="0">
                <a:effectLst/>
                <a:latin typeface="Calibri" panose="020F0502020204030204" pitchFamily="34" charset="0"/>
                <a:ea typeface="Calibri" panose="020F0502020204030204" pitchFamily="34" charset="0"/>
                <a:cs typeface="Tunga" panose="020B0502040204020203" pitchFamily="34" charset="0"/>
              </a:rPr>
              <a:t>: Key players include Vienna General Hospital and Salzburg University Hospital. Austria’s healthcare system is well-developed, with a high level of public healthcare provision.</a:t>
            </a:r>
          </a:p>
          <a:p>
            <a:endParaRPr lang="en-US" dirty="0"/>
          </a:p>
        </p:txBody>
      </p:sp>
      <p:sp>
        <p:nvSpPr>
          <p:cNvPr id="2" name="Text Placeholder 3">
            <a:extLst>
              <a:ext uri="{FF2B5EF4-FFF2-40B4-BE49-F238E27FC236}">
                <a16:creationId xmlns:a16="http://schemas.microsoft.com/office/drawing/2014/main" id="{CB756EF1-6AC4-E972-77C4-5242B8DBEF80}"/>
              </a:ext>
            </a:extLst>
          </p:cNvPr>
          <p:cNvSpPr txBox="1">
            <a:spLocks/>
          </p:cNvSpPr>
          <p:nvPr/>
        </p:nvSpPr>
        <p:spPr>
          <a:xfrm>
            <a:off x="3639327" y="3143246"/>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Gap</a:t>
            </a:r>
            <a:r>
              <a:rPr lang="en-IN" sz="1800" kern="100" dirty="0">
                <a:effectLst/>
                <a:latin typeface="Calibri" panose="020F0502020204030204" pitchFamily="34" charset="0"/>
                <a:ea typeface="Calibri" panose="020F0502020204030204" pitchFamily="34" charset="0"/>
                <a:cs typeface="Tunga" panose="020B0502040204020203" pitchFamily="34" charset="0"/>
              </a:rPr>
              <a:t>: A growing need for private healthcare options and specialized services such as cosmetic surgery,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orthopedics</a:t>
            </a:r>
            <a:r>
              <a:rPr lang="en-IN" sz="1800" kern="100" dirty="0">
                <a:effectLst/>
                <a:latin typeface="Calibri" panose="020F0502020204030204" pitchFamily="34" charset="0"/>
                <a:ea typeface="Calibri" panose="020F0502020204030204" pitchFamily="34" charset="0"/>
                <a:cs typeface="Tunga" panose="020B0502040204020203" pitchFamily="34" charset="0"/>
              </a:rPr>
              <a:t>, and rehabilitation care.</a:t>
            </a:r>
          </a:p>
          <a:p>
            <a:endParaRPr lang="en-US" dirty="0"/>
          </a:p>
        </p:txBody>
      </p:sp>
      <p:sp>
        <p:nvSpPr>
          <p:cNvPr id="5" name="Text Placeholder 3">
            <a:extLst>
              <a:ext uri="{FF2B5EF4-FFF2-40B4-BE49-F238E27FC236}">
                <a16:creationId xmlns:a16="http://schemas.microsoft.com/office/drawing/2014/main" id="{2C79CFBA-E388-86C2-F358-905DCE116747}"/>
              </a:ext>
            </a:extLst>
          </p:cNvPr>
          <p:cNvSpPr txBox="1">
            <a:spLocks/>
          </p:cNvSpPr>
          <p:nvPr/>
        </p:nvSpPr>
        <p:spPr>
          <a:xfrm>
            <a:off x="3639326" y="4819860"/>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Opportunity for GlobalMed</a:t>
            </a:r>
            <a:r>
              <a:rPr lang="en-IN" sz="1800" kern="100" dirty="0">
                <a:effectLst/>
                <a:latin typeface="Calibri" panose="020F0502020204030204" pitchFamily="34" charset="0"/>
                <a:ea typeface="Calibri" panose="020F0502020204030204" pitchFamily="34" charset="0"/>
                <a:cs typeface="Tunga" panose="020B0502040204020203" pitchFamily="34" charset="0"/>
              </a:rPr>
              <a:t>: Establishment of private healthcare facilities catering to higher-end clients, and providing specialized medical treatments that complement Austria’s public system.</a:t>
            </a:r>
          </a:p>
          <a:p>
            <a:endParaRPr lang="en-US" dirty="0"/>
          </a:p>
          <a:p>
            <a:endParaRPr lang="en-US" dirty="0"/>
          </a:p>
        </p:txBody>
      </p:sp>
    </p:spTree>
    <p:extLst>
      <p:ext uri="{BB962C8B-B14F-4D97-AF65-F5344CB8AC3E}">
        <p14:creationId xmlns:p14="http://schemas.microsoft.com/office/powerpoint/2010/main" val="8498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P spid="2"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46729" y="172039"/>
            <a:ext cx="8359573"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1941299" y="503386"/>
            <a:ext cx="9641100" cy="370166"/>
          </a:xfrm>
        </p:spPr>
        <p:txBody>
          <a:bodyPr/>
          <a:lstStyle/>
          <a:p>
            <a:r>
              <a:rPr lang="en-US" dirty="0"/>
              <a:t>Gap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16</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1979398" y="9722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1985698" y="11395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SWITZERLAND</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639325" y="1390718"/>
            <a:ext cx="5906371" cy="1544547"/>
          </a:xfrm>
          <a:gradFill>
            <a:gsLst>
              <a:gs pos="0">
                <a:schemeClr val="tx2"/>
              </a:gs>
              <a:gs pos="100000">
                <a:schemeClr val="accent2"/>
              </a:gs>
            </a:gsLst>
            <a:lin ang="14400000" scaled="0"/>
          </a:gradFill>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Current Providers</a:t>
            </a:r>
            <a:r>
              <a:rPr lang="en-IN" sz="1800" kern="100" dirty="0">
                <a:effectLst/>
                <a:latin typeface="Calibri" panose="020F0502020204030204" pitchFamily="34" charset="0"/>
                <a:ea typeface="Calibri" panose="020F0502020204030204" pitchFamily="34" charset="0"/>
                <a:cs typeface="Tunga" panose="020B0502040204020203" pitchFamily="34" charset="0"/>
              </a:rPr>
              <a:t>: Major players include University Hospital Zurich and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Inselspital</a:t>
            </a:r>
            <a:r>
              <a:rPr lang="en-IN" sz="1800" kern="100" dirty="0">
                <a:effectLst/>
                <a:latin typeface="Calibri" panose="020F0502020204030204" pitchFamily="34" charset="0"/>
                <a:ea typeface="Calibri" panose="020F0502020204030204" pitchFamily="34" charset="0"/>
                <a:cs typeface="Tunga" panose="020B0502040204020203" pitchFamily="34" charset="0"/>
              </a:rPr>
              <a:t> in Bern. Switzerland’s healthcare system is known for its high quality, with a mix of public and private providers.</a:t>
            </a:r>
          </a:p>
          <a:p>
            <a:endParaRPr lang="en-US" dirty="0"/>
          </a:p>
        </p:txBody>
      </p:sp>
      <p:sp>
        <p:nvSpPr>
          <p:cNvPr id="2" name="Text Placeholder 3">
            <a:extLst>
              <a:ext uri="{FF2B5EF4-FFF2-40B4-BE49-F238E27FC236}">
                <a16:creationId xmlns:a16="http://schemas.microsoft.com/office/drawing/2014/main" id="{CB756EF1-6AC4-E972-77C4-5242B8DBEF80}"/>
              </a:ext>
            </a:extLst>
          </p:cNvPr>
          <p:cNvSpPr txBox="1">
            <a:spLocks/>
          </p:cNvSpPr>
          <p:nvPr/>
        </p:nvSpPr>
        <p:spPr>
          <a:xfrm>
            <a:off x="3639325" y="3186450"/>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Gap</a:t>
            </a:r>
            <a:r>
              <a:rPr lang="en-IN" sz="1800" kern="100" dirty="0">
                <a:effectLst/>
                <a:latin typeface="Calibri" panose="020F0502020204030204" pitchFamily="34" charset="0"/>
                <a:ea typeface="Calibri" panose="020F0502020204030204" pitchFamily="34" charset="0"/>
                <a:cs typeface="Tunga" panose="020B0502040204020203" pitchFamily="34" charset="0"/>
              </a:rPr>
              <a:t>: Switzerland has a well-established healthcare system, but there is an increasing demand for premium healthcare services and medical tourism.</a:t>
            </a:r>
          </a:p>
          <a:p>
            <a:endParaRPr lang="en-US" dirty="0"/>
          </a:p>
        </p:txBody>
      </p:sp>
      <p:sp>
        <p:nvSpPr>
          <p:cNvPr id="5" name="Text Placeholder 3">
            <a:extLst>
              <a:ext uri="{FF2B5EF4-FFF2-40B4-BE49-F238E27FC236}">
                <a16:creationId xmlns:a16="http://schemas.microsoft.com/office/drawing/2014/main" id="{2C79CFBA-E388-86C2-F358-905DCE116747}"/>
              </a:ext>
            </a:extLst>
          </p:cNvPr>
          <p:cNvSpPr txBox="1">
            <a:spLocks/>
          </p:cNvSpPr>
          <p:nvPr/>
        </p:nvSpPr>
        <p:spPr>
          <a:xfrm>
            <a:off x="3639326" y="4819860"/>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Opportunity for GlobalMed</a:t>
            </a:r>
            <a:r>
              <a:rPr lang="en-IN" sz="1800" kern="100" dirty="0">
                <a:effectLst/>
                <a:latin typeface="Calibri" panose="020F0502020204030204" pitchFamily="34" charset="0"/>
                <a:ea typeface="Calibri" panose="020F0502020204030204" pitchFamily="34" charset="0"/>
                <a:cs typeface="Tunga" panose="020B0502040204020203" pitchFamily="34" charset="0"/>
              </a:rPr>
              <a:t>: Focus on premium healthcare and specialized treatments, particularly in cancer care and medical tourism for international patients seeking advanced medical procedures.</a:t>
            </a:r>
          </a:p>
          <a:p>
            <a:endParaRPr lang="en-US" dirty="0"/>
          </a:p>
          <a:p>
            <a:endParaRPr lang="en-US" dirty="0"/>
          </a:p>
        </p:txBody>
      </p:sp>
    </p:spTree>
    <p:extLst>
      <p:ext uri="{BB962C8B-B14F-4D97-AF65-F5344CB8AC3E}">
        <p14:creationId xmlns:p14="http://schemas.microsoft.com/office/powerpoint/2010/main" val="270757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P spid="2"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46729" y="172039"/>
            <a:ext cx="8359573"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1941299" y="503386"/>
            <a:ext cx="9641100" cy="370166"/>
          </a:xfrm>
        </p:spPr>
        <p:txBody>
          <a:bodyPr/>
          <a:lstStyle/>
          <a:p>
            <a:r>
              <a:rPr lang="en-US" dirty="0"/>
              <a:t>Gap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17</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1979398" y="9722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1985698" y="11395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NORWAY</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639327" y="1329412"/>
            <a:ext cx="5906371" cy="1544547"/>
          </a:xfrm>
          <a:gradFill>
            <a:gsLst>
              <a:gs pos="0">
                <a:schemeClr val="tx2"/>
              </a:gs>
              <a:gs pos="100000">
                <a:schemeClr val="accent2"/>
              </a:gs>
            </a:gsLst>
            <a:lin ang="14400000" scaled="0"/>
          </a:gradFill>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Current Providers</a:t>
            </a:r>
            <a:r>
              <a:rPr lang="en-IN" sz="1800" kern="100" dirty="0">
                <a:effectLst/>
                <a:latin typeface="Calibri" panose="020F0502020204030204" pitchFamily="34" charset="0"/>
                <a:ea typeface="Calibri" panose="020F0502020204030204" pitchFamily="34" charset="0"/>
                <a:cs typeface="Tunga" panose="020B0502040204020203" pitchFamily="34" charset="0"/>
              </a:rPr>
              <a:t>: Public hospitals like Oslo University Hospital dominate the market. Norway has a universal healthcare system with a focus on equitable access.</a:t>
            </a:r>
          </a:p>
          <a:p>
            <a:endParaRPr lang="en-US" dirty="0"/>
          </a:p>
        </p:txBody>
      </p:sp>
      <p:sp>
        <p:nvSpPr>
          <p:cNvPr id="2" name="Text Placeholder 3">
            <a:extLst>
              <a:ext uri="{FF2B5EF4-FFF2-40B4-BE49-F238E27FC236}">
                <a16:creationId xmlns:a16="http://schemas.microsoft.com/office/drawing/2014/main" id="{CB756EF1-6AC4-E972-77C4-5242B8DBEF80}"/>
              </a:ext>
            </a:extLst>
          </p:cNvPr>
          <p:cNvSpPr txBox="1">
            <a:spLocks/>
          </p:cNvSpPr>
          <p:nvPr/>
        </p:nvSpPr>
        <p:spPr>
          <a:xfrm>
            <a:off x="3639327" y="3143246"/>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Gap</a:t>
            </a:r>
            <a:r>
              <a:rPr lang="en-IN" sz="1800" kern="100" dirty="0">
                <a:effectLst/>
                <a:latin typeface="Calibri" panose="020F0502020204030204" pitchFamily="34" charset="0"/>
                <a:ea typeface="Calibri" panose="020F0502020204030204" pitchFamily="34" charset="0"/>
                <a:cs typeface="Tunga" panose="020B0502040204020203" pitchFamily="34" charset="0"/>
              </a:rPr>
              <a:t>: Private healthcare is underdeveloped compared to other European countries, and there’s room for improvement in specialized care such as mental health and advanced diagnostics.</a:t>
            </a:r>
          </a:p>
          <a:p>
            <a:endParaRPr lang="en-US" dirty="0"/>
          </a:p>
        </p:txBody>
      </p:sp>
      <p:sp>
        <p:nvSpPr>
          <p:cNvPr id="5" name="Text Placeholder 3">
            <a:extLst>
              <a:ext uri="{FF2B5EF4-FFF2-40B4-BE49-F238E27FC236}">
                <a16:creationId xmlns:a16="http://schemas.microsoft.com/office/drawing/2014/main" id="{2C79CFBA-E388-86C2-F358-905DCE116747}"/>
              </a:ext>
            </a:extLst>
          </p:cNvPr>
          <p:cNvSpPr txBox="1">
            <a:spLocks/>
          </p:cNvSpPr>
          <p:nvPr/>
        </p:nvSpPr>
        <p:spPr>
          <a:xfrm>
            <a:off x="3639326" y="4819860"/>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Opportunity for GlobalMed</a:t>
            </a:r>
            <a:r>
              <a:rPr lang="en-IN" sz="1800" kern="100" dirty="0">
                <a:effectLst/>
                <a:latin typeface="Calibri" panose="020F0502020204030204" pitchFamily="34" charset="0"/>
                <a:ea typeface="Calibri" panose="020F0502020204030204" pitchFamily="34" charset="0"/>
                <a:cs typeface="Tunga" panose="020B0502040204020203" pitchFamily="34" charset="0"/>
              </a:rPr>
              <a:t>: Developing private healthcare facilities offering high-quality, specialized services in areas like mental health, rehabilitation, and chronic disease management.</a:t>
            </a:r>
          </a:p>
          <a:p>
            <a:endParaRPr lang="en-US" dirty="0"/>
          </a:p>
          <a:p>
            <a:endParaRPr lang="en-US" dirty="0"/>
          </a:p>
        </p:txBody>
      </p:sp>
    </p:spTree>
    <p:extLst>
      <p:ext uri="{BB962C8B-B14F-4D97-AF65-F5344CB8AC3E}">
        <p14:creationId xmlns:p14="http://schemas.microsoft.com/office/powerpoint/2010/main" val="349321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P spid="2"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46729" y="172039"/>
            <a:ext cx="8359573"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1941299" y="503386"/>
            <a:ext cx="9641100" cy="370166"/>
          </a:xfrm>
        </p:spPr>
        <p:txBody>
          <a:bodyPr/>
          <a:lstStyle/>
          <a:p>
            <a:r>
              <a:rPr lang="en-US" dirty="0"/>
              <a:t>Gap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18</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1979398" y="9722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1985698" y="11395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FRANCE</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639327" y="1329412"/>
            <a:ext cx="5906371" cy="1544547"/>
          </a:xfrm>
          <a:gradFill>
            <a:gsLst>
              <a:gs pos="0">
                <a:schemeClr val="tx2"/>
              </a:gs>
              <a:gs pos="100000">
                <a:schemeClr val="accent2"/>
              </a:gs>
            </a:gsLst>
            <a:lin ang="14400000" scaled="0"/>
          </a:gradFill>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Current Providers</a:t>
            </a:r>
            <a:r>
              <a:rPr lang="en-IN" sz="1800" kern="100" dirty="0">
                <a:effectLst/>
                <a:latin typeface="Calibri" panose="020F0502020204030204" pitchFamily="34" charset="0"/>
                <a:ea typeface="Calibri" panose="020F0502020204030204" pitchFamily="34" charset="0"/>
                <a:cs typeface="Tunga" panose="020B0502040204020203" pitchFamily="34" charset="0"/>
              </a:rPr>
              <a:t>: Leading institutions include Assistance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Publique</a:t>
            </a:r>
            <a:r>
              <a:rPr lang="en-IN" sz="1800" kern="100" dirty="0">
                <a:effectLst/>
                <a:latin typeface="Calibri" panose="020F0502020204030204" pitchFamily="34" charset="0"/>
                <a:ea typeface="Calibri" panose="020F0502020204030204" pitchFamily="34" charset="0"/>
                <a:cs typeface="Tunga" panose="020B0502040204020203" pitchFamily="34" charset="0"/>
              </a:rPr>
              <a:t> -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Hôpitaux</a:t>
            </a:r>
            <a:r>
              <a:rPr lang="en-IN" sz="1800" kern="100" dirty="0">
                <a:effectLst/>
                <a:latin typeface="Calibri" panose="020F0502020204030204" pitchFamily="34" charset="0"/>
                <a:ea typeface="Calibri" panose="020F0502020204030204" pitchFamily="34" charset="0"/>
                <a:cs typeface="Tunga" panose="020B0502040204020203" pitchFamily="34" charset="0"/>
              </a:rPr>
              <a:t> de Paris (AP-HP) and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Hôpital</a:t>
            </a:r>
            <a:r>
              <a:rPr lang="en-IN" sz="1800" kern="100" dirty="0">
                <a:effectLst/>
                <a:latin typeface="Calibri" panose="020F0502020204030204" pitchFamily="34" charset="0"/>
                <a:ea typeface="Calibri" panose="020F0502020204030204" pitchFamily="34" charset="0"/>
                <a:cs typeface="Tunga" panose="020B0502040204020203" pitchFamily="34" charset="0"/>
              </a:rPr>
              <a:t>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Pitié-Salpêtrière</a:t>
            </a:r>
            <a:r>
              <a:rPr lang="en-IN" sz="1800" kern="100" dirty="0">
                <a:effectLst/>
                <a:latin typeface="Calibri" panose="020F0502020204030204" pitchFamily="34" charset="0"/>
                <a:ea typeface="Calibri" panose="020F0502020204030204" pitchFamily="34" charset="0"/>
                <a:cs typeface="Tunga" panose="020B0502040204020203" pitchFamily="34" charset="0"/>
              </a:rPr>
              <a:t>. France has a well-regarded public healthcare system, but private healthcare is growing.</a:t>
            </a:r>
          </a:p>
          <a:p>
            <a:endParaRPr lang="en-US" dirty="0"/>
          </a:p>
        </p:txBody>
      </p:sp>
      <p:sp>
        <p:nvSpPr>
          <p:cNvPr id="2" name="Text Placeholder 3">
            <a:extLst>
              <a:ext uri="{FF2B5EF4-FFF2-40B4-BE49-F238E27FC236}">
                <a16:creationId xmlns:a16="http://schemas.microsoft.com/office/drawing/2014/main" id="{CB756EF1-6AC4-E972-77C4-5242B8DBEF80}"/>
              </a:ext>
            </a:extLst>
          </p:cNvPr>
          <p:cNvSpPr txBox="1">
            <a:spLocks/>
          </p:cNvSpPr>
          <p:nvPr/>
        </p:nvSpPr>
        <p:spPr>
          <a:xfrm>
            <a:off x="3639327" y="3143246"/>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7000"/>
              </a:lnSpc>
              <a:spcAft>
                <a:spcPts val="80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Calibri" panose="020F0502020204030204" pitchFamily="34" charset="0"/>
                <a:cs typeface="Tunga" panose="020B0502040204020203" pitchFamily="34" charset="0"/>
              </a:rPr>
              <a:t>Gap</a:t>
            </a:r>
            <a:r>
              <a:rPr lang="en-IN" sz="1800" dirty="0">
                <a:effectLst/>
                <a:latin typeface="Calibri" panose="020F0502020204030204" pitchFamily="34" charset="0"/>
                <a:ea typeface="Calibri" panose="020F0502020204030204" pitchFamily="34" charset="0"/>
                <a:cs typeface="Tunga" panose="020B0502040204020203" pitchFamily="34" charset="0"/>
              </a:rPr>
              <a:t>: Increasing demand for private healthcare options, particularly in cosmetic surgery, rehabilitation, and geriatrics</a:t>
            </a:r>
            <a:endParaRPr lang="en-US" dirty="0"/>
          </a:p>
        </p:txBody>
      </p:sp>
      <p:sp>
        <p:nvSpPr>
          <p:cNvPr id="5" name="Text Placeholder 3">
            <a:extLst>
              <a:ext uri="{FF2B5EF4-FFF2-40B4-BE49-F238E27FC236}">
                <a16:creationId xmlns:a16="http://schemas.microsoft.com/office/drawing/2014/main" id="{2C79CFBA-E388-86C2-F358-905DCE116747}"/>
              </a:ext>
            </a:extLst>
          </p:cNvPr>
          <p:cNvSpPr txBox="1">
            <a:spLocks/>
          </p:cNvSpPr>
          <p:nvPr/>
        </p:nvSpPr>
        <p:spPr>
          <a:xfrm>
            <a:off x="3639326" y="4819860"/>
            <a:ext cx="5906371" cy="1417456"/>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unga" panose="020B0502040204020203" pitchFamily="34" charset="0"/>
              </a:rPr>
              <a:t>Opportunity for GlobalMed</a:t>
            </a:r>
            <a:r>
              <a:rPr lang="en-IN" sz="1800" kern="100" dirty="0">
                <a:effectLst/>
                <a:latin typeface="Calibri" panose="020F0502020204030204" pitchFamily="34" charset="0"/>
                <a:ea typeface="Calibri" panose="020F0502020204030204" pitchFamily="34" charset="0"/>
                <a:cs typeface="Tunga" panose="020B0502040204020203" pitchFamily="34" charset="0"/>
              </a:rPr>
              <a:t>: Establishing private hospitals that offer specialized care and leveraging expertise in patient-centric care to cater to high-end clientele.</a:t>
            </a:r>
          </a:p>
          <a:p>
            <a:endParaRPr lang="en-US" dirty="0"/>
          </a:p>
          <a:p>
            <a:endParaRPr lang="en-US" dirty="0"/>
          </a:p>
        </p:txBody>
      </p:sp>
    </p:spTree>
    <p:extLst>
      <p:ext uri="{BB962C8B-B14F-4D97-AF65-F5344CB8AC3E}">
        <p14:creationId xmlns:p14="http://schemas.microsoft.com/office/powerpoint/2010/main" val="227671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000"/>
                                        <p:tgtEl>
                                          <p:spTgt spid="5"/>
                                        </p:tgtEl>
                                      </p:cBhvr>
                                    </p:animEffect>
                                    <p:anim calcmode="lin" valueType="num">
                                      <p:cBhvr>
                                        <p:cTn id="51" dur="1000" fill="hold"/>
                                        <p:tgtEl>
                                          <p:spTgt spid="5"/>
                                        </p:tgtEl>
                                        <p:attrNameLst>
                                          <p:attrName>ppt_x</p:attrName>
                                        </p:attrNameLst>
                                      </p:cBhvr>
                                      <p:tavLst>
                                        <p:tav tm="0">
                                          <p:val>
                                            <p:strVal val="#ppt_x"/>
                                          </p:val>
                                        </p:tav>
                                        <p:tav tm="100000">
                                          <p:val>
                                            <p:strVal val="#ppt_x"/>
                                          </p:val>
                                        </p:tav>
                                      </p:tavLst>
                                    </p:anim>
                                    <p:anim calcmode="lin" valueType="num">
                                      <p:cBhvr>
                                        <p:cTn id="5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P spid="2" grpId="0" animBg="1"/>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19</a:t>
            </a:fld>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a:xfrm>
            <a:off x="683999" y="808186"/>
            <a:ext cx="10602565" cy="370166"/>
          </a:xfrm>
        </p:spPr>
        <p:txBody>
          <a:bodyPr/>
          <a:lstStyle/>
          <a:p>
            <a:r>
              <a:rPr lang="en-US" dirty="0"/>
              <a:t>Potential Geological Merits and Demerits</a:t>
            </a:r>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3" name="Table 2">
            <a:extLst>
              <a:ext uri="{FF2B5EF4-FFF2-40B4-BE49-F238E27FC236}">
                <a16:creationId xmlns:a16="http://schemas.microsoft.com/office/drawing/2014/main" id="{0FFA386F-2E4F-98C1-D049-40156A6CDC86}"/>
              </a:ext>
            </a:extLst>
          </p:cNvPr>
          <p:cNvGraphicFramePr>
            <a:graphicFrameLocks noGrp="1"/>
          </p:cNvGraphicFramePr>
          <p:nvPr>
            <p:extLst>
              <p:ext uri="{D42A27DB-BD31-4B8C-83A1-F6EECF244321}">
                <p14:modId xmlns:p14="http://schemas.microsoft.com/office/powerpoint/2010/main" val="1383351935"/>
              </p:ext>
            </p:extLst>
          </p:nvPr>
        </p:nvGraphicFramePr>
        <p:xfrm>
          <a:off x="1876555" y="1899045"/>
          <a:ext cx="8217452" cy="4150769"/>
        </p:xfrm>
        <a:graphic>
          <a:graphicData uri="http://schemas.openxmlformats.org/drawingml/2006/table">
            <a:tbl>
              <a:tblPr firstRow="1" firstCol="1" bandRow="1">
                <a:tableStyleId>{F2DE63D5-997A-4646-A377-4702673A728D}</a:tableStyleId>
              </a:tblPr>
              <a:tblGrid>
                <a:gridCol w="1239466">
                  <a:extLst>
                    <a:ext uri="{9D8B030D-6E8A-4147-A177-3AD203B41FA5}">
                      <a16:colId xmlns:a16="http://schemas.microsoft.com/office/drawing/2014/main" val="3497058286"/>
                    </a:ext>
                  </a:extLst>
                </a:gridCol>
                <a:gridCol w="3436927">
                  <a:extLst>
                    <a:ext uri="{9D8B030D-6E8A-4147-A177-3AD203B41FA5}">
                      <a16:colId xmlns:a16="http://schemas.microsoft.com/office/drawing/2014/main" val="1684951881"/>
                    </a:ext>
                  </a:extLst>
                </a:gridCol>
                <a:gridCol w="3541059">
                  <a:extLst>
                    <a:ext uri="{9D8B030D-6E8A-4147-A177-3AD203B41FA5}">
                      <a16:colId xmlns:a16="http://schemas.microsoft.com/office/drawing/2014/main" val="1574873660"/>
                    </a:ext>
                  </a:extLst>
                </a:gridCol>
              </a:tblGrid>
              <a:tr h="307815">
                <a:tc>
                  <a:txBody>
                    <a:bodyPr/>
                    <a:lstStyle/>
                    <a:p>
                      <a:pPr algn="ctr">
                        <a:lnSpc>
                          <a:spcPct val="107000"/>
                        </a:lnSpc>
                        <a:spcAft>
                          <a:spcPts val="800"/>
                        </a:spcAft>
                      </a:pPr>
                      <a:r>
                        <a:rPr lang="en-IN" sz="1400" b="1" kern="1200" baseline="0" dirty="0">
                          <a:solidFill>
                            <a:schemeClr val="bg1"/>
                          </a:solidFill>
                          <a:latin typeface="Calibri" panose="020F0502020204030204" pitchFamily="34" charset="0"/>
                          <a:ea typeface="Calibri" panose="020F0502020204030204" pitchFamily="34" charset="0"/>
                          <a:cs typeface="Calibri" panose="020F0502020204030204" pitchFamily="34" charset="0"/>
                        </a:rPr>
                        <a:t>Country</a:t>
                      </a: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400" b="1" kern="1200" baseline="0" dirty="0">
                          <a:solidFill>
                            <a:schemeClr val="bg1"/>
                          </a:solidFill>
                          <a:latin typeface="Calibri" panose="020F0502020204030204" pitchFamily="34" charset="0"/>
                          <a:ea typeface="Calibri" panose="020F0502020204030204" pitchFamily="34" charset="0"/>
                          <a:cs typeface="Calibri" panose="020F0502020204030204" pitchFamily="34" charset="0"/>
                        </a:rPr>
                        <a:t>Merits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400" b="1" kern="1200" baseline="0" dirty="0">
                          <a:solidFill>
                            <a:schemeClr val="bg1"/>
                          </a:solidFill>
                          <a:latin typeface="Calibri" panose="020F0502020204030204" pitchFamily="34" charset="0"/>
                          <a:ea typeface="Calibri" panose="020F0502020204030204" pitchFamily="34" charset="0"/>
                          <a:cs typeface="Calibri" panose="020F0502020204030204" pitchFamily="34" charset="0"/>
                        </a:rPr>
                        <a:t>Demerits</a:t>
                      </a:r>
                    </a:p>
                  </a:txBody>
                  <a:tcPr marL="68580" marR="68580" marT="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678758"/>
                  </a:ext>
                </a:extLst>
              </a:tr>
              <a:tr h="600635">
                <a:tc>
                  <a:txBody>
                    <a:bodyPr/>
                    <a:lstStyle/>
                    <a:p>
                      <a:pPr algn="just">
                        <a:lnSpc>
                          <a:spcPct val="107000"/>
                        </a:lnSpc>
                        <a:spcAft>
                          <a:spcPts val="800"/>
                        </a:spcAft>
                      </a:pPr>
                      <a:r>
                        <a:rPr lang="en-IN" sz="1400" b="1" kern="1200" baseline="0" dirty="0">
                          <a:solidFill>
                            <a:srgbClr val="0F363C"/>
                          </a:solidFill>
                          <a:latin typeface="Calibri" panose="020F0502020204030204" pitchFamily="34" charset="0"/>
                          <a:ea typeface="Calibri" panose="020F0502020204030204" pitchFamily="34" charset="0"/>
                          <a:cs typeface="Calibri" panose="020F0502020204030204" pitchFamily="34" charset="0"/>
                        </a:rPr>
                        <a:t>Japan</a:t>
                      </a: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b="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Aging population, advanced infrastructure, strong demand for chronic care.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b="0" kern="1200" baseline="0">
                          <a:solidFill>
                            <a:schemeClr val="tx1"/>
                          </a:solidFill>
                          <a:latin typeface="Calibri" panose="020F0502020204030204" pitchFamily="34" charset="0"/>
                          <a:ea typeface="Calibri" panose="020F0502020204030204" pitchFamily="34" charset="0"/>
                          <a:cs typeface="Calibri" panose="020F0502020204030204" pitchFamily="34" charset="0"/>
                        </a:rPr>
                        <a:t>High operational costs, stringent regulations.</a:t>
                      </a:r>
                    </a:p>
                  </a:txBody>
                  <a:tcPr marL="68580" marR="68580" marT="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229889377"/>
                  </a:ext>
                </a:extLst>
              </a:tr>
              <a:tr h="654424">
                <a:tc>
                  <a:txBody>
                    <a:bodyPr/>
                    <a:lstStyle/>
                    <a:p>
                      <a:pPr algn="just">
                        <a:lnSpc>
                          <a:spcPct val="107000"/>
                        </a:lnSpc>
                        <a:spcAft>
                          <a:spcPts val="800"/>
                        </a:spcAft>
                      </a:pPr>
                      <a:r>
                        <a:rPr lang="en-IN" sz="1400" b="1" kern="1200" baseline="0" dirty="0">
                          <a:solidFill>
                            <a:srgbClr val="0F363C"/>
                          </a:solidFill>
                          <a:latin typeface="Calibri" panose="020F0502020204030204" pitchFamily="34" charset="0"/>
                          <a:ea typeface="Calibri" panose="020F0502020204030204" pitchFamily="34" charset="0"/>
                          <a:cs typeface="Calibri" panose="020F0502020204030204" pitchFamily="34" charset="0"/>
                        </a:rPr>
                        <a:t>Austria</a:t>
                      </a: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b="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High healthcare standards, centralized healthcare policies, demand for private care.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b="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Relatively small market size, high competition.</a:t>
                      </a:r>
                    </a:p>
                  </a:txBody>
                  <a:tcPr marL="68580" marR="68580" marT="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83107123"/>
                  </a:ext>
                </a:extLst>
              </a:tr>
              <a:tr h="914400">
                <a:tc>
                  <a:txBody>
                    <a:bodyPr/>
                    <a:lstStyle/>
                    <a:p>
                      <a:pPr algn="just">
                        <a:lnSpc>
                          <a:spcPct val="107000"/>
                        </a:lnSpc>
                        <a:spcAft>
                          <a:spcPts val="800"/>
                        </a:spcAft>
                      </a:pPr>
                      <a:r>
                        <a:rPr lang="en-IN" sz="1400" b="1" kern="1200" baseline="0" dirty="0">
                          <a:solidFill>
                            <a:srgbClr val="0F363C"/>
                          </a:solidFill>
                          <a:latin typeface="Calibri" panose="020F0502020204030204" pitchFamily="34" charset="0"/>
                          <a:ea typeface="Calibri" panose="020F0502020204030204" pitchFamily="34" charset="0"/>
                          <a:cs typeface="Calibri" panose="020F0502020204030204" pitchFamily="34" charset="0"/>
                        </a:rPr>
                        <a:t>Switzerland</a:t>
                      </a: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b="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Medical tourism opportunities, stable economic environment, high demand for premium services.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b="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High cost of entry and stringent regulatory environment.</a:t>
                      </a:r>
                    </a:p>
                  </a:txBody>
                  <a:tcPr marL="68580" marR="68580" marT="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938336845"/>
                  </a:ext>
                </a:extLst>
              </a:tr>
              <a:tr h="726141">
                <a:tc>
                  <a:txBody>
                    <a:bodyPr/>
                    <a:lstStyle/>
                    <a:p>
                      <a:pPr algn="just">
                        <a:lnSpc>
                          <a:spcPct val="107000"/>
                        </a:lnSpc>
                        <a:spcAft>
                          <a:spcPts val="800"/>
                        </a:spcAft>
                      </a:pPr>
                      <a:r>
                        <a:rPr lang="en-IN" sz="1400" b="1" kern="1200" baseline="0" dirty="0">
                          <a:solidFill>
                            <a:srgbClr val="0F363C"/>
                          </a:solidFill>
                          <a:latin typeface="Calibri" panose="020F0502020204030204" pitchFamily="34" charset="0"/>
                          <a:ea typeface="Calibri" panose="020F0502020204030204" pitchFamily="34" charset="0"/>
                          <a:cs typeface="Calibri" panose="020F0502020204030204" pitchFamily="34" charset="0"/>
                        </a:rPr>
                        <a:t>Norway</a:t>
                      </a: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b="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Growing demand for specialized and private care, government support for innovation.</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b="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Limited private healthcare infrastructure, high regulatory control.</a:t>
                      </a:r>
                    </a:p>
                  </a:txBody>
                  <a:tcPr marL="68580" marR="68580" marT="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57006973"/>
                  </a:ext>
                </a:extLst>
              </a:tr>
              <a:tr h="947354">
                <a:tc>
                  <a:txBody>
                    <a:bodyPr/>
                    <a:lstStyle/>
                    <a:p>
                      <a:pPr algn="just">
                        <a:lnSpc>
                          <a:spcPct val="107000"/>
                        </a:lnSpc>
                        <a:spcAft>
                          <a:spcPts val="800"/>
                        </a:spcAft>
                      </a:pPr>
                      <a:r>
                        <a:rPr lang="en-IN" sz="1400" b="1" kern="1200" baseline="0" dirty="0">
                          <a:solidFill>
                            <a:srgbClr val="0F363C"/>
                          </a:solidFill>
                          <a:latin typeface="Calibri" panose="020F0502020204030204" pitchFamily="34" charset="0"/>
                          <a:ea typeface="Calibri" panose="020F0502020204030204" pitchFamily="34" charset="0"/>
                          <a:cs typeface="Calibri" panose="020F0502020204030204" pitchFamily="34" charset="0"/>
                        </a:rPr>
                        <a:t>France</a:t>
                      </a: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b="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Strong demand for private healthcare, large population, well-developed healthcare system.</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b="0" kern="1200" baseline="0" dirty="0">
                          <a:solidFill>
                            <a:schemeClr val="tx1"/>
                          </a:solidFill>
                          <a:latin typeface="Calibri" panose="020F0502020204030204" pitchFamily="34" charset="0"/>
                          <a:ea typeface="Calibri" panose="020F0502020204030204" pitchFamily="34" charset="0"/>
                          <a:cs typeface="Calibri" panose="020F0502020204030204" pitchFamily="34" charset="0"/>
                        </a:rPr>
                        <a:t>Bureaucratic challenges, high taxation and costs.</a:t>
                      </a:r>
                    </a:p>
                  </a:txBody>
                  <a:tcPr marL="68580" marR="68580" marT="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76163385"/>
                  </a:ext>
                </a:extLst>
              </a:tr>
            </a:tbl>
          </a:graphicData>
        </a:graphic>
      </p:graphicFrame>
    </p:spTree>
    <p:extLst>
      <p:ext uri="{BB962C8B-B14F-4D97-AF65-F5344CB8AC3E}">
        <p14:creationId xmlns:p14="http://schemas.microsoft.com/office/powerpoint/2010/main" val="61857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1432254" y="0"/>
            <a:ext cx="7324344"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1615975" y="723815"/>
            <a:ext cx="6956902" cy="5220593"/>
          </a:xfrm>
          <a:gradFill>
            <a:gsLst>
              <a:gs pos="0">
                <a:schemeClr val="tx2"/>
              </a:gs>
              <a:gs pos="100000">
                <a:schemeClr val="accent2"/>
              </a:gs>
            </a:gsLst>
            <a:lin ang="14400000" scaled="0"/>
          </a:gradFill>
        </p:spPr>
        <p:txBody>
          <a:bodyPr/>
          <a:lstStyle/>
          <a:p>
            <a:r>
              <a:rPr lang="en-US" dirty="0"/>
              <a:t>Megha Dwarakanath(Member ID : 63):</a:t>
            </a:r>
          </a:p>
          <a:p>
            <a:r>
              <a:rPr lang="en-US" dirty="0"/>
              <a:t>BE in Computer Science, MBA in International Business</a:t>
            </a:r>
          </a:p>
          <a:p>
            <a:r>
              <a:rPr lang="en-US" dirty="0"/>
              <a:t>DevOps Engineer in SAP Labs, Aspiring Business Analyst</a:t>
            </a:r>
          </a:p>
          <a:p>
            <a:r>
              <a:rPr lang="en-US" dirty="0">
                <a:hlinkClick r:id="rId3">
                  <a:extLst>
                    <a:ext uri="{A12FA001-AC4F-418D-AE19-62706E023703}">
                      <ahyp:hlinkClr xmlns:ahyp="http://schemas.microsoft.com/office/drawing/2018/hyperlinkcolor" val="tx"/>
                    </a:ext>
                  </a:extLst>
                </a:hlinkClick>
              </a:rPr>
              <a:t>Megha.dwarakanathk@gmail.com</a:t>
            </a:r>
            <a:endParaRPr lang="en-US" dirty="0"/>
          </a:p>
          <a:p>
            <a:endParaRPr lang="en-US" dirty="0"/>
          </a:p>
          <a:p>
            <a:r>
              <a:rPr lang="en-US" dirty="0"/>
              <a:t>Tarun Patel (Member ID : 193):</a:t>
            </a:r>
          </a:p>
          <a:p>
            <a:r>
              <a:rPr lang="en-US" dirty="0"/>
              <a:t>BE in Computer Science</a:t>
            </a:r>
          </a:p>
          <a:p>
            <a:r>
              <a:rPr lang="en-US" dirty="0"/>
              <a:t>SRE in Akamai, Aspiring Data Analyst</a:t>
            </a:r>
          </a:p>
          <a:p>
            <a:r>
              <a:rPr lang="en-US" dirty="0">
                <a:hlinkClick r:id="rId4">
                  <a:extLst>
                    <a:ext uri="{A12FA001-AC4F-418D-AE19-62706E023703}">
                      <ahyp:hlinkClr xmlns:ahyp="http://schemas.microsoft.com/office/drawing/2018/hyperlinkcolor" val="tx"/>
                    </a:ext>
                  </a:extLst>
                </a:hlinkClick>
              </a:rPr>
              <a:t>tarunpatel216@gmail.com</a:t>
            </a:r>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2687544" y="1257753"/>
            <a:ext cx="5157012" cy="1008000"/>
          </a:xfrm>
        </p:spPr>
        <p:txBody>
          <a:bodyPr/>
          <a:lstStyle/>
          <a:p>
            <a:r>
              <a:rPr lang="en-US" dirty="0"/>
              <a:t>WHO ARE WE?</a:t>
            </a:r>
            <a:br>
              <a:rPr lang="en-US" dirty="0"/>
            </a:br>
            <a:r>
              <a:rPr lang="en-US" sz="1600" dirty="0"/>
              <a:t>Introducing  the  Experts  Behind  the  Analysis</a:t>
            </a:r>
            <a:endParaRPr lang="en-US" dirty="0"/>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2922913" y="220012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grpSp>
        <p:nvGrpSpPr>
          <p:cNvPr id="36" name="Group 35" descr="Icon Lightbulb">
            <a:extLst>
              <a:ext uri="{FF2B5EF4-FFF2-40B4-BE49-F238E27FC236}">
                <a16:creationId xmlns:a16="http://schemas.microsoft.com/office/drawing/2014/main" id="{840CA54E-FBB9-4848-A45D-E086AA4A5012}"/>
              </a:ext>
            </a:extLst>
          </p:cNvPr>
          <p:cNvGrpSpPr>
            <a:grpSpLocks noChangeAspect="1"/>
          </p:cNvGrpSpPr>
          <p:nvPr/>
        </p:nvGrpSpPr>
        <p:grpSpPr>
          <a:xfrm>
            <a:off x="1779804" y="1347924"/>
            <a:ext cx="362015" cy="584795"/>
            <a:chOff x="1684741" y="3186732"/>
            <a:chExt cx="530027" cy="856197"/>
          </a:xfrm>
        </p:grpSpPr>
        <p:sp>
          <p:nvSpPr>
            <p:cNvPr id="32" name="Freeform: Shape 31">
              <a:extLst>
                <a:ext uri="{FF2B5EF4-FFF2-40B4-BE49-F238E27FC236}">
                  <a16:creationId xmlns:a16="http://schemas.microsoft.com/office/drawing/2014/main" id="{B8ABB65B-B8A5-4C0E-BE4C-E88A7BB3E8A2}"/>
                </a:ext>
              </a:extLst>
            </p:cNvPr>
            <p:cNvSpPr/>
            <p:nvPr/>
          </p:nvSpPr>
          <p:spPr>
            <a:xfrm>
              <a:off x="1817248" y="3777916"/>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D71DD07A-CE80-41D5-AEEB-65192AD34639}"/>
                </a:ext>
              </a:extLst>
            </p:cNvPr>
            <p:cNvSpPr/>
            <p:nvPr/>
          </p:nvSpPr>
          <p:spPr>
            <a:xfrm>
              <a:off x="1817248" y="3879844"/>
              <a:ext cx="265013" cy="61157"/>
            </a:xfrm>
            <a:custGeom>
              <a:avLst/>
              <a:gdLst>
                <a:gd name="connsiteX0" fmla="*/ 30578 w 265013"/>
                <a:gd name="connsiteY0" fmla="*/ 0 h 61156"/>
                <a:gd name="connsiteX1" fmla="*/ 234435 w 265013"/>
                <a:gd name="connsiteY1" fmla="*/ 0 h 61156"/>
                <a:gd name="connsiteX2" fmla="*/ 265013 w 265013"/>
                <a:gd name="connsiteY2" fmla="*/ 30578 h 61156"/>
                <a:gd name="connsiteX3" fmla="*/ 234435 w 265013"/>
                <a:gd name="connsiteY3" fmla="*/ 61157 h 61156"/>
                <a:gd name="connsiteX4" fmla="*/ 30578 w 265013"/>
                <a:gd name="connsiteY4" fmla="*/ 61157 h 61156"/>
                <a:gd name="connsiteX5" fmla="*/ 0 w 265013"/>
                <a:gd name="connsiteY5" fmla="*/ 30578 h 61156"/>
                <a:gd name="connsiteX6" fmla="*/ 30578 w 265013"/>
                <a:gd name="connsiteY6" fmla="*/ 0 h 61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013" h="61156">
                  <a:moveTo>
                    <a:pt x="30578" y="0"/>
                  </a:moveTo>
                  <a:lnTo>
                    <a:pt x="234435" y="0"/>
                  </a:lnTo>
                  <a:cubicBezTo>
                    <a:pt x="251763" y="0"/>
                    <a:pt x="265013" y="13251"/>
                    <a:pt x="265013" y="30578"/>
                  </a:cubicBezTo>
                  <a:cubicBezTo>
                    <a:pt x="265013" y="47906"/>
                    <a:pt x="251763" y="61157"/>
                    <a:pt x="234435" y="61157"/>
                  </a:cubicBezTo>
                  <a:lnTo>
                    <a:pt x="30578" y="61157"/>
                  </a:lnTo>
                  <a:cubicBezTo>
                    <a:pt x="13251" y="61157"/>
                    <a:pt x="0" y="47906"/>
                    <a:pt x="0" y="30578"/>
                  </a:cubicBezTo>
                  <a:cubicBezTo>
                    <a:pt x="0" y="13251"/>
                    <a:pt x="13251" y="0"/>
                    <a:pt x="30578" y="0"/>
                  </a:cubicBezTo>
                  <a:close/>
                </a:path>
              </a:pathLst>
            </a:custGeom>
            <a:solidFill>
              <a:schemeClr val="accent1"/>
            </a:solidFill>
            <a:ln w="10120"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0522D638-DE3D-438D-8C73-954C32D8CB63}"/>
                </a:ext>
              </a:extLst>
            </p:cNvPr>
            <p:cNvSpPr/>
            <p:nvPr/>
          </p:nvSpPr>
          <p:spPr>
            <a:xfrm>
              <a:off x="1883501" y="3981772"/>
              <a:ext cx="132507" cy="61157"/>
            </a:xfrm>
            <a:custGeom>
              <a:avLst/>
              <a:gdLst>
                <a:gd name="connsiteX0" fmla="*/ 0 w 132506"/>
                <a:gd name="connsiteY0" fmla="*/ 0 h 61156"/>
                <a:gd name="connsiteX1" fmla="*/ 66253 w 132506"/>
                <a:gd name="connsiteY1" fmla="*/ 61157 h 61156"/>
                <a:gd name="connsiteX2" fmla="*/ 132507 w 132506"/>
                <a:gd name="connsiteY2" fmla="*/ 0 h 61156"/>
                <a:gd name="connsiteX3" fmla="*/ 0 w 132506"/>
                <a:gd name="connsiteY3" fmla="*/ 0 h 61156"/>
              </a:gdLst>
              <a:ahLst/>
              <a:cxnLst>
                <a:cxn ang="0">
                  <a:pos x="connsiteX0" y="connsiteY0"/>
                </a:cxn>
                <a:cxn ang="0">
                  <a:pos x="connsiteX1" y="connsiteY1"/>
                </a:cxn>
                <a:cxn ang="0">
                  <a:pos x="connsiteX2" y="connsiteY2"/>
                </a:cxn>
                <a:cxn ang="0">
                  <a:pos x="connsiteX3" y="connsiteY3"/>
                </a:cxn>
              </a:cxnLst>
              <a:rect l="l" t="t" r="r" b="b"/>
              <a:pathLst>
                <a:path w="132506" h="61156">
                  <a:moveTo>
                    <a:pt x="0" y="0"/>
                  </a:moveTo>
                  <a:cubicBezTo>
                    <a:pt x="3058" y="34656"/>
                    <a:pt x="31598" y="61157"/>
                    <a:pt x="66253" y="61157"/>
                  </a:cubicBezTo>
                  <a:cubicBezTo>
                    <a:pt x="100909" y="61157"/>
                    <a:pt x="129449" y="34656"/>
                    <a:pt x="132507" y="0"/>
                  </a:cubicBezTo>
                  <a:lnTo>
                    <a:pt x="0" y="0"/>
                  </a:lnTo>
                  <a:close/>
                </a:path>
              </a:pathLst>
            </a:custGeom>
            <a:solidFill>
              <a:schemeClr val="accent1"/>
            </a:solidFill>
            <a:ln w="10120"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01AB190E-B14D-440E-9910-B22D8C998B54}"/>
                </a:ext>
              </a:extLst>
            </p:cNvPr>
            <p:cNvSpPr/>
            <p:nvPr/>
          </p:nvSpPr>
          <p:spPr>
            <a:xfrm>
              <a:off x="1684741" y="3186732"/>
              <a:ext cx="530027" cy="550412"/>
            </a:xfrm>
            <a:custGeom>
              <a:avLst/>
              <a:gdLst>
                <a:gd name="connsiteX0" fmla="*/ 265013 w 530026"/>
                <a:gd name="connsiteY0" fmla="*/ 0 h 550412"/>
                <a:gd name="connsiteX1" fmla="*/ 265013 w 530026"/>
                <a:gd name="connsiteY1" fmla="*/ 0 h 550412"/>
                <a:gd name="connsiteX2" fmla="*/ 265013 w 530026"/>
                <a:gd name="connsiteY2" fmla="*/ 0 h 550412"/>
                <a:gd name="connsiteX3" fmla="*/ 0 w 530026"/>
                <a:gd name="connsiteY3" fmla="*/ 261956 h 550412"/>
                <a:gd name="connsiteX4" fmla="*/ 0 w 530026"/>
                <a:gd name="connsiteY4" fmla="*/ 271129 h 550412"/>
                <a:gd name="connsiteX5" fmla="*/ 18347 w 530026"/>
                <a:gd name="connsiteY5" fmla="*/ 362864 h 550412"/>
                <a:gd name="connsiteX6" fmla="*/ 64215 w 530026"/>
                <a:gd name="connsiteY6" fmla="*/ 438291 h 550412"/>
                <a:gd name="connsiteX7" fmla="*/ 126391 w 530026"/>
                <a:gd name="connsiteY7" fmla="*/ 539200 h 550412"/>
                <a:gd name="connsiteX8" fmla="*/ 144738 w 530026"/>
                <a:gd name="connsiteY8" fmla="*/ 550412 h 550412"/>
                <a:gd name="connsiteX9" fmla="*/ 385289 w 530026"/>
                <a:gd name="connsiteY9" fmla="*/ 550412 h 550412"/>
                <a:gd name="connsiteX10" fmla="*/ 403636 w 530026"/>
                <a:gd name="connsiteY10" fmla="*/ 539200 h 550412"/>
                <a:gd name="connsiteX11" fmla="*/ 465812 w 530026"/>
                <a:gd name="connsiteY11" fmla="*/ 438291 h 550412"/>
                <a:gd name="connsiteX12" fmla="*/ 511680 w 530026"/>
                <a:gd name="connsiteY12" fmla="*/ 362864 h 550412"/>
                <a:gd name="connsiteX13" fmla="*/ 530027 w 530026"/>
                <a:gd name="connsiteY13" fmla="*/ 271129 h 550412"/>
                <a:gd name="connsiteX14" fmla="*/ 530027 w 530026"/>
                <a:gd name="connsiteY14" fmla="*/ 261956 h 550412"/>
                <a:gd name="connsiteX15" fmla="*/ 265013 w 530026"/>
                <a:gd name="connsiteY15" fmla="*/ 0 h 550412"/>
                <a:gd name="connsiteX16" fmla="*/ 468870 w 530026"/>
                <a:gd name="connsiteY16" fmla="*/ 270110 h 550412"/>
                <a:gd name="connsiteX17" fmla="*/ 454600 w 530026"/>
                <a:gd name="connsiteY17" fmla="*/ 341460 h 550412"/>
                <a:gd name="connsiteX18" fmla="*/ 419944 w 530026"/>
                <a:gd name="connsiteY18" fmla="*/ 397520 h 550412"/>
                <a:gd name="connsiteX19" fmla="*/ 360826 w 530026"/>
                <a:gd name="connsiteY19" fmla="*/ 489256 h 550412"/>
                <a:gd name="connsiteX20" fmla="*/ 265013 w 530026"/>
                <a:gd name="connsiteY20" fmla="*/ 489256 h 550412"/>
                <a:gd name="connsiteX21" fmla="*/ 170220 w 530026"/>
                <a:gd name="connsiteY21" fmla="*/ 489256 h 550412"/>
                <a:gd name="connsiteX22" fmla="*/ 111102 w 530026"/>
                <a:gd name="connsiteY22" fmla="*/ 397520 h 550412"/>
                <a:gd name="connsiteX23" fmla="*/ 76446 w 530026"/>
                <a:gd name="connsiteY23" fmla="*/ 341460 h 550412"/>
                <a:gd name="connsiteX24" fmla="*/ 62176 w 530026"/>
                <a:gd name="connsiteY24" fmla="*/ 270110 h 550412"/>
                <a:gd name="connsiteX25" fmla="*/ 62176 w 530026"/>
                <a:gd name="connsiteY25" fmla="*/ 261956 h 550412"/>
                <a:gd name="connsiteX26" fmla="*/ 266033 w 530026"/>
                <a:gd name="connsiteY26" fmla="*/ 60138 h 550412"/>
                <a:gd name="connsiteX27" fmla="*/ 266033 w 530026"/>
                <a:gd name="connsiteY27" fmla="*/ 60138 h 550412"/>
                <a:gd name="connsiteX28" fmla="*/ 266033 w 530026"/>
                <a:gd name="connsiteY28" fmla="*/ 60138 h 550412"/>
                <a:gd name="connsiteX29" fmla="*/ 266033 w 530026"/>
                <a:gd name="connsiteY29" fmla="*/ 60138 h 550412"/>
                <a:gd name="connsiteX30" fmla="*/ 266033 w 530026"/>
                <a:gd name="connsiteY30" fmla="*/ 60138 h 550412"/>
                <a:gd name="connsiteX31" fmla="*/ 266033 w 530026"/>
                <a:gd name="connsiteY31" fmla="*/ 60138 h 550412"/>
                <a:gd name="connsiteX32" fmla="*/ 266033 w 530026"/>
                <a:gd name="connsiteY32" fmla="*/ 60138 h 550412"/>
                <a:gd name="connsiteX33" fmla="*/ 469889 w 530026"/>
                <a:gd name="connsiteY33" fmla="*/ 261956 h 550412"/>
                <a:gd name="connsiteX34" fmla="*/ 469889 w 530026"/>
                <a:gd name="connsiteY34" fmla="*/ 270110 h 550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0026" h="550412">
                  <a:moveTo>
                    <a:pt x="265013" y="0"/>
                  </a:moveTo>
                  <a:cubicBezTo>
                    <a:pt x="265013" y="0"/>
                    <a:pt x="265013" y="0"/>
                    <a:pt x="265013" y="0"/>
                  </a:cubicBezTo>
                  <a:cubicBezTo>
                    <a:pt x="265013" y="0"/>
                    <a:pt x="265013" y="0"/>
                    <a:pt x="265013" y="0"/>
                  </a:cubicBezTo>
                  <a:cubicBezTo>
                    <a:pt x="120275" y="1019"/>
                    <a:pt x="3058" y="117217"/>
                    <a:pt x="0" y="261956"/>
                  </a:cubicBezTo>
                  <a:lnTo>
                    <a:pt x="0" y="271129"/>
                  </a:lnTo>
                  <a:cubicBezTo>
                    <a:pt x="1019" y="302727"/>
                    <a:pt x="7135" y="333305"/>
                    <a:pt x="18347" y="362864"/>
                  </a:cubicBezTo>
                  <a:cubicBezTo>
                    <a:pt x="29559" y="390385"/>
                    <a:pt x="44848" y="415867"/>
                    <a:pt x="64215" y="438291"/>
                  </a:cubicBezTo>
                  <a:cubicBezTo>
                    <a:pt x="88678" y="464793"/>
                    <a:pt x="115179" y="516776"/>
                    <a:pt x="126391" y="539200"/>
                  </a:cubicBezTo>
                  <a:cubicBezTo>
                    <a:pt x="129449" y="546335"/>
                    <a:pt x="136584" y="550412"/>
                    <a:pt x="144738" y="550412"/>
                  </a:cubicBezTo>
                  <a:lnTo>
                    <a:pt x="385289" y="550412"/>
                  </a:lnTo>
                  <a:cubicBezTo>
                    <a:pt x="393443" y="550412"/>
                    <a:pt x="400578" y="546335"/>
                    <a:pt x="403636" y="539200"/>
                  </a:cubicBezTo>
                  <a:cubicBezTo>
                    <a:pt x="414848" y="516776"/>
                    <a:pt x="441349" y="464793"/>
                    <a:pt x="465812" y="438291"/>
                  </a:cubicBezTo>
                  <a:cubicBezTo>
                    <a:pt x="485178" y="415867"/>
                    <a:pt x="501487" y="390385"/>
                    <a:pt x="511680" y="362864"/>
                  </a:cubicBezTo>
                  <a:cubicBezTo>
                    <a:pt x="522892" y="333305"/>
                    <a:pt x="529008" y="302727"/>
                    <a:pt x="530027" y="271129"/>
                  </a:cubicBezTo>
                  <a:lnTo>
                    <a:pt x="530027" y="261956"/>
                  </a:lnTo>
                  <a:cubicBezTo>
                    <a:pt x="526969" y="117217"/>
                    <a:pt x="409752" y="1019"/>
                    <a:pt x="265013" y="0"/>
                  </a:cubicBezTo>
                  <a:close/>
                  <a:moveTo>
                    <a:pt x="468870" y="270110"/>
                  </a:moveTo>
                  <a:cubicBezTo>
                    <a:pt x="467851" y="294573"/>
                    <a:pt x="462754" y="319035"/>
                    <a:pt x="454600" y="341460"/>
                  </a:cubicBezTo>
                  <a:cubicBezTo>
                    <a:pt x="446446" y="361845"/>
                    <a:pt x="435234" y="381212"/>
                    <a:pt x="419944" y="397520"/>
                  </a:cubicBezTo>
                  <a:cubicBezTo>
                    <a:pt x="396501" y="426060"/>
                    <a:pt x="376115" y="456638"/>
                    <a:pt x="360826" y="489256"/>
                  </a:cubicBezTo>
                  <a:lnTo>
                    <a:pt x="265013" y="489256"/>
                  </a:lnTo>
                  <a:lnTo>
                    <a:pt x="170220" y="489256"/>
                  </a:lnTo>
                  <a:cubicBezTo>
                    <a:pt x="153912" y="456638"/>
                    <a:pt x="133526" y="426060"/>
                    <a:pt x="111102" y="397520"/>
                  </a:cubicBezTo>
                  <a:cubicBezTo>
                    <a:pt x="96832" y="381212"/>
                    <a:pt x="84600" y="361845"/>
                    <a:pt x="76446" y="341460"/>
                  </a:cubicBezTo>
                  <a:cubicBezTo>
                    <a:pt x="67273" y="319035"/>
                    <a:pt x="63196" y="294573"/>
                    <a:pt x="62176" y="270110"/>
                  </a:cubicBezTo>
                  <a:lnTo>
                    <a:pt x="62176" y="261956"/>
                  </a:lnTo>
                  <a:cubicBezTo>
                    <a:pt x="64215" y="150854"/>
                    <a:pt x="154931" y="61157"/>
                    <a:pt x="266033" y="60138"/>
                  </a:cubicBezTo>
                  <a:lnTo>
                    <a:pt x="266033" y="60138"/>
                  </a:lnTo>
                  <a:lnTo>
                    <a:pt x="266033" y="60138"/>
                  </a:lnTo>
                  <a:cubicBezTo>
                    <a:pt x="266033" y="60138"/>
                    <a:pt x="266033" y="60138"/>
                    <a:pt x="266033" y="60138"/>
                  </a:cubicBezTo>
                  <a:cubicBezTo>
                    <a:pt x="266033" y="60138"/>
                    <a:pt x="266033" y="60138"/>
                    <a:pt x="266033" y="60138"/>
                  </a:cubicBezTo>
                  <a:lnTo>
                    <a:pt x="266033" y="60138"/>
                  </a:lnTo>
                  <a:lnTo>
                    <a:pt x="266033" y="60138"/>
                  </a:lnTo>
                  <a:cubicBezTo>
                    <a:pt x="377134" y="61157"/>
                    <a:pt x="467851" y="149835"/>
                    <a:pt x="469889" y="261956"/>
                  </a:cubicBezTo>
                  <a:lnTo>
                    <a:pt x="469889" y="270110"/>
                  </a:lnTo>
                  <a:close/>
                </a:path>
              </a:pathLst>
            </a:custGeom>
            <a:solidFill>
              <a:schemeClr val="accent1"/>
            </a:solidFill>
            <a:ln w="10120" cap="flat">
              <a:noFill/>
              <a:prstDash val="solid"/>
              <a:miter/>
            </a:ln>
          </p:spPr>
          <p:txBody>
            <a:bodyPr rtlCol="0" anchor="ctr"/>
            <a:lstStyle/>
            <a:p>
              <a:endParaRPr lang="en-US" dirty="0"/>
            </a:p>
          </p:txBody>
        </p:sp>
      </p:gr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a:off x="1615975" y="5945216"/>
            <a:ext cx="6956902"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2</a:t>
            </a:fld>
            <a:endParaRPr lang="en-US" dirty="0"/>
          </a:p>
        </p:txBody>
      </p:sp>
      <p:grpSp>
        <p:nvGrpSpPr>
          <p:cNvPr id="14" name="Group 13">
            <a:extLst>
              <a:ext uri="{FF2B5EF4-FFF2-40B4-BE49-F238E27FC236}">
                <a16:creationId xmlns:a16="http://schemas.microsoft.com/office/drawing/2014/main" id="{8CDC0198-E919-4071-9C4B-5B3D19A46785}"/>
              </a:ext>
              <a:ext uri="{C183D7F6-B498-43B3-948B-1728B52AA6E4}">
                <adec:decorative xmlns:adec="http://schemas.microsoft.com/office/drawing/2017/decorative" val="1"/>
              </a:ext>
            </a:extLst>
          </p:cNvPr>
          <p:cNvGrpSpPr>
            <a:grpSpLocks noChangeAspect="1"/>
          </p:cNvGrpSpPr>
          <p:nvPr/>
        </p:nvGrpSpPr>
        <p:grpSpPr>
          <a:xfrm>
            <a:off x="1501760" y="1161253"/>
            <a:ext cx="906419" cy="906419"/>
            <a:chOff x="5482999" y="1607028"/>
            <a:chExt cx="1200866" cy="1200866"/>
          </a:xfrm>
        </p:grpSpPr>
        <p:sp>
          <p:nvSpPr>
            <p:cNvPr id="16" name="Rectangle 15">
              <a:extLst>
                <a:ext uri="{FF2B5EF4-FFF2-40B4-BE49-F238E27FC236}">
                  <a16:creationId xmlns:a16="http://schemas.microsoft.com/office/drawing/2014/main" id="{667DDF34-4085-4945-A320-585AC8EBAAF2}"/>
                </a:ext>
              </a:extLst>
            </p:cNvPr>
            <p:cNvSpPr/>
            <p:nvPr/>
          </p:nvSpPr>
          <p:spPr>
            <a:xfrm>
              <a:off x="5587207" y="1711236"/>
              <a:ext cx="992451" cy="992451"/>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D521D40-9109-4214-B458-FAB53B1DA80D}"/>
                </a:ext>
              </a:extLst>
            </p:cNvPr>
            <p:cNvSpPr/>
            <p:nvPr/>
          </p:nvSpPr>
          <p:spPr>
            <a:xfrm>
              <a:off x="5482999" y="1607028"/>
              <a:ext cx="1200866" cy="1200866"/>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4320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anim calcmode="lin" valueType="num">
                                      <p:cBhvr>
                                        <p:cTn id="25" dur="1000" fill="hold"/>
                                        <p:tgtEl>
                                          <p:spTgt spid="36"/>
                                        </p:tgtEl>
                                        <p:attrNameLst>
                                          <p:attrName>ppt_x</p:attrName>
                                        </p:attrNameLst>
                                      </p:cBhvr>
                                      <p:tavLst>
                                        <p:tav tm="0">
                                          <p:val>
                                            <p:strVal val="#ppt_x"/>
                                          </p:val>
                                        </p:tav>
                                        <p:tav tm="100000">
                                          <p:val>
                                            <p:strVal val="#ppt_x"/>
                                          </p:val>
                                        </p:tav>
                                      </p:tavLst>
                                    </p:anim>
                                    <p:anim calcmode="lin" valueType="num">
                                      <p:cBhvr>
                                        <p:cTn id="26" dur="1000" fill="hold"/>
                                        <p:tgtEl>
                                          <p:spTgt spid="3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fade">
                                      <p:cBhvr>
                                        <p:cTn id="34" dur="1000"/>
                                        <p:tgtEl>
                                          <p:spTgt spid="48"/>
                                        </p:tgtEl>
                                      </p:cBhvr>
                                    </p:animEffect>
                                    <p:anim calcmode="lin" valueType="num">
                                      <p:cBhvr>
                                        <p:cTn id="35" dur="1000" fill="hold"/>
                                        <p:tgtEl>
                                          <p:spTgt spid="48"/>
                                        </p:tgtEl>
                                        <p:attrNameLst>
                                          <p:attrName>ppt_x</p:attrName>
                                        </p:attrNameLst>
                                      </p:cBhvr>
                                      <p:tavLst>
                                        <p:tav tm="0">
                                          <p:val>
                                            <p:strVal val="#ppt_x"/>
                                          </p:val>
                                        </p:tav>
                                        <p:tav tm="100000">
                                          <p:val>
                                            <p:strVal val="#ppt_x"/>
                                          </p:val>
                                        </p:tav>
                                      </p:tavLst>
                                    </p:anim>
                                    <p:anim calcmode="lin" valueType="num">
                                      <p:cBhvr>
                                        <p:cTn id="3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bg/>
                                          </p:spTgt>
                                        </p:tgtEl>
                                        <p:attrNameLst>
                                          <p:attrName>style.visibility</p:attrName>
                                        </p:attrNameLst>
                                      </p:cBhvr>
                                      <p:to>
                                        <p:strVal val="visible"/>
                                      </p:to>
                                    </p:set>
                                    <p:animEffect transition="in" filter="fade">
                                      <p:cBhvr>
                                        <p:cTn id="41" dur="1000"/>
                                        <p:tgtEl>
                                          <p:spTgt spid="4">
                                            <p:bg/>
                                          </p:spTgt>
                                        </p:tgtEl>
                                      </p:cBhvr>
                                    </p:animEffect>
                                    <p:anim calcmode="lin" valueType="num">
                                      <p:cBhvr>
                                        <p:cTn id="42" dur="1000" fill="hold"/>
                                        <p:tgtEl>
                                          <p:spTgt spid="4">
                                            <p:bg/>
                                          </p:spTgt>
                                        </p:tgtEl>
                                        <p:attrNameLst>
                                          <p:attrName>ppt_x</p:attrName>
                                        </p:attrNameLst>
                                      </p:cBhvr>
                                      <p:tavLst>
                                        <p:tav tm="0">
                                          <p:val>
                                            <p:strVal val="#ppt_x"/>
                                          </p:val>
                                        </p:tav>
                                        <p:tav tm="100000">
                                          <p:val>
                                            <p:strVal val="#ppt_x"/>
                                          </p:val>
                                        </p:tav>
                                      </p:tavLst>
                                    </p:anim>
                                    <p:anim calcmode="lin" valueType="num">
                                      <p:cBhvr>
                                        <p:cTn id="43"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1000"/>
                                        <p:tgtEl>
                                          <p:spTgt spid="4">
                                            <p:txEl>
                                              <p:pRg st="0" end="0"/>
                                            </p:txEl>
                                          </p:spTgt>
                                        </p:tgtEl>
                                      </p:cBhvr>
                                    </p:animEffect>
                                    <p:anim calcmode="lin" valueType="num">
                                      <p:cBhvr>
                                        <p:cTn id="4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animEffect transition="in" filter="fade">
                                      <p:cBhvr>
                                        <p:cTn id="55" dur="1000"/>
                                        <p:tgtEl>
                                          <p:spTgt spid="4">
                                            <p:txEl>
                                              <p:pRg st="1" end="1"/>
                                            </p:txEl>
                                          </p:spTgt>
                                        </p:tgtEl>
                                      </p:cBhvr>
                                    </p:animEffect>
                                    <p:anim calcmode="lin" valueType="num">
                                      <p:cBhvr>
                                        <p:cTn id="5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7"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Effect transition="in" filter="fade">
                                      <p:cBhvr>
                                        <p:cTn id="62" dur="1000"/>
                                        <p:tgtEl>
                                          <p:spTgt spid="4">
                                            <p:txEl>
                                              <p:pRg st="2" end="2"/>
                                            </p:txEl>
                                          </p:spTgt>
                                        </p:tgtEl>
                                      </p:cBhvr>
                                    </p:animEffect>
                                    <p:anim calcmode="lin" valueType="num">
                                      <p:cBhvr>
                                        <p:cTn id="6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animEffect transition="in" filter="fade">
                                      <p:cBhvr>
                                        <p:cTn id="69" dur="1000"/>
                                        <p:tgtEl>
                                          <p:spTgt spid="4">
                                            <p:txEl>
                                              <p:pRg st="3" end="3"/>
                                            </p:txEl>
                                          </p:spTgt>
                                        </p:tgtEl>
                                      </p:cBhvr>
                                    </p:animEffect>
                                    <p:anim calcmode="lin" valueType="num">
                                      <p:cBhvr>
                                        <p:cTn id="70"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1"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
                                            <p:txEl>
                                              <p:pRg st="5" end="5"/>
                                            </p:txEl>
                                          </p:spTgt>
                                        </p:tgtEl>
                                        <p:attrNameLst>
                                          <p:attrName>style.visibility</p:attrName>
                                        </p:attrNameLst>
                                      </p:cBhvr>
                                      <p:to>
                                        <p:strVal val="visible"/>
                                      </p:to>
                                    </p:set>
                                    <p:animEffect transition="in" filter="fade">
                                      <p:cBhvr>
                                        <p:cTn id="76" dur="1000"/>
                                        <p:tgtEl>
                                          <p:spTgt spid="4">
                                            <p:txEl>
                                              <p:pRg st="5" end="5"/>
                                            </p:txEl>
                                          </p:spTgt>
                                        </p:tgtEl>
                                      </p:cBhvr>
                                    </p:animEffect>
                                    <p:anim calcmode="lin" valueType="num">
                                      <p:cBhvr>
                                        <p:cTn id="7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animEffect transition="in" filter="fade">
                                      <p:cBhvr>
                                        <p:cTn id="83" dur="1000"/>
                                        <p:tgtEl>
                                          <p:spTgt spid="4">
                                            <p:txEl>
                                              <p:pRg st="6" end="6"/>
                                            </p:txEl>
                                          </p:spTgt>
                                        </p:tgtEl>
                                      </p:cBhvr>
                                    </p:animEffect>
                                    <p:anim calcmode="lin" valueType="num">
                                      <p:cBhvr>
                                        <p:cTn id="8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85"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4">
                                            <p:txEl>
                                              <p:pRg st="7" end="7"/>
                                            </p:txEl>
                                          </p:spTgt>
                                        </p:tgtEl>
                                        <p:attrNameLst>
                                          <p:attrName>style.visibility</p:attrName>
                                        </p:attrNameLst>
                                      </p:cBhvr>
                                      <p:to>
                                        <p:strVal val="visible"/>
                                      </p:to>
                                    </p:set>
                                    <p:animEffect transition="in" filter="fade">
                                      <p:cBhvr>
                                        <p:cTn id="90" dur="1000"/>
                                        <p:tgtEl>
                                          <p:spTgt spid="4">
                                            <p:txEl>
                                              <p:pRg st="7" end="7"/>
                                            </p:txEl>
                                          </p:spTgt>
                                        </p:tgtEl>
                                      </p:cBhvr>
                                    </p:animEffect>
                                    <p:anim calcmode="lin" valueType="num">
                                      <p:cBhvr>
                                        <p:cTn id="91"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2"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Effect transition="in" filter="fade">
                                      <p:cBhvr>
                                        <p:cTn id="97" dur="1000"/>
                                        <p:tgtEl>
                                          <p:spTgt spid="4">
                                            <p:txEl>
                                              <p:pRg st="8" end="8"/>
                                            </p:txEl>
                                          </p:spTgt>
                                        </p:tgtEl>
                                      </p:cBhvr>
                                    </p:animEffect>
                                    <p:anim calcmode="lin" valueType="num">
                                      <p:cBhvr>
                                        <p:cTn id="98"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99"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build="p" animBg="1"/>
      <p:bldP spid="3" grpId="0"/>
      <p:bldP spid="9" grpId="0" animBg="1"/>
      <p:bldP spid="4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20</a:t>
            </a:fld>
            <a:endParaRPr lang="en-US" dirty="0"/>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a:xfrm>
            <a:off x="683999" y="808186"/>
            <a:ext cx="9992965" cy="370166"/>
          </a:xfrm>
        </p:spPr>
        <p:txBody>
          <a:bodyPr/>
          <a:lstStyle/>
          <a:p>
            <a:r>
              <a:rPr lang="en-US" dirty="0"/>
              <a:t>Current Healthcare Infrastructure</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51" name="Table 50">
            <a:extLst>
              <a:ext uri="{FF2B5EF4-FFF2-40B4-BE49-F238E27FC236}">
                <a16:creationId xmlns:a16="http://schemas.microsoft.com/office/drawing/2014/main" id="{5EEAE96D-9D6D-EEB4-2F20-1CF86810B7A3}"/>
              </a:ext>
            </a:extLst>
          </p:cNvPr>
          <p:cNvGraphicFramePr>
            <a:graphicFrameLocks noGrp="1"/>
          </p:cNvGraphicFramePr>
          <p:nvPr>
            <p:extLst>
              <p:ext uri="{D42A27DB-BD31-4B8C-83A1-F6EECF244321}">
                <p14:modId xmlns:p14="http://schemas.microsoft.com/office/powerpoint/2010/main" val="1429509848"/>
              </p:ext>
            </p:extLst>
          </p:nvPr>
        </p:nvGraphicFramePr>
        <p:xfrm>
          <a:off x="2148387" y="2036884"/>
          <a:ext cx="7064188" cy="3404692"/>
        </p:xfrm>
        <a:graphic>
          <a:graphicData uri="http://schemas.openxmlformats.org/drawingml/2006/table">
            <a:tbl>
              <a:tblPr firstRow="1" firstCol="1" bandRow="1">
                <a:tableStyleId>{F2DE63D5-997A-4646-A377-4702673A728D}</a:tableStyleId>
              </a:tblPr>
              <a:tblGrid>
                <a:gridCol w="1218369">
                  <a:extLst>
                    <a:ext uri="{9D8B030D-6E8A-4147-A177-3AD203B41FA5}">
                      <a16:colId xmlns:a16="http://schemas.microsoft.com/office/drawing/2014/main" val="638443868"/>
                    </a:ext>
                  </a:extLst>
                </a:gridCol>
                <a:gridCol w="5845819">
                  <a:extLst>
                    <a:ext uri="{9D8B030D-6E8A-4147-A177-3AD203B41FA5}">
                      <a16:colId xmlns:a16="http://schemas.microsoft.com/office/drawing/2014/main" val="53540585"/>
                    </a:ext>
                  </a:extLst>
                </a:gridCol>
              </a:tblGrid>
              <a:tr h="420561">
                <a:tc>
                  <a:txBody>
                    <a:bodyPr/>
                    <a:lstStyle/>
                    <a:p>
                      <a:pPr algn="ctr">
                        <a:lnSpc>
                          <a:spcPct val="107000"/>
                        </a:lnSpc>
                        <a:spcAft>
                          <a:spcPts val="800"/>
                        </a:spcAft>
                      </a:pPr>
                      <a:r>
                        <a:rPr lang="en-IN"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Country</a:t>
                      </a:r>
                    </a:p>
                  </a:txBody>
                  <a:tcPr marL="68580" marR="68580" marT="0" marB="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solidFill>
                  </a:tcPr>
                </a:tc>
                <a:tc>
                  <a:txBody>
                    <a:bodyPr/>
                    <a:lstStyle/>
                    <a:p>
                      <a:pPr algn="ctr">
                        <a:lnSpc>
                          <a:spcPct val="107000"/>
                        </a:lnSpc>
                        <a:spcAft>
                          <a:spcPts val="800"/>
                        </a:spcAft>
                      </a:pPr>
                      <a:r>
                        <a:rPr lang="en-IN" sz="1400" kern="1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Infrastructure Overview</a:t>
                      </a:r>
                    </a:p>
                  </a:txBody>
                  <a:tcPr marL="68580" marR="68580" marT="0" marB="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2351529027"/>
                  </a:ext>
                </a:extLst>
              </a:tr>
              <a:tr h="647243">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Japan</a:t>
                      </a: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Advanced healthcare system with a focus on aging care and digital health innovation.</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6752402"/>
                  </a:ext>
                </a:extLst>
              </a:tr>
              <a:tr h="636494">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Austria</a:t>
                      </a: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Calibri" panose="020F0502020204030204" pitchFamily="34" charset="0"/>
                        </a:rPr>
                        <a:t>Highly developed, publicly funded healthcare system with growing private sector influence.</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94164302"/>
                  </a:ext>
                </a:extLst>
              </a:tr>
              <a:tr h="636494">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Switzerland</a:t>
                      </a: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Calibri" panose="020F0502020204030204" pitchFamily="34" charset="0"/>
                        </a:rPr>
                        <a:t>World-class healthcare infrastructure, well-integrated private and public sectors.</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7769882"/>
                  </a:ext>
                </a:extLst>
              </a:tr>
              <a:tr h="420561">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Norway</a:t>
                      </a: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Calibri" panose="020F0502020204030204" pitchFamily="34" charset="0"/>
                        </a:rPr>
                        <a:t>Strong universal healthcare, with gaps in private healthcare facilities.</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1879361"/>
                  </a:ext>
                </a:extLst>
              </a:tr>
              <a:tr h="643339">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France</a:t>
                      </a: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Comprehensive healthcare system with public dominance, but growing private sector.</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97363138"/>
                  </a:ext>
                </a:extLst>
              </a:tr>
            </a:tbl>
          </a:graphicData>
        </a:graphic>
      </p:graphicFrame>
    </p:spTree>
    <p:extLst>
      <p:ext uri="{BB962C8B-B14F-4D97-AF65-F5344CB8AC3E}">
        <p14:creationId xmlns:p14="http://schemas.microsoft.com/office/powerpoint/2010/main" val="78640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anim calcmode="lin" valueType="num">
                                      <p:cBhvr>
                                        <p:cTn id="20" dur="1000" fill="hold"/>
                                        <p:tgtEl>
                                          <p:spTgt spid="51"/>
                                        </p:tgtEl>
                                        <p:attrNameLst>
                                          <p:attrName>ppt_x</p:attrName>
                                        </p:attrNameLst>
                                      </p:cBhvr>
                                      <p:tavLst>
                                        <p:tav tm="0">
                                          <p:val>
                                            <p:strVal val="#ppt_x"/>
                                          </p:val>
                                        </p:tav>
                                        <p:tav tm="100000">
                                          <p:val>
                                            <p:strVal val="#ppt_x"/>
                                          </p:val>
                                        </p:tav>
                                      </p:tavLst>
                                    </p:anim>
                                    <p:anim calcmode="lin" valueType="num">
                                      <p:cBhvr>
                                        <p:cTn id="2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21</a:t>
            </a:fld>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a:xfrm>
            <a:off x="683999" y="808186"/>
            <a:ext cx="10602565" cy="370166"/>
          </a:xfrm>
        </p:spPr>
        <p:txBody>
          <a:bodyPr/>
          <a:lstStyle/>
          <a:p>
            <a:r>
              <a:rPr lang="en-US" dirty="0"/>
              <a:t>Geo-political Laws</a:t>
            </a:r>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3" name="Table 2">
            <a:extLst>
              <a:ext uri="{FF2B5EF4-FFF2-40B4-BE49-F238E27FC236}">
                <a16:creationId xmlns:a16="http://schemas.microsoft.com/office/drawing/2014/main" id="{0FFA386F-2E4F-98C1-D049-40156A6CDC86}"/>
              </a:ext>
            </a:extLst>
          </p:cNvPr>
          <p:cNvGraphicFramePr>
            <a:graphicFrameLocks noGrp="1"/>
          </p:cNvGraphicFramePr>
          <p:nvPr>
            <p:extLst>
              <p:ext uri="{D42A27DB-BD31-4B8C-83A1-F6EECF244321}">
                <p14:modId xmlns:p14="http://schemas.microsoft.com/office/powerpoint/2010/main" val="3329347161"/>
              </p:ext>
            </p:extLst>
          </p:nvPr>
        </p:nvGraphicFramePr>
        <p:xfrm>
          <a:off x="1867842" y="2031973"/>
          <a:ext cx="8880840" cy="3454427"/>
        </p:xfrm>
        <a:graphic>
          <a:graphicData uri="http://schemas.openxmlformats.org/drawingml/2006/table">
            <a:tbl>
              <a:tblPr firstRow="1" firstCol="1" bandRow="1">
                <a:tableStyleId>{F2DE63D5-997A-4646-A377-4702673A728D}</a:tableStyleId>
              </a:tblPr>
              <a:tblGrid>
                <a:gridCol w="2353844">
                  <a:extLst>
                    <a:ext uri="{9D8B030D-6E8A-4147-A177-3AD203B41FA5}">
                      <a16:colId xmlns:a16="http://schemas.microsoft.com/office/drawing/2014/main" val="3497058286"/>
                    </a:ext>
                  </a:extLst>
                </a:gridCol>
                <a:gridCol w="6526996">
                  <a:extLst>
                    <a:ext uri="{9D8B030D-6E8A-4147-A177-3AD203B41FA5}">
                      <a16:colId xmlns:a16="http://schemas.microsoft.com/office/drawing/2014/main" val="1684951881"/>
                    </a:ext>
                  </a:extLst>
                </a:gridCol>
              </a:tblGrid>
              <a:tr h="307815">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Country</a:t>
                      </a:r>
                      <a:endParaRPr lang="en-IN" sz="14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Relevant Geo-Political Laws</a:t>
                      </a:r>
                      <a:endParaRPr lang="en-IN" sz="14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0678758"/>
                  </a:ext>
                </a:extLst>
              </a:tr>
              <a:tr h="591670">
                <a:tc>
                  <a:txBody>
                    <a:bodyPr/>
                    <a:lstStyle/>
                    <a:p>
                      <a:pPr algn="just">
                        <a:lnSpc>
                          <a:spcPct val="107000"/>
                        </a:lnSpc>
                        <a:spcAft>
                          <a:spcPts val="800"/>
                        </a:spcAft>
                      </a:pPr>
                      <a:r>
                        <a:rPr lang="en-IN" sz="1400" b="1"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rPr>
                        <a:t>Japan</a:t>
                      </a:r>
                      <a:endParaRPr lang="en-IN" sz="1400"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kern="100">
                          <a:solidFill>
                            <a:srgbClr val="000000"/>
                          </a:solidFill>
                          <a:effectLst/>
                          <a:latin typeface="Calibri" panose="020F0502020204030204" pitchFamily="34" charset="0"/>
                          <a:ea typeface="Calibri" panose="020F0502020204030204" pitchFamily="34" charset="0"/>
                          <a:cs typeface="Tunga" panose="020B0502040204020203" pitchFamily="34" charset="0"/>
                        </a:rPr>
                        <a:t>Stringent </a:t>
                      </a:r>
                      <a:r>
                        <a:rPr lang="en-IN" sz="1400" b="1" kern="100">
                          <a:solidFill>
                            <a:srgbClr val="000000"/>
                          </a:solidFill>
                          <a:effectLst/>
                          <a:latin typeface="Calibri" panose="020F0502020204030204" pitchFamily="34" charset="0"/>
                          <a:ea typeface="Calibri" panose="020F0502020204030204" pitchFamily="34" charset="0"/>
                          <a:cs typeface="Tunga" panose="020B0502040204020203" pitchFamily="34" charset="0"/>
                        </a:rPr>
                        <a:t>foreign direct investment (FDI)</a:t>
                      </a:r>
                      <a:r>
                        <a:rPr lang="en-IN" sz="1400" kern="100">
                          <a:solidFill>
                            <a:srgbClr val="000000"/>
                          </a:solidFill>
                          <a:effectLst/>
                          <a:latin typeface="Calibri" panose="020F0502020204030204" pitchFamily="34" charset="0"/>
                          <a:ea typeface="Calibri" panose="020F0502020204030204" pitchFamily="34" charset="0"/>
                          <a:cs typeface="Tunga" panose="020B0502040204020203" pitchFamily="34" charset="0"/>
                        </a:rPr>
                        <a:t> regulations in healthcare, but </a:t>
                      </a:r>
                      <a:r>
                        <a:rPr lang="en-IN" sz="1400" b="1" kern="100">
                          <a:solidFill>
                            <a:srgbClr val="000000"/>
                          </a:solidFill>
                          <a:effectLst/>
                          <a:latin typeface="Calibri" panose="020F0502020204030204" pitchFamily="34" charset="0"/>
                          <a:ea typeface="Calibri" panose="020F0502020204030204" pitchFamily="34" charset="0"/>
                          <a:cs typeface="Tunga" panose="020B0502040204020203" pitchFamily="34" charset="0"/>
                        </a:rPr>
                        <a:t>liberalized rules</a:t>
                      </a:r>
                      <a:r>
                        <a:rPr lang="en-IN" sz="1400" kern="100">
                          <a:solidFill>
                            <a:srgbClr val="000000"/>
                          </a:solidFill>
                          <a:effectLst/>
                          <a:latin typeface="Calibri" panose="020F0502020204030204" pitchFamily="34" charset="0"/>
                          <a:ea typeface="Calibri" panose="020F0502020204030204" pitchFamily="34" charset="0"/>
                          <a:cs typeface="Tunga" panose="020B0502040204020203" pitchFamily="34" charset="0"/>
                        </a:rPr>
                        <a:t> for elderly care and digital health.</a:t>
                      </a:r>
                      <a:endParaRPr lang="en-IN" sz="14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229889377"/>
                  </a:ext>
                </a:extLst>
              </a:tr>
              <a:tr h="627530">
                <a:tc>
                  <a:txBody>
                    <a:bodyPr/>
                    <a:lstStyle/>
                    <a:p>
                      <a:pPr algn="just">
                        <a:lnSpc>
                          <a:spcPct val="107000"/>
                        </a:lnSpc>
                        <a:spcAft>
                          <a:spcPts val="800"/>
                        </a:spcAft>
                      </a:pPr>
                      <a:r>
                        <a:rPr lang="en-IN" sz="1400" b="1"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rPr>
                        <a:t>Austria</a:t>
                      </a:r>
                      <a:endParaRPr lang="en-IN" sz="1400"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b="1"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European Union regulations</a:t>
                      </a:r>
                      <a:r>
                        <a:rPr lang="en-IN" sz="1400"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 apply, but </a:t>
                      </a:r>
                      <a:r>
                        <a:rPr lang="en-IN" sz="1400" b="1"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healthcare laws</a:t>
                      </a:r>
                      <a:r>
                        <a:rPr lang="en-IN" sz="1400"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 are relatively open to </a:t>
                      </a:r>
                      <a:r>
                        <a:rPr lang="en-IN" sz="1400" b="1"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foreign providers</a:t>
                      </a:r>
                      <a:r>
                        <a:rPr lang="en-IN" sz="1400"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a:t>
                      </a:r>
                      <a:endParaRPr lang="en-IN" sz="14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83107123"/>
                  </a:ext>
                </a:extLst>
              </a:tr>
              <a:tr h="645459">
                <a:tc>
                  <a:txBody>
                    <a:bodyPr/>
                    <a:lstStyle/>
                    <a:p>
                      <a:pPr algn="just">
                        <a:lnSpc>
                          <a:spcPct val="107000"/>
                        </a:lnSpc>
                        <a:spcAft>
                          <a:spcPts val="800"/>
                        </a:spcAft>
                      </a:pPr>
                      <a:r>
                        <a:rPr lang="en-IN" sz="1400" b="1"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rPr>
                        <a:t>Switzerland</a:t>
                      </a:r>
                      <a:endParaRPr lang="en-IN" sz="1400"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b="1"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Independent regulatory framework</a:t>
                      </a:r>
                      <a:r>
                        <a:rPr lang="en-IN" sz="1400"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 that supports </a:t>
                      </a:r>
                      <a:r>
                        <a:rPr lang="en-IN" sz="1400" b="1"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medical innovation</a:t>
                      </a:r>
                      <a:r>
                        <a:rPr lang="en-IN" sz="1400"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 and </a:t>
                      </a:r>
                      <a:r>
                        <a:rPr lang="en-IN" sz="1400" b="1"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foreign investments</a:t>
                      </a:r>
                      <a:r>
                        <a:rPr lang="en-IN" sz="1400"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a:t>
                      </a:r>
                      <a:endParaRPr lang="en-IN" sz="14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938336845"/>
                  </a:ext>
                </a:extLst>
              </a:tr>
              <a:tr h="645458">
                <a:tc>
                  <a:txBody>
                    <a:bodyPr/>
                    <a:lstStyle/>
                    <a:p>
                      <a:pPr algn="just">
                        <a:lnSpc>
                          <a:spcPct val="107000"/>
                        </a:lnSpc>
                        <a:spcAft>
                          <a:spcPts val="800"/>
                        </a:spcAft>
                      </a:pPr>
                      <a:r>
                        <a:rPr lang="en-IN" sz="1400" b="1"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rPr>
                        <a:t>Norway</a:t>
                      </a:r>
                      <a:endParaRPr lang="en-IN" sz="1400"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b="1" kern="100">
                          <a:solidFill>
                            <a:srgbClr val="000000"/>
                          </a:solidFill>
                          <a:effectLst/>
                          <a:latin typeface="Calibri" panose="020F0502020204030204" pitchFamily="34" charset="0"/>
                          <a:ea typeface="Calibri" panose="020F0502020204030204" pitchFamily="34" charset="0"/>
                          <a:cs typeface="Tunga" panose="020B0502040204020203" pitchFamily="34" charset="0"/>
                        </a:rPr>
                        <a:t>EEA laws</a:t>
                      </a:r>
                      <a:r>
                        <a:rPr lang="en-IN" sz="1400" kern="100">
                          <a:solidFill>
                            <a:srgbClr val="000000"/>
                          </a:solidFill>
                          <a:effectLst/>
                          <a:latin typeface="Calibri" panose="020F0502020204030204" pitchFamily="34" charset="0"/>
                          <a:ea typeface="Calibri" panose="020F0502020204030204" pitchFamily="34" charset="0"/>
                          <a:cs typeface="Tunga" panose="020B0502040204020203" pitchFamily="34" charset="0"/>
                        </a:rPr>
                        <a:t> apply, but Norway maintains </a:t>
                      </a:r>
                      <a:r>
                        <a:rPr lang="en-IN" sz="1400" b="1" kern="100">
                          <a:solidFill>
                            <a:srgbClr val="000000"/>
                          </a:solidFill>
                          <a:effectLst/>
                          <a:latin typeface="Calibri" panose="020F0502020204030204" pitchFamily="34" charset="0"/>
                          <a:ea typeface="Calibri" panose="020F0502020204030204" pitchFamily="34" charset="0"/>
                          <a:cs typeface="Tunga" panose="020B0502040204020203" pitchFamily="34" charset="0"/>
                        </a:rPr>
                        <a:t>autonomy in healthcare regulations</a:t>
                      </a:r>
                      <a:r>
                        <a:rPr lang="en-IN" sz="1400" kern="100">
                          <a:solidFill>
                            <a:srgbClr val="000000"/>
                          </a:solidFill>
                          <a:effectLst/>
                          <a:latin typeface="Calibri" panose="020F0502020204030204" pitchFamily="34" charset="0"/>
                          <a:ea typeface="Calibri" panose="020F0502020204030204" pitchFamily="34" charset="0"/>
                          <a:cs typeface="Tunga" panose="020B0502040204020203" pitchFamily="34" charset="0"/>
                        </a:rPr>
                        <a:t>, with an emphasis on </a:t>
                      </a:r>
                      <a:r>
                        <a:rPr lang="en-IN" sz="1400" b="1" kern="100">
                          <a:solidFill>
                            <a:srgbClr val="000000"/>
                          </a:solidFill>
                          <a:effectLst/>
                          <a:latin typeface="Calibri" panose="020F0502020204030204" pitchFamily="34" charset="0"/>
                          <a:ea typeface="Calibri" panose="020F0502020204030204" pitchFamily="34" charset="0"/>
                          <a:cs typeface="Tunga" panose="020B0502040204020203" pitchFamily="34" charset="0"/>
                        </a:rPr>
                        <a:t>equality</a:t>
                      </a:r>
                      <a:r>
                        <a:rPr lang="en-IN" sz="1400" kern="100">
                          <a:solidFill>
                            <a:srgbClr val="000000"/>
                          </a:solidFill>
                          <a:effectLst/>
                          <a:latin typeface="Calibri" panose="020F0502020204030204" pitchFamily="34" charset="0"/>
                          <a:ea typeface="Calibri" panose="020F0502020204030204" pitchFamily="34" charset="0"/>
                          <a:cs typeface="Tunga" panose="020B0502040204020203" pitchFamily="34" charset="0"/>
                        </a:rPr>
                        <a:t>.</a:t>
                      </a:r>
                      <a:endParaRPr lang="en-IN" sz="14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57006973"/>
                  </a:ext>
                </a:extLst>
              </a:tr>
              <a:tr h="636495">
                <a:tc>
                  <a:txBody>
                    <a:bodyPr/>
                    <a:lstStyle/>
                    <a:p>
                      <a:pPr algn="just">
                        <a:lnSpc>
                          <a:spcPct val="107000"/>
                        </a:lnSpc>
                        <a:spcAft>
                          <a:spcPts val="800"/>
                        </a:spcAft>
                      </a:pPr>
                      <a:r>
                        <a:rPr lang="en-IN" sz="1400" b="1"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rPr>
                        <a:t>France</a:t>
                      </a:r>
                      <a:endParaRPr lang="en-IN" sz="1400" kern="100" dirty="0">
                        <a:solidFill>
                          <a:srgbClr val="153B3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b="1"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Strict healthcare regulations</a:t>
                      </a:r>
                      <a:r>
                        <a:rPr lang="en-IN" sz="1400"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 but there are </a:t>
                      </a:r>
                      <a:r>
                        <a:rPr lang="en-IN" sz="1400" b="1" kern="100" dirty="0" err="1">
                          <a:solidFill>
                            <a:srgbClr val="000000"/>
                          </a:solidFill>
                          <a:effectLst/>
                          <a:latin typeface="Calibri" panose="020F0502020204030204" pitchFamily="34" charset="0"/>
                          <a:ea typeface="Calibri" panose="020F0502020204030204" pitchFamily="34" charset="0"/>
                          <a:cs typeface="Tunga" panose="020B0502040204020203" pitchFamily="34" charset="0"/>
                        </a:rPr>
                        <a:t>favorable</a:t>
                      </a:r>
                      <a:r>
                        <a:rPr lang="en-IN" sz="1400" b="1"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 conditions</a:t>
                      </a:r>
                      <a:r>
                        <a:rPr lang="en-IN" sz="1400"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 for </a:t>
                      </a:r>
                      <a:r>
                        <a:rPr lang="en-IN" sz="1400" b="1"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foreign investors</a:t>
                      </a:r>
                      <a:r>
                        <a:rPr lang="en-IN" sz="1400" kern="100" dirty="0">
                          <a:solidFill>
                            <a:srgbClr val="000000"/>
                          </a:solidFill>
                          <a:effectLst/>
                          <a:latin typeface="Calibri" panose="020F0502020204030204" pitchFamily="34" charset="0"/>
                          <a:ea typeface="Calibri" panose="020F0502020204030204" pitchFamily="34" charset="0"/>
                          <a:cs typeface="Tunga" panose="020B0502040204020203" pitchFamily="34" charset="0"/>
                        </a:rPr>
                        <a:t> in the private healthcare sector.</a:t>
                      </a:r>
                      <a:endParaRPr lang="en-IN" sz="14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76163385"/>
                  </a:ext>
                </a:extLst>
              </a:tr>
            </a:tbl>
          </a:graphicData>
        </a:graphic>
      </p:graphicFrame>
    </p:spTree>
    <p:extLst>
      <p:ext uri="{BB962C8B-B14F-4D97-AF65-F5344CB8AC3E}">
        <p14:creationId xmlns:p14="http://schemas.microsoft.com/office/powerpoint/2010/main" val="3392457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22</a:t>
            </a:fld>
            <a:endParaRPr lang="en-US" dirty="0"/>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a:xfrm>
            <a:off x="683999" y="808186"/>
            <a:ext cx="10468095" cy="370166"/>
          </a:xfrm>
        </p:spPr>
        <p:txBody>
          <a:bodyPr/>
          <a:lstStyle/>
          <a:p>
            <a:r>
              <a:rPr lang="en-US" dirty="0"/>
              <a:t>Government Regulations Supporting Healthcare Industry</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683999" y="1707374"/>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51" name="Table 50">
            <a:extLst>
              <a:ext uri="{FF2B5EF4-FFF2-40B4-BE49-F238E27FC236}">
                <a16:creationId xmlns:a16="http://schemas.microsoft.com/office/drawing/2014/main" id="{5EEAE96D-9D6D-EEB4-2F20-1CF86810B7A3}"/>
              </a:ext>
            </a:extLst>
          </p:cNvPr>
          <p:cNvGraphicFramePr>
            <a:graphicFrameLocks noGrp="1"/>
          </p:cNvGraphicFramePr>
          <p:nvPr>
            <p:extLst>
              <p:ext uri="{D42A27DB-BD31-4B8C-83A1-F6EECF244321}">
                <p14:modId xmlns:p14="http://schemas.microsoft.com/office/powerpoint/2010/main" val="2265327986"/>
              </p:ext>
            </p:extLst>
          </p:nvPr>
        </p:nvGraphicFramePr>
        <p:xfrm>
          <a:off x="2273893" y="2476154"/>
          <a:ext cx="7064188" cy="3430600"/>
        </p:xfrm>
        <a:graphic>
          <a:graphicData uri="http://schemas.openxmlformats.org/drawingml/2006/table">
            <a:tbl>
              <a:tblPr firstRow="1" firstCol="1" bandRow="1">
                <a:tableStyleId>{F2DE63D5-997A-4646-A377-4702673A728D}</a:tableStyleId>
              </a:tblPr>
              <a:tblGrid>
                <a:gridCol w="1218369">
                  <a:extLst>
                    <a:ext uri="{9D8B030D-6E8A-4147-A177-3AD203B41FA5}">
                      <a16:colId xmlns:a16="http://schemas.microsoft.com/office/drawing/2014/main" val="638443868"/>
                    </a:ext>
                  </a:extLst>
                </a:gridCol>
                <a:gridCol w="5845819">
                  <a:extLst>
                    <a:ext uri="{9D8B030D-6E8A-4147-A177-3AD203B41FA5}">
                      <a16:colId xmlns:a16="http://schemas.microsoft.com/office/drawing/2014/main" val="53540585"/>
                    </a:ext>
                  </a:extLst>
                </a:gridCol>
              </a:tblGrid>
              <a:tr h="420561">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Country</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solidFill>
                  </a:tcPr>
                </a:tc>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Healthcare Regulations</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2351529027"/>
                  </a:ext>
                </a:extLst>
              </a:tr>
              <a:tr h="647243">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Japan</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Strong regulatory control by </a:t>
                      </a: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Ministry of Health, Labour and Welfare</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 encourages </a:t>
                      </a: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elderly care innovations</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 and </a:t>
                      </a: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telemedicine</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6752402"/>
                  </a:ext>
                </a:extLst>
              </a:tr>
              <a:tr h="636494">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Austria</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Healthcare is predominantly public, but </a:t>
                      </a: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private investments</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 in healthcare are supported with </a:t>
                      </a: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favourable tax policies</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94164302"/>
                  </a:ext>
                </a:extLst>
              </a:tr>
              <a:tr h="636494">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Switzerland</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Federal Office of Public Health</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 ensures high standards but supports </a:t>
                      </a: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private sector</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 with </a:t>
                      </a: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medical tourism initiatives</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7769882"/>
                  </a:ext>
                </a:extLst>
              </a:tr>
              <a:tr h="420561">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Norway</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Government supports </a:t>
                      </a: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public-private partnerships</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 (PPP) in healthcare innovation and emphasizes </a:t>
                      </a: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digital health</a:t>
                      </a: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1879361"/>
                  </a:ext>
                </a:extLst>
              </a:tr>
              <a:tr h="643339">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France</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Strong public healthcare system, but </a:t>
                      </a:r>
                      <a:r>
                        <a:rPr lang="en-IN" sz="1400" b="1"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private hospitals</a:t>
                      </a:r>
                      <a:r>
                        <a:rPr lang="en-IN" sz="14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 are growing, and </a:t>
                      </a:r>
                      <a:r>
                        <a:rPr lang="en-IN" sz="1400" b="1"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government support</a:t>
                      </a:r>
                      <a:r>
                        <a:rPr lang="en-IN" sz="14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 exists for innovation and </a:t>
                      </a:r>
                      <a:r>
                        <a:rPr lang="en-IN" sz="1400" b="1"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public-private collaborations</a:t>
                      </a:r>
                      <a:r>
                        <a:rPr lang="en-IN" sz="14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97363138"/>
                  </a:ext>
                </a:extLst>
              </a:tr>
            </a:tbl>
          </a:graphicData>
        </a:graphic>
      </p:graphicFrame>
    </p:spTree>
    <p:extLst>
      <p:ext uri="{BB962C8B-B14F-4D97-AF65-F5344CB8AC3E}">
        <p14:creationId xmlns:p14="http://schemas.microsoft.com/office/powerpoint/2010/main" val="109928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anim calcmode="lin" valueType="num">
                                      <p:cBhvr>
                                        <p:cTn id="20" dur="1000" fill="hold"/>
                                        <p:tgtEl>
                                          <p:spTgt spid="51"/>
                                        </p:tgtEl>
                                        <p:attrNameLst>
                                          <p:attrName>ppt_x</p:attrName>
                                        </p:attrNameLst>
                                      </p:cBhvr>
                                      <p:tavLst>
                                        <p:tav tm="0">
                                          <p:val>
                                            <p:strVal val="#ppt_x"/>
                                          </p:val>
                                        </p:tav>
                                        <p:tav tm="100000">
                                          <p:val>
                                            <p:strVal val="#ppt_x"/>
                                          </p:val>
                                        </p:tav>
                                      </p:tavLst>
                                    </p:anim>
                                    <p:anim calcmode="lin" valueType="num">
                                      <p:cBhvr>
                                        <p:cTn id="2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23</a:t>
            </a:fld>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a:xfrm>
            <a:off x="683999" y="808186"/>
            <a:ext cx="10602565" cy="370166"/>
          </a:xfrm>
        </p:spPr>
        <p:txBody>
          <a:bodyPr/>
          <a:lstStyle/>
          <a:p>
            <a:r>
              <a:rPr lang="en-US" dirty="0"/>
              <a:t>Medical Insurance and Healthcare Policies</a:t>
            </a:r>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6" name="Table 5">
            <a:extLst>
              <a:ext uri="{FF2B5EF4-FFF2-40B4-BE49-F238E27FC236}">
                <a16:creationId xmlns:a16="http://schemas.microsoft.com/office/drawing/2014/main" id="{58BB6738-6310-67FD-F71B-973B2B468033}"/>
              </a:ext>
            </a:extLst>
          </p:cNvPr>
          <p:cNvGraphicFramePr>
            <a:graphicFrameLocks noGrp="1"/>
          </p:cNvGraphicFramePr>
          <p:nvPr>
            <p:extLst>
              <p:ext uri="{D42A27DB-BD31-4B8C-83A1-F6EECF244321}">
                <p14:modId xmlns:p14="http://schemas.microsoft.com/office/powerpoint/2010/main" val="3075445317"/>
              </p:ext>
            </p:extLst>
          </p:nvPr>
        </p:nvGraphicFramePr>
        <p:xfrm>
          <a:off x="1482048" y="1609272"/>
          <a:ext cx="9006465" cy="4767729"/>
        </p:xfrm>
        <a:graphic>
          <a:graphicData uri="http://schemas.openxmlformats.org/drawingml/2006/table">
            <a:tbl>
              <a:tblPr firstRow="1" firstCol="1" bandRow="1">
                <a:tableStyleId>{F2DE63D5-997A-4646-A377-4702673A728D}</a:tableStyleId>
              </a:tblPr>
              <a:tblGrid>
                <a:gridCol w="1312596">
                  <a:extLst>
                    <a:ext uri="{9D8B030D-6E8A-4147-A177-3AD203B41FA5}">
                      <a16:colId xmlns:a16="http://schemas.microsoft.com/office/drawing/2014/main" val="3774819447"/>
                    </a:ext>
                  </a:extLst>
                </a:gridCol>
                <a:gridCol w="1984209">
                  <a:extLst>
                    <a:ext uri="{9D8B030D-6E8A-4147-A177-3AD203B41FA5}">
                      <a16:colId xmlns:a16="http://schemas.microsoft.com/office/drawing/2014/main" val="895479687"/>
                    </a:ext>
                  </a:extLst>
                </a:gridCol>
                <a:gridCol w="1756225">
                  <a:extLst>
                    <a:ext uri="{9D8B030D-6E8A-4147-A177-3AD203B41FA5}">
                      <a16:colId xmlns:a16="http://schemas.microsoft.com/office/drawing/2014/main" val="3006773106"/>
                    </a:ext>
                  </a:extLst>
                </a:gridCol>
                <a:gridCol w="1972236">
                  <a:extLst>
                    <a:ext uri="{9D8B030D-6E8A-4147-A177-3AD203B41FA5}">
                      <a16:colId xmlns:a16="http://schemas.microsoft.com/office/drawing/2014/main" val="1521413508"/>
                    </a:ext>
                  </a:extLst>
                </a:gridCol>
                <a:gridCol w="1981199">
                  <a:extLst>
                    <a:ext uri="{9D8B030D-6E8A-4147-A177-3AD203B41FA5}">
                      <a16:colId xmlns:a16="http://schemas.microsoft.com/office/drawing/2014/main" val="2269945162"/>
                    </a:ext>
                  </a:extLst>
                </a:gridCol>
              </a:tblGrid>
              <a:tr h="423249">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Country</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Type of Insurance</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Cost-sharing</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Private Insurance</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Healthcare Focus</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74710"/>
                  </a:ext>
                </a:extLst>
              </a:tr>
              <a:tr h="868896">
                <a:tc>
                  <a:txBody>
                    <a:bodyPr/>
                    <a:lstStyle/>
                    <a:p>
                      <a:pPr algn="just">
                        <a:lnSpc>
                          <a:spcPct val="107000"/>
                        </a:lnSpc>
                        <a:spcAft>
                          <a:spcPts val="800"/>
                        </a:spcAft>
                      </a:pPr>
                      <a:r>
                        <a:rPr lang="en-IN" sz="1600" kern="0" dirty="0">
                          <a:solidFill>
                            <a:srgbClr val="153B3F"/>
                          </a:solidFill>
                          <a:effectLst/>
                          <a:latin typeface="Calibri" panose="020F0502020204030204" pitchFamily="34" charset="0"/>
                          <a:ea typeface="Calibri" panose="020F0502020204030204" pitchFamily="34" charset="0"/>
                          <a:cs typeface="Calibri" panose="020F0502020204030204" pitchFamily="34" charset="0"/>
                        </a:rPr>
                        <a:t>Japan</a:t>
                      </a:r>
                      <a:endParaRPr lang="en-IN" sz="1600" kern="100" dirty="0">
                        <a:solidFill>
                          <a:srgbClr val="153B3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Public (NHI/EHI)</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30% (with caps)</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Supplementary insurance for additional services</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Aging population, chronic care, elderly support</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6350" cap="flat" cmpd="sng" algn="ctr">
                      <a:noFill/>
                      <a:prstDash val="solid"/>
                      <a:miter lim="800000"/>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983582006"/>
                  </a:ext>
                </a:extLst>
              </a:tr>
              <a:tr h="868896">
                <a:tc>
                  <a:txBody>
                    <a:bodyPr/>
                    <a:lstStyle/>
                    <a:p>
                      <a:pPr algn="just">
                        <a:lnSpc>
                          <a:spcPct val="107000"/>
                        </a:lnSpc>
                        <a:spcAft>
                          <a:spcPts val="800"/>
                        </a:spcAft>
                      </a:pPr>
                      <a:r>
                        <a:rPr lang="en-IN" sz="1600" kern="0" dirty="0">
                          <a:solidFill>
                            <a:srgbClr val="153B3F"/>
                          </a:solidFill>
                          <a:effectLst/>
                          <a:latin typeface="Calibri" panose="020F0502020204030204" pitchFamily="34" charset="0"/>
                          <a:ea typeface="Calibri" panose="020F0502020204030204" pitchFamily="34" charset="0"/>
                          <a:cs typeface="Calibri" panose="020F0502020204030204" pitchFamily="34" charset="0"/>
                        </a:rPr>
                        <a:t>Austria</a:t>
                      </a:r>
                      <a:endParaRPr lang="en-IN" sz="1600" kern="100" dirty="0">
                        <a:solidFill>
                          <a:srgbClr val="153B3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Public (SHI)</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Low (small co-payments)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Supplementary insurance for private services</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Preventive care, well-developed public sector</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6350" cap="flat" cmpd="sng" algn="ctr">
                      <a:noFill/>
                      <a:prstDash val="solid"/>
                      <a:miter lim="800000"/>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51042345"/>
                  </a:ext>
                </a:extLst>
              </a:tr>
              <a:tr h="868896">
                <a:tc>
                  <a:txBody>
                    <a:bodyPr/>
                    <a:lstStyle/>
                    <a:p>
                      <a:pPr algn="just">
                        <a:lnSpc>
                          <a:spcPct val="107000"/>
                        </a:lnSpc>
                        <a:spcAft>
                          <a:spcPts val="800"/>
                        </a:spcAft>
                      </a:pPr>
                      <a:r>
                        <a:rPr lang="en-IN" sz="1600" kern="0" dirty="0">
                          <a:solidFill>
                            <a:srgbClr val="153B3F"/>
                          </a:solidFill>
                          <a:effectLst/>
                          <a:latin typeface="Calibri" panose="020F0502020204030204" pitchFamily="34" charset="0"/>
                          <a:ea typeface="Calibri" panose="020F0502020204030204" pitchFamily="34" charset="0"/>
                          <a:cs typeface="Calibri" panose="020F0502020204030204" pitchFamily="34" charset="0"/>
                        </a:rPr>
                        <a:t>Switzerland</a:t>
                      </a:r>
                      <a:endParaRPr lang="en-IN" sz="1600" kern="100" dirty="0">
                        <a:solidFill>
                          <a:srgbClr val="153B3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Mandatory private insurance (MHI)</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High (up to 30%)</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Widely used for non-essential services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Medical tourism, private care</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6350" cap="flat" cmpd="sng" algn="ctr">
                      <a:noFill/>
                      <a:prstDash val="solid"/>
                      <a:miter lim="800000"/>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41906594"/>
                  </a:ext>
                </a:extLst>
              </a:tr>
              <a:tr h="868896">
                <a:tc>
                  <a:txBody>
                    <a:bodyPr/>
                    <a:lstStyle/>
                    <a:p>
                      <a:pPr algn="just">
                        <a:lnSpc>
                          <a:spcPct val="107000"/>
                        </a:lnSpc>
                        <a:spcAft>
                          <a:spcPts val="800"/>
                        </a:spcAft>
                      </a:pPr>
                      <a:r>
                        <a:rPr lang="en-IN" sz="1600" kern="0" dirty="0">
                          <a:solidFill>
                            <a:srgbClr val="153B3F"/>
                          </a:solidFill>
                          <a:effectLst/>
                          <a:latin typeface="Calibri" panose="020F0502020204030204" pitchFamily="34" charset="0"/>
                          <a:ea typeface="Calibri" panose="020F0502020204030204" pitchFamily="34" charset="0"/>
                          <a:cs typeface="Calibri" panose="020F0502020204030204" pitchFamily="34" charset="0"/>
                        </a:rPr>
                        <a:t>Norway</a:t>
                      </a:r>
                      <a:endParaRPr lang="en-IN" sz="1600" kern="100" dirty="0">
                        <a:solidFill>
                          <a:srgbClr val="153B3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Public (NHI)</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Low (annual cap)</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Supplementary insurance (not widely used)</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Equal access, telemedicine</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6350" cap="flat" cmpd="sng" algn="ctr">
                      <a:noFill/>
                      <a:prstDash val="solid"/>
                      <a:miter lim="800000"/>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292400771"/>
                  </a:ext>
                </a:extLst>
              </a:tr>
              <a:tr h="868896">
                <a:tc>
                  <a:txBody>
                    <a:bodyPr/>
                    <a:lstStyle/>
                    <a:p>
                      <a:pPr algn="just">
                        <a:lnSpc>
                          <a:spcPct val="107000"/>
                        </a:lnSpc>
                        <a:spcAft>
                          <a:spcPts val="800"/>
                        </a:spcAft>
                      </a:pPr>
                      <a:r>
                        <a:rPr lang="en-IN" sz="1600" kern="0" dirty="0">
                          <a:solidFill>
                            <a:srgbClr val="153B3F"/>
                          </a:solidFill>
                          <a:effectLst/>
                          <a:latin typeface="Calibri" panose="020F0502020204030204" pitchFamily="34" charset="0"/>
                          <a:ea typeface="Calibri" panose="020F0502020204030204" pitchFamily="34" charset="0"/>
                          <a:cs typeface="Calibri" panose="020F0502020204030204" pitchFamily="34" charset="0"/>
                        </a:rPr>
                        <a:t>France</a:t>
                      </a:r>
                      <a:endParaRPr lang="en-IN" sz="1600" kern="100" dirty="0">
                        <a:solidFill>
                          <a:srgbClr val="153B3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Public (SHI)</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a:effectLst/>
                          <a:latin typeface="Calibri" panose="020F0502020204030204" pitchFamily="34" charset="0"/>
                          <a:ea typeface="Calibri" panose="020F0502020204030204" pitchFamily="34" charset="0"/>
                          <a:cs typeface="Calibri" panose="020F0502020204030204" pitchFamily="34" charset="0"/>
                        </a:rPr>
                        <a:t>20-30%</a:t>
                      </a:r>
                      <a:endParaRPr lang="en-IN" sz="1600" kern="10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dirty="0" err="1">
                          <a:effectLst/>
                          <a:latin typeface="Calibri" panose="020F0502020204030204" pitchFamily="34" charset="0"/>
                          <a:ea typeface="Calibri" panose="020F0502020204030204" pitchFamily="34" charset="0"/>
                          <a:cs typeface="Calibri" panose="020F0502020204030204" pitchFamily="34" charset="0"/>
                        </a:rPr>
                        <a:t>Mutuelle</a:t>
                      </a:r>
                      <a:r>
                        <a:rPr lang="en-IN" sz="1600" kern="0" dirty="0">
                          <a:effectLst/>
                          <a:latin typeface="Calibri" panose="020F0502020204030204" pitchFamily="34" charset="0"/>
                          <a:ea typeface="Calibri" panose="020F0502020204030204" pitchFamily="34" charset="0"/>
                          <a:cs typeface="Calibri" panose="020F0502020204030204" pitchFamily="34" charset="0"/>
                        </a:rPr>
                        <a:t> insurance for uncovered costs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600" kern="0" dirty="0">
                          <a:effectLst/>
                          <a:latin typeface="Calibri" panose="020F0502020204030204" pitchFamily="34" charset="0"/>
                          <a:ea typeface="Calibri" panose="020F0502020204030204" pitchFamily="34" charset="0"/>
                          <a:cs typeface="Calibri" panose="020F0502020204030204" pitchFamily="34" charset="0"/>
                        </a:rPr>
                        <a:t>Primary care, chronic disease management</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6350" cap="flat" cmpd="sng" algn="ctr">
                      <a:noFill/>
                      <a:prstDash val="solid"/>
                      <a:miter lim="800000"/>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945223597"/>
                  </a:ext>
                </a:extLst>
              </a:tr>
            </a:tbl>
          </a:graphicData>
        </a:graphic>
      </p:graphicFrame>
    </p:spTree>
    <p:extLst>
      <p:ext uri="{BB962C8B-B14F-4D97-AF65-F5344CB8AC3E}">
        <p14:creationId xmlns:p14="http://schemas.microsoft.com/office/powerpoint/2010/main" val="284749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24</a:t>
            </a:fld>
            <a:endParaRPr lang="en-US" dirty="0"/>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a:xfrm>
            <a:off x="683999" y="808186"/>
            <a:ext cx="10468095" cy="370166"/>
          </a:xfrm>
        </p:spPr>
        <p:txBody>
          <a:bodyPr/>
          <a:lstStyle/>
          <a:p>
            <a:r>
              <a:rPr lang="en-US" dirty="0"/>
              <a:t>Cultural Factors in Healthcare </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55717"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51" name="Table 50">
            <a:extLst>
              <a:ext uri="{FF2B5EF4-FFF2-40B4-BE49-F238E27FC236}">
                <a16:creationId xmlns:a16="http://schemas.microsoft.com/office/drawing/2014/main" id="{5EEAE96D-9D6D-EEB4-2F20-1CF86810B7A3}"/>
              </a:ext>
            </a:extLst>
          </p:cNvPr>
          <p:cNvGraphicFramePr>
            <a:graphicFrameLocks noGrp="1"/>
          </p:cNvGraphicFramePr>
          <p:nvPr>
            <p:extLst>
              <p:ext uri="{D42A27DB-BD31-4B8C-83A1-F6EECF244321}">
                <p14:modId xmlns:p14="http://schemas.microsoft.com/office/powerpoint/2010/main" val="892381898"/>
              </p:ext>
            </p:extLst>
          </p:nvPr>
        </p:nvGraphicFramePr>
        <p:xfrm>
          <a:off x="1422245" y="1545721"/>
          <a:ext cx="8564437" cy="4848012"/>
        </p:xfrm>
        <a:graphic>
          <a:graphicData uri="http://schemas.openxmlformats.org/drawingml/2006/table">
            <a:tbl>
              <a:tblPr firstRow="1" firstCol="1" bandRow="1">
                <a:tableStyleId>{F2DE63D5-997A-4646-A377-4702673A728D}</a:tableStyleId>
              </a:tblPr>
              <a:tblGrid>
                <a:gridCol w="808261">
                  <a:extLst>
                    <a:ext uri="{9D8B030D-6E8A-4147-A177-3AD203B41FA5}">
                      <a16:colId xmlns:a16="http://schemas.microsoft.com/office/drawing/2014/main" val="638443868"/>
                    </a:ext>
                  </a:extLst>
                </a:gridCol>
                <a:gridCol w="3878088">
                  <a:extLst>
                    <a:ext uri="{9D8B030D-6E8A-4147-A177-3AD203B41FA5}">
                      <a16:colId xmlns:a16="http://schemas.microsoft.com/office/drawing/2014/main" val="53540585"/>
                    </a:ext>
                  </a:extLst>
                </a:gridCol>
                <a:gridCol w="3878088">
                  <a:extLst>
                    <a:ext uri="{9D8B030D-6E8A-4147-A177-3AD203B41FA5}">
                      <a16:colId xmlns:a16="http://schemas.microsoft.com/office/drawing/2014/main" val="1162241293"/>
                    </a:ext>
                  </a:extLst>
                </a:gridCol>
              </a:tblGrid>
              <a:tr h="572318">
                <a:tc>
                  <a:txBody>
                    <a:bodyPr/>
                    <a:lstStyle/>
                    <a:p>
                      <a:pPr algn="just">
                        <a:lnSpc>
                          <a:spcPct val="107000"/>
                        </a:lnSpc>
                        <a:spcAft>
                          <a:spcPts val="800"/>
                        </a:spcAft>
                      </a:pPr>
                      <a:r>
                        <a:rPr lang="en-IN" sz="1400" b="1"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Country</a:t>
                      </a:r>
                      <a:endParaRPr lang="en-IN" sz="14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solidFill>
                  </a:tcPr>
                </a:tc>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Key Cultural Factors Affecting Healthcare</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solidFill>
                  </a:tcPr>
                </a:tc>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Impact on Healthcare Providers</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2351529027"/>
                  </a:ext>
                </a:extLst>
              </a:tr>
              <a:tr h="864947">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Japan</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Collectivist, respect for authority, aging population, mental health stigma, holistic approaches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Focus on elderly care, involve families in care, offer holistic options</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6752402"/>
                  </a:ext>
                </a:extLst>
              </a:tr>
              <a:tr h="815906">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Austria</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High expectations from public healthcare, privacy concerns, preventive care focus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Offer preventive services, respect privacy, provide high-quality private care</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94164302"/>
                  </a:ext>
                </a:extLst>
              </a:tr>
              <a:tr h="864947">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Switzerland</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Choice and autonomy, multilingual population, trust in institutions, medical tourism</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Offer premium services, build trust, provide multilingual support</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7769882"/>
                  </a:ext>
                </a:extLst>
              </a:tr>
              <a:tr h="864947">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Norway</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Equality in access, trust in public system, preventive care, mental health acceptance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Align with equitable healthcare values, emphasize preventive and mental health care</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1879361"/>
                  </a:ext>
                </a:extLst>
              </a:tr>
              <a:tr h="864947">
                <a:tc>
                  <a:txBody>
                    <a:bodyPr/>
                    <a:lstStyle/>
                    <a:p>
                      <a:pPr algn="just">
                        <a:lnSpc>
                          <a:spcPct val="107000"/>
                        </a:lnSpc>
                        <a:spcAft>
                          <a:spcPts val="800"/>
                        </a:spcAft>
                      </a:pPr>
                      <a:r>
                        <a:rPr lang="en-IN" sz="1400" b="1" kern="100">
                          <a:solidFill>
                            <a:srgbClr val="FFFFFF"/>
                          </a:solidFill>
                          <a:effectLst/>
                          <a:latin typeface="Calibri" panose="020F0502020204030204" pitchFamily="34" charset="0"/>
                          <a:ea typeface="Calibri" panose="020F0502020204030204" pitchFamily="34" charset="0"/>
                          <a:cs typeface="Tunga" panose="020B0502040204020203" pitchFamily="34" charset="0"/>
                        </a:rPr>
                        <a:t>France</a:t>
                      </a:r>
                      <a:endPar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just">
                        <a:lnSpc>
                          <a:spcPct val="107000"/>
                        </a:lnSpc>
                        <a:spcAft>
                          <a:spcPts val="800"/>
                        </a:spcAft>
                      </a:pPr>
                      <a:r>
                        <a:rPr lang="en-IN" sz="1400" kern="100">
                          <a:solidFill>
                            <a:srgbClr val="FFFFFF"/>
                          </a:solidFill>
                          <a:effectLst/>
                          <a:latin typeface="Calibri" panose="020F0502020204030204" pitchFamily="34" charset="0"/>
                          <a:ea typeface="Calibri" panose="020F0502020204030204" pitchFamily="34" charset="0"/>
                          <a:cs typeface="Tunga" panose="020B0502040204020203" pitchFamily="34" charset="0"/>
                        </a:rPr>
                        <a:t>Patient-centric care, preventive care awareness, strong public healthcare, interest in alternative medicine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just">
                        <a:lnSpc>
                          <a:spcPct val="107000"/>
                        </a:lnSpc>
                        <a:spcAft>
                          <a:spcPts val="800"/>
                        </a:spcAft>
                      </a:pPr>
                      <a:r>
                        <a:rPr lang="en-IN" sz="14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Offer patient-</a:t>
                      </a:r>
                      <a:r>
                        <a:rPr lang="en-IN" sz="1400" kern="100" dirty="0" err="1">
                          <a:solidFill>
                            <a:srgbClr val="FFFFFF"/>
                          </a:solidFill>
                          <a:effectLst/>
                          <a:latin typeface="Calibri" panose="020F0502020204030204" pitchFamily="34" charset="0"/>
                          <a:ea typeface="Calibri" panose="020F0502020204030204" pitchFamily="34" charset="0"/>
                          <a:cs typeface="Tunga" panose="020B0502040204020203" pitchFamily="34" charset="0"/>
                        </a:rPr>
                        <a:t>centered</a:t>
                      </a:r>
                      <a:r>
                        <a:rPr lang="en-IN" sz="14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rPr>
                        <a:t>, premium services, and consider alternative treatments</a:t>
                      </a:r>
                    </a:p>
                  </a:txBody>
                  <a:tcPr marL="68580" marR="68580" marT="0" marB="0">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97363138"/>
                  </a:ext>
                </a:extLst>
              </a:tr>
            </a:tbl>
          </a:graphicData>
        </a:graphic>
      </p:graphicFrame>
    </p:spTree>
    <p:extLst>
      <p:ext uri="{BB962C8B-B14F-4D97-AF65-F5344CB8AC3E}">
        <p14:creationId xmlns:p14="http://schemas.microsoft.com/office/powerpoint/2010/main" val="339751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anim calcmode="lin" valueType="num">
                                      <p:cBhvr>
                                        <p:cTn id="20" dur="1000" fill="hold"/>
                                        <p:tgtEl>
                                          <p:spTgt spid="51"/>
                                        </p:tgtEl>
                                        <p:attrNameLst>
                                          <p:attrName>ppt_x</p:attrName>
                                        </p:attrNameLst>
                                      </p:cBhvr>
                                      <p:tavLst>
                                        <p:tav tm="0">
                                          <p:val>
                                            <p:strVal val="#ppt_x"/>
                                          </p:val>
                                        </p:tav>
                                        <p:tav tm="100000">
                                          <p:val>
                                            <p:strVal val="#ppt_x"/>
                                          </p:val>
                                        </p:tav>
                                      </p:tavLst>
                                    </p:anim>
                                    <p:anim calcmode="lin" valueType="num">
                                      <p:cBhvr>
                                        <p:cTn id="2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25</a:t>
            </a:fld>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a:xfrm>
            <a:off x="683999" y="808186"/>
            <a:ext cx="10602565" cy="370166"/>
          </a:xfrm>
        </p:spPr>
        <p:txBody>
          <a:bodyPr/>
          <a:lstStyle/>
          <a:p>
            <a:r>
              <a:rPr lang="en-US" dirty="0"/>
              <a:t>Hiring and Professionals availability analysis</a:t>
            </a:r>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6" name="Table 5">
            <a:extLst>
              <a:ext uri="{FF2B5EF4-FFF2-40B4-BE49-F238E27FC236}">
                <a16:creationId xmlns:a16="http://schemas.microsoft.com/office/drawing/2014/main" id="{58BB6738-6310-67FD-F71B-973B2B468033}"/>
              </a:ext>
            </a:extLst>
          </p:cNvPr>
          <p:cNvGraphicFramePr>
            <a:graphicFrameLocks noGrp="1"/>
          </p:cNvGraphicFramePr>
          <p:nvPr>
            <p:extLst>
              <p:ext uri="{D42A27DB-BD31-4B8C-83A1-F6EECF244321}">
                <p14:modId xmlns:p14="http://schemas.microsoft.com/office/powerpoint/2010/main" val="3872423723"/>
              </p:ext>
            </p:extLst>
          </p:nvPr>
        </p:nvGraphicFramePr>
        <p:xfrm>
          <a:off x="1535837" y="2390607"/>
          <a:ext cx="8657034" cy="3231669"/>
        </p:xfrm>
        <a:graphic>
          <a:graphicData uri="http://schemas.openxmlformats.org/drawingml/2006/table">
            <a:tbl>
              <a:tblPr firstRow="1" firstCol="1" bandRow="1">
                <a:tableStyleId>{F2DE63D5-997A-4646-A377-4702673A728D}</a:tableStyleId>
              </a:tblPr>
              <a:tblGrid>
                <a:gridCol w="1359764">
                  <a:extLst>
                    <a:ext uri="{9D8B030D-6E8A-4147-A177-3AD203B41FA5}">
                      <a16:colId xmlns:a16="http://schemas.microsoft.com/office/drawing/2014/main" val="3774819447"/>
                    </a:ext>
                  </a:extLst>
                </a:gridCol>
                <a:gridCol w="7297270">
                  <a:extLst>
                    <a:ext uri="{9D8B030D-6E8A-4147-A177-3AD203B41FA5}">
                      <a16:colId xmlns:a16="http://schemas.microsoft.com/office/drawing/2014/main" val="895479687"/>
                    </a:ext>
                  </a:extLst>
                </a:gridCol>
              </a:tblGrid>
              <a:tr h="423249">
                <a:tc>
                  <a:txBody>
                    <a:bodyPr/>
                    <a:lstStyle/>
                    <a:p>
                      <a:pPr algn="just"/>
                      <a:r>
                        <a:rPr lang="en-IN" sz="1400" b="1" kern="100" dirty="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Country</a:t>
                      </a:r>
                      <a:endParaRPr lang="en-IN" sz="1400" kern="100" dirty="0">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IN" sz="1400" b="1"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Hiring &amp; Professionals</a:t>
                      </a:r>
                      <a:endParaRPr lang="en-IN" sz="1400" kern="100">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74710"/>
                  </a:ext>
                </a:extLst>
              </a:tr>
              <a:tr h="468632">
                <a:tc>
                  <a:txBody>
                    <a:bodyPr/>
                    <a:lstStyle/>
                    <a:p>
                      <a:pPr algn="just"/>
                      <a:r>
                        <a:rPr lang="en-IN" sz="1400" b="1" kern="100">
                          <a:solidFill>
                            <a:srgbClr val="0F363C"/>
                          </a:solidFill>
                          <a:effectLst/>
                          <a:latin typeface="Calibri" panose="020F0502020204030204" pitchFamily="34" charset="0"/>
                          <a:ea typeface="Times New Roman" panose="02020603050405020304" pitchFamily="18" charset="0"/>
                          <a:cs typeface="Tunga" panose="020B0502040204020203" pitchFamily="34" charset="0"/>
                        </a:rPr>
                        <a:t>Japan</a:t>
                      </a:r>
                      <a:endParaRPr lang="en-IN" sz="1400" kern="100">
                        <a:solidFill>
                          <a:srgbClr val="0F363C"/>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IN" sz="1400" kern="100">
                          <a:solidFill>
                            <a:srgbClr val="000000"/>
                          </a:solidFill>
                          <a:effectLst/>
                          <a:latin typeface="Calibri" panose="020F0502020204030204" pitchFamily="34" charset="0"/>
                          <a:ea typeface="Times New Roman" panose="02020603050405020304" pitchFamily="18" charset="0"/>
                          <a:cs typeface="Tunga" panose="020B0502040204020203" pitchFamily="34" charset="0"/>
                        </a:rPr>
                        <a:t>Skilled workforce, but shortages in elderly care and nursing; open to foreign workers</a:t>
                      </a:r>
                      <a:endParaRPr lang="en-IN" sz="1400" kern="100">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983582006"/>
                  </a:ext>
                </a:extLst>
              </a:tr>
              <a:tr h="618565">
                <a:tc>
                  <a:txBody>
                    <a:bodyPr/>
                    <a:lstStyle/>
                    <a:p>
                      <a:pPr algn="just"/>
                      <a:r>
                        <a:rPr lang="en-IN" sz="1400" b="1" kern="100">
                          <a:solidFill>
                            <a:srgbClr val="0F363C"/>
                          </a:solidFill>
                          <a:effectLst/>
                          <a:latin typeface="Calibri" panose="020F0502020204030204" pitchFamily="34" charset="0"/>
                          <a:ea typeface="Times New Roman" panose="02020603050405020304" pitchFamily="18" charset="0"/>
                          <a:cs typeface="Tunga" panose="020B0502040204020203" pitchFamily="34" charset="0"/>
                        </a:rPr>
                        <a:t>Austria</a:t>
                      </a:r>
                      <a:endParaRPr lang="en-IN" sz="1400" kern="100">
                        <a:solidFill>
                          <a:srgbClr val="0F363C"/>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IN" sz="1400" kern="100">
                          <a:solidFill>
                            <a:srgbClr val="000000"/>
                          </a:solidFill>
                          <a:effectLst/>
                          <a:latin typeface="Calibri" panose="020F0502020204030204" pitchFamily="34" charset="0"/>
                          <a:ea typeface="Times New Roman" panose="02020603050405020304" pitchFamily="18" charset="0"/>
                          <a:cs typeface="Tunga" panose="020B0502040204020203" pitchFamily="34" charset="0"/>
                        </a:rPr>
                        <a:t>Well-educated healthcare workforce; specialized field shortages in rural areas</a:t>
                      </a:r>
                      <a:endParaRPr lang="en-IN" sz="1400" kern="100">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51042345"/>
                  </a:ext>
                </a:extLst>
              </a:tr>
              <a:tr h="537882">
                <a:tc>
                  <a:txBody>
                    <a:bodyPr/>
                    <a:lstStyle/>
                    <a:p>
                      <a:pPr algn="just"/>
                      <a:r>
                        <a:rPr lang="en-IN" sz="1400" b="1" kern="100" dirty="0">
                          <a:solidFill>
                            <a:srgbClr val="0F363C"/>
                          </a:solidFill>
                          <a:effectLst/>
                          <a:latin typeface="Calibri" panose="020F0502020204030204" pitchFamily="34" charset="0"/>
                          <a:ea typeface="Times New Roman" panose="02020603050405020304" pitchFamily="18" charset="0"/>
                          <a:cs typeface="Tunga" panose="020B0502040204020203" pitchFamily="34" charset="0"/>
                        </a:rPr>
                        <a:t>Switzerland</a:t>
                      </a:r>
                      <a:endParaRPr lang="en-IN" sz="1400" kern="100" dirty="0">
                        <a:solidFill>
                          <a:srgbClr val="0F363C"/>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IN" sz="1400" kern="100">
                          <a:solidFill>
                            <a:srgbClr val="000000"/>
                          </a:solidFill>
                          <a:effectLst/>
                          <a:latin typeface="Calibri" panose="020F0502020204030204" pitchFamily="34" charset="0"/>
                          <a:ea typeface="Times New Roman" panose="02020603050405020304" pitchFamily="18" charset="0"/>
                          <a:cs typeface="Tunga" panose="020B0502040204020203" pitchFamily="34" charset="0"/>
                        </a:rPr>
                        <a:t>Highly skilled, multilingual workforce; relies on foreign workers for rural areas</a:t>
                      </a:r>
                      <a:endParaRPr lang="en-IN" sz="1400" kern="100">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41906594"/>
                  </a:ext>
                </a:extLst>
              </a:tr>
              <a:tr h="573741">
                <a:tc>
                  <a:txBody>
                    <a:bodyPr/>
                    <a:lstStyle/>
                    <a:p>
                      <a:pPr algn="just"/>
                      <a:r>
                        <a:rPr lang="en-IN" sz="1400" b="1" kern="100" dirty="0">
                          <a:solidFill>
                            <a:srgbClr val="0F363C"/>
                          </a:solidFill>
                          <a:effectLst/>
                          <a:latin typeface="Calibri" panose="020F0502020204030204" pitchFamily="34" charset="0"/>
                          <a:ea typeface="Times New Roman" panose="02020603050405020304" pitchFamily="18" charset="0"/>
                          <a:cs typeface="Tunga" panose="020B0502040204020203" pitchFamily="34" charset="0"/>
                        </a:rPr>
                        <a:t>Norway</a:t>
                      </a:r>
                      <a:endParaRPr lang="en-IN" sz="1400" kern="100" dirty="0">
                        <a:solidFill>
                          <a:srgbClr val="0F363C"/>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r>
                        <a:rPr lang="en-IN" sz="1400" kern="100">
                          <a:solidFill>
                            <a:srgbClr val="000000"/>
                          </a:solidFill>
                          <a:effectLst/>
                          <a:latin typeface="Calibri" panose="020F0502020204030204" pitchFamily="34" charset="0"/>
                          <a:ea typeface="Times New Roman" panose="02020603050405020304" pitchFamily="18" charset="0"/>
                          <a:cs typeface="Tunga" panose="020B0502040204020203" pitchFamily="34" charset="0"/>
                        </a:rPr>
                        <a:t>Well-trained, but shortages in specialists; depends on foreign workers</a:t>
                      </a:r>
                      <a:endParaRPr lang="en-IN" sz="1400" kern="100">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292400771"/>
                  </a:ext>
                </a:extLst>
              </a:tr>
              <a:tr h="609600">
                <a:tc>
                  <a:txBody>
                    <a:bodyPr/>
                    <a:lstStyle/>
                    <a:p>
                      <a:pPr algn="just"/>
                      <a:r>
                        <a:rPr lang="en-IN" sz="1400" b="1" kern="100" dirty="0">
                          <a:solidFill>
                            <a:srgbClr val="0F363C"/>
                          </a:solidFill>
                          <a:effectLst/>
                          <a:latin typeface="Calibri" panose="020F0502020204030204" pitchFamily="34" charset="0"/>
                          <a:ea typeface="Times New Roman" panose="02020603050405020304" pitchFamily="18" charset="0"/>
                          <a:cs typeface="Tunga" panose="020B0502040204020203" pitchFamily="34" charset="0"/>
                        </a:rPr>
                        <a:t>France</a:t>
                      </a:r>
                      <a:endParaRPr lang="en-IN" sz="1400" kern="100" dirty="0">
                        <a:solidFill>
                          <a:srgbClr val="0F363C"/>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just"/>
                      <a:r>
                        <a:rPr lang="en-IN" sz="1400" kern="100" dirty="0">
                          <a:solidFill>
                            <a:srgbClr val="000000"/>
                          </a:solidFill>
                          <a:effectLst/>
                          <a:latin typeface="Calibri" panose="020F0502020204030204" pitchFamily="34" charset="0"/>
                          <a:ea typeface="Times New Roman" panose="02020603050405020304" pitchFamily="18" charset="0"/>
                          <a:cs typeface="Tunga" panose="020B0502040204020203" pitchFamily="34" charset="0"/>
                        </a:rPr>
                        <a:t>Strong workforce but nurse and GP shortages, especially in rural areas</a:t>
                      </a:r>
                      <a:endParaRPr lang="en-IN" sz="1400" kern="100" dirty="0">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945223597"/>
                  </a:ext>
                </a:extLst>
              </a:tr>
            </a:tbl>
          </a:graphicData>
        </a:graphic>
      </p:graphicFrame>
    </p:spTree>
    <p:extLst>
      <p:ext uri="{BB962C8B-B14F-4D97-AF65-F5344CB8AC3E}">
        <p14:creationId xmlns:p14="http://schemas.microsoft.com/office/powerpoint/2010/main" val="726869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429F02-7E8D-405F-86D3-2E794F83D8FE}"/>
              </a:ext>
            </a:extLst>
          </p:cNvPr>
          <p:cNvSpPr>
            <a:spLocks noGrp="1"/>
          </p:cNvSpPr>
          <p:nvPr>
            <p:ph type="sldNum" sz="quarter" idx="11"/>
          </p:nvPr>
        </p:nvSpPr>
        <p:spPr/>
        <p:txBody>
          <a:bodyPr/>
          <a:lstStyle/>
          <a:p>
            <a:fld id="{EECC7194-A4D0-457B-9D3E-53681723AFF7}" type="slidenum">
              <a:rPr lang="en-US" smtClean="0"/>
              <a:pPr/>
              <a:t>26</a:t>
            </a:fld>
            <a:endParaRPr lang="en-US" dirty="0"/>
          </a:p>
        </p:txBody>
      </p:sp>
      <p:sp>
        <p:nvSpPr>
          <p:cNvPr id="21" name="Title 20">
            <a:extLst>
              <a:ext uri="{FF2B5EF4-FFF2-40B4-BE49-F238E27FC236}">
                <a16:creationId xmlns:a16="http://schemas.microsoft.com/office/drawing/2014/main" id="{BC5F3A4A-2857-4A67-818B-E62AB2121E48}"/>
              </a:ext>
            </a:extLst>
          </p:cNvPr>
          <p:cNvSpPr>
            <a:spLocks noGrp="1"/>
          </p:cNvSpPr>
          <p:nvPr>
            <p:ph type="title"/>
          </p:nvPr>
        </p:nvSpPr>
        <p:spPr>
          <a:xfrm>
            <a:off x="683999" y="808186"/>
            <a:ext cx="10468095" cy="370166"/>
          </a:xfrm>
        </p:spPr>
        <p:txBody>
          <a:bodyPr/>
          <a:lstStyle/>
          <a:p>
            <a:r>
              <a:rPr lang="en-US" dirty="0"/>
              <a:t>Communication and Marketing Strategies</a:t>
            </a:r>
          </a:p>
        </p:txBody>
      </p:sp>
      <p:sp>
        <p:nvSpPr>
          <p:cNvPr id="22" name="object 7" descr="Beige rectangle">
            <a:extLst>
              <a:ext uri="{FF2B5EF4-FFF2-40B4-BE49-F238E27FC236}">
                <a16:creationId xmlns:a16="http://schemas.microsoft.com/office/drawing/2014/main" id="{FEEE4553-844E-49F9-8166-2F2E938E3677}"/>
              </a:ext>
            </a:extLst>
          </p:cNvPr>
          <p:cNvSpPr/>
          <p:nvPr/>
        </p:nvSpPr>
        <p:spPr bwMode="white">
          <a:xfrm flipV="1">
            <a:off x="755717"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51" name="Table 50">
            <a:extLst>
              <a:ext uri="{FF2B5EF4-FFF2-40B4-BE49-F238E27FC236}">
                <a16:creationId xmlns:a16="http://schemas.microsoft.com/office/drawing/2014/main" id="{5EEAE96D-9D6D-EEB4-2F20-1CF86810B7A3}"/>
              </a:ext>
            </a:extLst>
          </p:cNvPr>
          <p:cNvGraphicFramePr>
            <a:graphicFrameLocks noGrp="1"/>
          </p:cNvGraphicFramePr>
          <p:nvPr>
            <p:extLst>
              <p:ext uri="{D42A27DB-BD31-4B8C-83A1-F6EECF244321}">
                <p14:modId xmlns:p14="http://schemas.microsoft.com/office/powerpoint/2010/main" val="2569236081"/>
              </p:ext>
            </p:extLst>
          </p:nvPr>
        </p:nvGraphicFramePr>
        <p:xfrm>
          <a:off x="1736009" y="2563618"/>
          <a:ext cx="8223779" cy="3017314"/>
        </p:xfrm>
        <a:graphic>
          <a:graphicData uri="http://schemas.openxmlformats.org/drawingml/2006/table">
            <a:tbl>
              <a:tblPr firstRow="1" firstCol="1" bandRow="1">
                <a:tableStyleId>{F2DE63D5-997A-4646-A377-4702673A728D}</a:tableStyleId>
              </a:tblPr>
              <a:tblGrid>
                <a:gridCol w="1418366">
                  <a:extLst>
                    <a:ext uri="{9D8B030D-6E8A-4147-A177-3AD203B41FA5}">
                      <a16:colId xmlns:a16="http://schemas.microsoft.com/office/drawing/2014/main" val="638443868"/>
                    </a:ext>
                  </a:extLst>
                </a:gridCol>
                <a:gridCol w="6805413">
                  <a:extLst>
                    <a:ext uri="{9D8B030D-6E8A-4147-A177-3AD203B41FA5}">
                      <a16:colId xmlns:a16="http://schemas.microsoft.com/office/drawing/2014/main" val="53540585"/>
                    </a:ext>
                  </a:extLst>
                </a:gridCol>
              </a:tblGrid>
              <a:tr h="572318">
                <a:tc>
                  <a:txBody>
                    <a:bodyPr/>
                    <a:lstStyle/>
                    <a:p>
                      <a:pPr algn="just"/>
                      <a:r>
                        <a:rPr lang="en-IN" sz="1400" b="1"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Country</a:t>
                      </a:r>
                      <a:endPar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solidFill>
                  </a:tcPr>
                </a:tc>
                <a:tc>
                  <a:txBody>
                    <a:bodyPr/>
                    <a:lstStyle/>
                    <a:p>
                      <a:pPr algn="just"/>
                      <a:r>
                        <a:rPr lang="en-IN" sz="1400" b="1"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Communication &amp; Marketing Strategies</a:t>
                      </a:r>
                      <a:endPar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2351529027"/>
                  </a:ext>
                </a:extLst>
              </a:tr>
              <a:tr h="499655">
                <a:tc>
                  <a:txBody>
                    <a:bodyPr/>
                    <a:lstStyle/>
                    <a:p>
                      <a:pPr algn="just"/>
                      <a:r>
                        <a:rPr lang="en-IN" sz="1400" b="1" kern="100" dirty="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Japan</a:t>
                      </a:r>
                      <a:endParaRPr lang="en-IN" sz="1400" kern="100" dirty="0">
                        <a:solidFill>
                          <a:srgbClr val="FFFFFF"/>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Emphasize trust, professionalism; digital marketing and traditional media are key</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6752402"/>
                  </a:ext>
                </a:extLst>
              </a:tr>
              <a:tr h="412377">
                <a:tc>
                  <a:txBody>
                    <a:bodyPr/>
                    <a:lstStyle/>
                    <a:p>
                      <a:pPr algn="just"/>
                      <a:r>
                        <a:rPr lang="en-IN" sz="1400" b="1"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Austria</a:t>
                      </a:r>
                      <a:endPar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Focus on expertise, patient rights; online marketing with local expert partnerships</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94164302"/>
                  </a:ext>
                </a:extLst>
              </a:tr>
              <a:tr h="475129">
                <a:tc>
                  <a:txBody>
                    <a:bodyPr/>
                    <a:lstStyle/>
                    <a:p>
                      <a:pPr algn="just"/>
                      <a:r>
                        <a:rPr lang="en-IN" sz="1400" b="1"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Switzerland</a:t>
                      </a:r>
                      <a:endPar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Multilingual marketing, focus on choice and quality; digital and medical tourism marketing</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7769882"/>
                  </a:ext>
                </a:extLst>
              </a:tr>
              <a:tr h="475129">
                <a:tc>
                  <a:txBody>
                    <a:bodyPr/>
                    <a:lstStyle/>
                    <a:p>
                      <a:pPr algn="just"/>
                      <a:r>
                        <a:rPr lang="en-IN" sz="1400" b="1"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Norway</a:t>
                      </a:r>
                      <a:endPar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just"/>
                      <a:r>
                        <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Emphasize equality, sustainability; digital-first marketing with inclusive communication</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851879361"/>
                  </a:ext>
                </a:extLst>
              </a:tr>
              <a:tr h="582706">
                <a:tc>
                  <a:txBody>
                    <a:bodyPr/>
                    <a:lstStyle/>
                    <a:p>
                      <a:pPr algn="just"/>
                      <a:r>
                        <a:rPr lang="en-IN" sz="1400" b="1"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France</a:t>
                      </a:r>
                      <a:endParaRPr lang="en-IN" sz="1400" kern="100">
                        <a:solidFill>
                          <a:srgbClr val="FFFFFF"/>
                        </a:solidFill>
                        <a:effectLst/>
                        <a:latin typeface="Calibri" panose="020F0502020204030204" pitchFamily="34" charset="0"/>
                        <a:ea typeface="Times New Roman" panose="02020603050405020304" pitchFamily="18" charset="0"/>
                        <a:cs typeface="Tunga" panose="020B0502040204020203" pitchFamily="34" charset="0"/>
                      </a:endParaRPr>
                    </a:p>
                  </a:txBody>
                  <a:tcPr marL="68580" marR="68580" marT="0" marB="0">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just"/>
                      <a:r>
                        <a:rPr lang="en-IN" sz="1400" kern="100" dirty="0">
                          <a:solidFill>
                            <a:srgbClr val="FFFFFF"/>
                          </a:solidFill>
                          <a:effectLst/>
                          <a:latin typeface="Calibri" panose="020F0502020204030204" pitchFamily="34" charset="0"/>
                          <a:ea typeface="Times New Roman" panose="02020603050405020304" pitchFamily="18" charset="0"/>
                          <a:cs typeface="Tunga" panose="020B0502040204020203" pitchFamily="34" charset="0"/>
                        </a:rPr>
                        <a:t>Focus on patient choice, innovation; multichannel approach with emphasis on high-quality care</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397363138"/>
                  </a:ext>
                </a:extLst>
              </a:tr>
            </a:tbl>
          </a:graphicData>
        </a:graphic>
      </p:graphicFrame>
    </p:spTree>
    <p:extLst>
      <p:ext uri="{BB962C8B-B14F-4D97-AF65-F5344CB8AC3E}">
        <p14:creationId xmlns:p14="http://schemas.microsoft.com/office/powerpoint/2010/main" val="324436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fade">
                                      <p:cBhvr>
                                        <p:cTn id="19" dur="1000"/>
                                        <p:tgtEl>
                                          <p:spTgt spid="51"/>
                                        </p:tgtEl>
                                      </p:cBhvr>
                                    </p:animEffect>
                                    <p:anim calcmode="lin" valueType="num">
                                      <p:cBhvr>
                                        <p:cTn id="20" dur="1000" fill="hold"/>
                                        <p:tgtEl>
                                          <p:spTgt spid="51"/>
                                        </p:tgtEl>
                                        <p:attrNameLst>
                                          <p:attrName>ppt_x</p:attrName>
                                        </p:attrNameLst>
                                      </p:cBhvr>
                                      <p:tavLst>
                                        <p:tav tm="0">
                                          <p:val>
                                            <p:strVal val="#ppt_x"/>
                                          </p:val>
                                        </p:tav>
                                        <p:tav tm="100000">
                                          <p:val>
                                            <p:strVal val="#ppt_x"/>
                                          </p:val>
                                        </p:tav>
                                      </p:tavLst>
                                    </p:anim>
                                    <p:anim calcmode="lin" valueType="num">
                                      <p:cBhvr>
                                        <p:cTn id="21"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0822E43-C110-41B5-9E8C-BBA2A6D7228B}"/>
              </a:ext>
            </a:extLst>
          </p:cNvPr>
          <p:cNvSpPr>
            <a:spLocks noGrp="1"/>
          </p:cNvSpPr>
          <p:nvPr>
            <p:ph type="sldNum" sz="quarter" idx="11"/>
          </p:nvPr>
        </p:nvSpPr>
        <p:spPr/>
        <p:txBody>
          <a:bodyPr/>
          <a:lstStyle/>
          <a:p>
            <a:fld id="{EECC7194-A4D0-457B-9D3E-53681723AFF7}" type="slidenum">
              <a:rPr lang="en-US" smtClean="0"/>
              <a:pPr/>
              <a:t>27</a:t>
            </a:fld>
            <a:endParaRPr lang="en-US" dirty="0"/>
          </a:p>
        </p:txBody>
      </p:sp>
      <p:sp>
        <p:nvSpPr>
          <p:cNvPr id="2" name="Title 1">
            <a:extLst>
              <a:ext uri="{FF2B5EF4-FFF2-40B4-BE49-F238E27FC236}">
                <a16:creationId xmlns:a16="http://schemas.microsoft.com/office/drawing/2014/main" id="{2384CEA7-D60A-47AE-A867-C557D000559F}"/>
              </a:ext>
            </a:extLst>
          </p:cNvPr>
          <p:cNvSpPr>
            <a:spLocks noGrp="1"/>
          </p:cNvSpPr>
          <p:nvPr>
            <p:ph type="title"/>
          </p:nvPr>
        </p:nvSpPr>
        <p:spPr>
          <a:xfrm>
            <a:off x="683999" y="808186"/>
            <a:ext cx="10602565" cy="370166"/>
          </a:xfrm>
        </p:spPr>
        <p:txBody>
          <a:bodyPr/>
          <a:lstStyle/>
          <a:p>
            <a:r>
              <a:rPr lang="en-US" dirty="0"/>
              <a:t>Construction and Maintenance Analysis</a:t>
            </a:r>
          </a:p>
        </p:txBody>
      </p:sp>
      <p:sp>
        <p:nvSpPr>
          <p:cNvPr id="5" name="object 7" descr="Beige rectangle">
            <a:extLst>
              <a:ext uri="{FF2B5EF4-FFF2-40B4-BE49-F238E27FC236}">
                <a16:creationId xmlns:a16="http://schemas.microsoft.com/office/drawing/2014/main" id="{F173E3BB-F601-4F0E-90AC-4E1473812240}"/>
              </a:ext>
            </a:extLst>
          </p:cNvPr>
          <p:cNvSpPr/>
          <p:nvPr/>
        </p:nvSpPr>
        <p:spPr bwMode="white">
          <a:xfrm flipV="1">
            <a:off x="722099" y="12770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6" name="Table 5">
            <a:extLst>
              <a:ext uri="{FF2B5EF4-FFF2-40B4-BE49-F238E27FC236}">
                <a16:creationId xmlns:a16="http://schemas.microsoft.com/office/drawing/2014/main" id="{58BB6738-6310-67FD-F71B-973B2B468033}"/>
              </a:ext>
            </a:extLst>
          </p:cNvPr>
          <p:cNvGraphicFramePr>
            <a:graphicFrameLocks noGrp="1"/>
          </p:cNvGraphicFramePr>
          <p:nvPr>
            <p:extLst>
              <p:ext uri="{D42A27DB-BD31-4B8C-83A1-F6EECF244321}">
                <p14:modId xmlns:p14="http://schemas.microsoft.com/office/powerpoint/2010/main" val="3258451887"/>
              </p:ext>
            </p:extLst>
          </p:nvPr>
        </p:nvGraphicFramePr>
        <p:xfrm>
          <a:off x="1428260" y="2020441"/>
          <a:ext cx="9320420" cy="3741252"/>
        </p:xfrm>
        <a:graphic>
          <a:graphicData uri="http://schemas.openxmlformats.org/drawingml/2006/table">
            <a:tbl>
              <a:tblPr firstRow="1" firstCol="1" bandRow="1">
                <a:tableStyleId>{F2DE63D5-997A-4646-A377-4702673A728D}</a:tableStyleId>
              </a:tblPr>
              <a:tblGrid>
                <a:gridCol w="794366">
                  <a:extLst>
                    <a:ext uri="{9D8B030D-6E8A-4147-A177-3AD203B41FA5}">
                      <a16:colId xmlns:a16="http://schemas.microsoft.com/office/drawing/2014/main" val="3774819447"/>
                    </a:ext>
                  </a:extLst>
                </a:gridCol>
                <a:gridCol w="4061633">
                  <a:extLst>
                    <a:ext uri="{9D8B030D-6E8A-4147-A177-3AD203B41FA5}">
                      <a16:colId xmlns:a16="http://schemas.microsoft.com/office/drawing/2014/main" val="895479687"/>
                    </a:ext>
                  </a:extLst>
                </a:gridCol>
                <a:gridCol w="4464421">
                  <a:extLst>
                    <a:ext uri="{9D8B030D-6E8A-4147-A177-3AD203B41FA5}">
                      <a16:colId xmlns:a16="http://schemas.microsoft.com/office/drawing/2014/main" val="1822747172"/>
                    </a:ext>
                  </a:extLst>
                </a:gridCol>
              </a:tblGrid>
              <a:tr h="489989">
                <a:tc>
                  <a:txBody>
                    <a:bodyPr/>
                    <a:lstStyle/>
                    <a:p>
                      <a:pPr algn="just">
                        <a:lnSpc>
                          <a:spcPct val="107000"/>
                        </a:lnSpc>
                        <a:spcAft>
                          <a:spcPts val="800"/>
                        </a:spcAft>
                      </a:pPr>
                      <a:r>
                        <a:rPr lang="en-IN" sz="1400" b="1"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Country</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pPr>
                      <a:r>
                        <a:rPr lang="en-IN" sz="1400" b="1" kern="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Construction Analysis</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pPr>
                      <a:r>
                        <a:rPr lang="en-IN" sz="1400" b="1" kern="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Maintenance Analysis</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6350" cap="flat" cmpd="sng" algn="ctr">
                      <a:noFill/>
                      <a:prstDash val="solid"/>
                      <a:miter lim="800000"/>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74710"/>
                  </a:ext>
                </a:extLst>
              </a:tr>
              <a:tr h="542528">
                <a:tc>
                  <a:txBody>
                    <a:bodyPr/>
                    <a:lstStyle/>
                    <a:p>
                      <a:pPr algn="just">
                        <a:lnSpc>
                          <a:spcPct val="107000"/>
                        </a:lnSpc>
                        <a:spcAft>
                          <a:spcPts val="800"/>
                        </a:spcAft>
                      </a:pPr>
                      <a:r>
                        <a:rPr lang="en-IN" sz="1400" b="1" kern="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Japan</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costs due to seismic standards and high-tech requirements; labor shortages</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Expensive maintenance due to aging infrastructure and need for skilled workers</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983582006"/>
                  </a:ext>
                </a:extLst>
              </a:tr>
              <a:tr h="716103">
                <a:tc>
                  <a:txBody>
                    <a:bodyPr/>
                    <a:lstStyle/>
                    <a:p>
                      <a:pPr algn="just">
                        <a:lnSpc>
                          <a:spcPct val="107000"/>
                        </a:lnSpc>
                        <a:spcAft>
                          <a:spcPts val="800"/>
                        </a:spcAft>
                      </a:pPr>
                      <a:r>
                        <a:rPr lang="en-IN" sz="1400" b="1" kern="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Austria</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Moderate costs with strong regulations; shortages in rural areas</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Focus on preventive maintenance, sustainable systems, and energy efficiency</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51042345"/>
                  </a:ext>
                </a:extLst>
              </a:tr>
              <a:tr h="622697">
                <a:tc>
                  <a:txBody>
                    <a:bodyPr/>
                    <a:lstStyle/>
                    <a:p>
                      <a:pPr algn="just">
                        <a:lnSpc>
                          <a:spcPct val="107000"/>
                        </a:lnSpc>
                        <a:spcAft>
                          <a:spcPts val="800"/>
                        </a:spcAft>
                      </a:pPr>
                      <a:r>
                        <a:rPr lang="en-IN" sz="1400" b="1" kern="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Switzerland</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Very high costs, strict quality standards, and reliance on skilled labor</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High-tech facility maintenance with an emphasis on preventive maintenance</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41906594"/>
                  </a:ext>
                </a:extLst>
              </a:tr>
              <a:tr h="664211">
                <a:tc>
                  <a:txBody>
                    <a:bodyPr/>
                    <a:lstStyle/>
                    <a:p>
                      <a:pPr algn="just">
                        <a:lnSpc>
                          <a:spcPct val="107000"/>
                        </a:lnSpc>
                        <a:spcAft>
                          <a:spcPts val="800"/>
                        </a:spcAft>
                      </a:pPr>
                      <a:r>
                        <a:rPr lang="en-IN" sz="1400" b="1" kern="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Norway</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costs due to labor shortages and sustainability focus</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Skilled workforce shortages, high maintenance costs for green technology</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292400771"/>
                  </a:ext>
                </a:extLst>
              </a:tr>
              <a:tr h="705724">
                <a:tc>
                  <a:txBody>
                    <a:bodyPr/>
                    <a:lstStyle/>
                    <a:p>
                      <a:pPr algn="just">
                        <a:lnSpc>
                          <a:spcPct val="107000"/>
                        </a:lnSpc>
                        <a:spcAft>
                          <a:spcPts val="800"/>
                        </a:spcAft>
                      </a:pPr>
                      <a:r>
                        <a:rPr lang="en-IN" sz="1400" b="1" kern="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France</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6350" cap="flat" cmpd="sng" algn="ctr">
                      <a:noFill/>
                      <a:prstDash val="solid"/>
                      <a:miter lim="800000"/>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accent1"/>
                    </a:solidFill>
                  </a:tcPr>
                </a:tc>
                <a:tc>
                  <a:txBody>
                    <a:bodyPr/>
                    <a:lstStyle/>
                    <a:p>
                      <a:pPr algn="just">
                        <a:lnSpc>
                          <a:spcPct val="107000"/>
                        </a:lnSpc>
                        <a:spcAft>
                          <a:spcPts val="800"/>
                        </a:spcAft>
                      </a:pPr>
                      <a:r>
                        <a:rPr lang="en-IN" sz="1400" kern="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Moderate costs, regional differences in labor availability, rising urban costs</a:t>
                      </a:r>
                      <a:endParaRPr lang="en-IN" sz="1200" kern="10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tc>
                  <a:txBody>
                    <a:bodyPr/>
                    <a:lstStyle/>
                    <a:p>
                      <a:pPr algn="just">
                        <a:lnSpc>
                          <a:spcPct val="107000"/>
                        </a:lnSpc>
                        <a:spcAft>
                          <a:spcPts val="800"/>
                        </a:spcAft>
                      </a:pPr>
                      <a:r>
                        <a:rPr lang="en-IN" sz="1400"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Strong focus on high-tech equipment and energy-efficient systems maintenance</a:t>
                      </a:r>
                      <a:endParaRPr lang="en-IN" sz="1200" kern="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945223597"/>
                  </a:ext>
                </a:extLst>
              </a:tr>
            </a:tbl>
          </a:graphicData>
        </a:graphic>
      </p:graphicFrame>
    </p:spTree>
    <p:extLst>
      <p:ext uri="{BB962C8B-B14F-4D97-AF65-F5344CB8AC3E}">
        <p14:creationId xmlns:p14="http://schemas.microsoft.com/office/powerpoint/2010/main" val="238270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3092825" y="172039"/>
            <a:ext cx="6302188"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69346" y="415328"/>
            <a:ext cx="9641100" cy="370166"/>
          </a:xfrm>
        </p:spPr>
        <p:txBody>
          <a:bodyPr/>
          <a:lstStyle/>
          <a:p>
            <a:r>
              <a:rPr lang="en-US" dirty="0"/>
              <a:t>CONCLUSION</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28</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469346" y="868223"/>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5501223" y="1131584"/>
            <a:ext cx="1401601"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JAPAN</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268997" y="1781009"/>
            <a:ext cx="5906371" cy="3436450"/>
          </a:xfrm>
          <a:gradFill>
            <a:gsLst>
              <a:gs pos="0">
                <a:schemeClr val="tx2"/>
              </a:gs>
              <a:gs pos="100000">
                <a:schemeClr val="accent2"/>
              </a:gs>
            </a:gsLst>
            <a:lin ang="14400000" scaled="0"/>
          </a:gradFill>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unga" panose="020B0502040204020203" pitchFamily="34" charset="0"/>
              </a:rPr>
              <a:t>Japan presents a highly attractive market for </a:t>
            </a:r>
            <a:r>
              <a:rPr lang="en-US" sz="1800" kern="100" dirty="0" err="1">
                <a:effectLst/>
                <a:latin typeface="Calibri" panose="020F0502020204030204" pitchFamily="34" charset="0"/>
                <a:ea typeface="Calibri" panose="020F0502020204030204" pitchFamily="34" charset="0"/>
                <a:cs typeface="Tunga" panose="020B0502040204020203" pitchFamily="34" charset="0"/>
              </a:rPr>
              <a:t>GlobalMed</a:t>
            </a:r>
            <a:r>
              <a:rPr lang="en-US" sz="1800" kern="100" dirty="0">
                <a:effectLst/>
                <a:latin typeface="Calibri" panose="020F0502020204030204" pitchFamily="34" charset="0"/>
                <a:ea typeface="Calibri" panose="020F0502020204030204" pitchFamily="34" charset="0"/>
                <a:cs typeface="Tunga" panose="020B0502040204020203" pitchFamily="34" charset="0"/>
              </a:rPr>
              <a:t> Health System due to its high demand for advanced healthcare services, driven by a rapidly aging population and a strong emphasis on cutting-edge medical technology. However, the market comes with challenges, including high construction and maintenance costs due to strict seismic regulations and a shortage of skilled healthcare professionals. Despite these challenges, Japan’s emphasis on technological innovation and its well-established healthcare infrastructure make it a top priority for expansion.</a:t>
            </a:r>
          </a:p>
          <a:p>
            <a:endParaRPr lang="en-US" dirty="0"/>
          </a:p>
        </p:txBody>
      </p:sp>
      <p:pic>
        <p:nvPicPr>
          <p:cNvPr id="8" name="Graphic 7" descr="Medicine with solid fill">
            <a:extLst>
              <a:ext uri="{FF2B5EF4-FFF2-40B4-BE49-F238E27FC236}">
                <a16:creationId xmlns:a16="http://schemas.microsoft.com/office/drawing/2014/main" id="{8C167945-00C3-03EF-E658-B842533EA3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33138" y="328294"/>
            <a:ext cx="914400" cy="914400"/>
          </a:xfrm>
          <a:prstGeom prst="rect">
            <a:avLst/>
          </a:prstGeom>
        </p:spPr>
      </p:pic>
    </p:spTree>
    <p:extLst>
      <p:ext uri="{BB962C8B-B14F-4D97-AF65-F5344CB8AC3E}">
        <p14:creationId xmlns:p14="http://schemas.microsoft.com/office/powerpoint/2010/main" val="234099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bg/>
                                          </p:spTgt>
                                        </p:tgtEl>
                                        <p:attrNameLst>
                                          <p:attrName>style.visibility</p:attrName>
                                        </p:attrNameLst>
                                      </p:cBhvr>
                                      <p:to>
                                        <p:strVal val="visible"/>
                                      </p:to>
                                    </p:set>
                                    <p:animEffect transition="in" filter="fade">
                                      <p:cBhvr>
                                        <p:cTn id="34" dur="1000"/>
                                        <p:tgtEl>
                                          <p:spTgt spid="6">
                                            <p:bg/>
                                          </p:spTgt>
                                        </p:tgtEl>
                                      </p:cBhvr>
                                    </p:animEffect>
                                    <p:anim calcmode="lin" valueType="num">
                                      <p:cBhvr>
                                        <p:cTn id="35" dur="1000" fill="hold"/>
                                        <p:tgtEl>
                                          <p:spTgt spid="6">
                                            <p:bg/>
                                          </p:spTgt>
                                        </p:tgtEl>
                                        <p:attrNameLst>
                                          <p:attrName>ppt_x</p:attrName>
                                        </p:attrNameLst>
                                      </p:cBhvr>
                                      <p:tavLst>
                                        <p:tav tm="0">
                                          <p:val>
                                            <p:strVal val="#ppt_x"/>
                                          </p:val>
                                        </p:tav>
                                        <p:tav tm="100000">
                                          <p:val>
                                            <p:strVal val="#ppt_x"/>
                                          </p:val>
                                        </p:tav>
                                      </p:tavLst>
                                    </p:anim>
                                    <p:anim calcmode="lin" valueType="num">
                                      <p:cBhvr>
                                        <p:cTn id="36"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1000"/>
                                        <p:tgtEl>
                                          <p:spTgt spid="6">
                                            <p:txEl>
                                              <p:pRg st="0" end="0"/>
                                            </p:txEl>
                                          </p:spTgt>
                                        </p:tgtEl>
                                      </p:cBhvr>
                                    </p:animEffect>
                                    <p:anim calcmode="lin" valueType="num">
                                      <p:cBhvr>
                                        <p:cTn id="4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3092825" y="172039"/>
            <a:ext cx="6302188"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69346" y="415328"/>
            <a:ext cx="9641100" cy="370166"/>
          </a:xfrm>
        </p:spPr>
        <p:txBody>
          <a:bodyPr/>
          <a:lstStyle/>
          <a:p>
            <a:r>
              <a:rPr lang="en-US" dirty="0"/>
              <a:t>CONCLUSION</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29</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469346" y="868223"/>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5501223" y="1131584"/>
            <a:ext cx="1401601"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AUSTRIA</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268997" y="1781009"/>
            <a:ext cx="5906371" cy="3436450"/>
          </a:xfrm>
          <a:gradFill>
            <a:gsLst>
              <a:gs pos="0">
                <a:schemeClr val="tx2"/>
              </a:gs>
              <a:gs pos="100000">
                <a:schemeClr val="accent2"/>
              </a:gs>
            </a:gsLst>
            <a:lin ang="14400000" scaled="0"/>
          </a:gradFill>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unga" panose="020B0502040204020203" pitchFamily="34" charset="0"/>
              </a:rPr>
              <a:t>Austria offers a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favorable</a:t>
            </a:r>
            <a:r>
              <a:rPr lang="en-IN" sz="1800" kern="100" dirty="0">
                <a:effectLst/>
                <a:latin typeface="Calibri" panose="020F0502020204030204" pitchFamily="34" charset="0"/>
                <a:ea typeface="Calibri" panose="020F0502020204030204" pitchFamily="34" charset="0"/>
                <a:cs typeface="Tunga" panose="020B0502040204020203" pitchFamily="34" charset="0"/>
              </a:rPr>
              <a:t> environment for healthcare expansion with its well-educated workforce, moderate construction costs, and commitment to high-quality care. The country’s strong regulatory framework ensures safety and patient comfort, and its focus on sustainability aligns with GlobalMed Health System’s values. Austria’s growing demand for specialized healthcare services, particularly in rural areas, presents opportunities for GlobalMed to address gaps in the market. Austria's balanced approach to healthcare makes it a prime candidate for expansion.</a:t>
            </a:r>
          </a:p>
          <a:p>
            <a:endParaRPr lang="en-US" dirty="0"/>
          </a:p>
        </p:txBody>
      </p:sp>
      <p:pic>
        <p:nvPicPr>
          <p:cNvPr id="5" name="Graphic 4" descr="Medicine with solid fill">
            <a:extLst>
              <a:ext uri="{FF2B5EF4-FFF2-40B4-BE49-F238E27FC236}">
                <a16:creationId xmlns:a16="http://schemas.microsoft.com/office/drawing/2014/main" id="{3101F1AC-8733-5DC7-B45F-DCB526634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33138" y="328294"/>
            <a:ext cx="914400" cy="914400"/>
          </a:xfrm>
          <a:prstGeom prst="rect">
            <a:avLst/>
          </a:prstGeom>
        </p:spPr>
      </p:pic>
    </p:spTree>
    <p:extLst>
      <p:ext uri="{BB962C8B-B14F-4D97-AF65-F5344CB8AC3E}">
        <p14:creationId xmlns:p14="http://schemas.microsoft.com/office/powerpoint/2010/main" val="82143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anim calcmode="lin" valueType="num">
                                      <p:cBhvr>
                                        <p:cTn id="23" dur="1000" fill="hold"/>
                                        <p:tgtEl>
                                          <p:spTgt spid="67"/>
                                        </p:tgtEl>
                                        <p:attrNameLst>
                                          <p:attrName>ppt_x</p:attrName>
                                        </p:attrNameLst>
                                      </p:cBhvr>
                                      <p:tavLst>
                                        <p:tav tm="0">
                                          <p:val>
                                            <p:strVal val="#ppt_x"/>
                                          </p:val>
                                        </p:tav>
                                        <p:tav tm="100000">
                                          <p:val>
                                            <p:strVal val="#ppt_x"/>
                                          </p:val>
                                        </p:tav>
                                      </p:tavLst>
                                    </p:anim>
                                    <p:anim calcmode="lin" valueType="num">
                                      <p:cBhvr>
                                        <p:cTn id="24" dur="1000" fill="hold"/>
                                        <p:tgtEl>
                                          <p:spTgt spid="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bg/>
                                          </p:spTgt>
                                        </p:tgtEl>
                                        <p:attrNameLst>
                                          <p:attrName>style.visibility</p:attrName>
                                        </p:attrNameLst>
                                      </p:cBhvr>
                                      <p:to>
                                        <p:strVal val="visible"/>
                                      </p:to>
                                    </p:set>
                                    <p:animEffect transition="in" filter="fade">
                                      <p:cBhvr>
                                        <p:cTn id="34" dur="1000"/>
                                        <p:tgtEl>
                                          <p:spTgt spid="6">
                                            <p:bg/>
                                          </p:spTgt>
                                        </p:tgtEl>
                                      </p:cBhvr>
                                    </p:animEffect>
                                    <p:anim calcmode="lin" valueType="num">
                                      <p:cBhvr>
                                        <p:cTn id="35" dur="1000" fill="hold"/>
                                        <p:tgtEl>
                                          <p:spTgt spid="6">
                                            <p:bg/>
                                          </p:spTgt>
                                        </p:tgtEl>
                                        <p:attrNameLst>
                                          <p:attrName>ppt_x</p:attrName>
                                        </p:attrNameLst>
                                      </p:cBhvr>
                                      <p:tavLst>
                                        <p:tav tm="0">
                                          <p:val>
                                            <p:strVal val="#ppt_x"/>
                                          </p:val>
                                        </p:tav>
                                        <p:tav tm="100000">
                                          <p:val>
                                            <p:strVal val="#ppt_x"/>
                                          </p:val>
                                        </p:tav>
                                      </p:tavLst>
                                    </p:anim>
                                    <p:anim calcmode="lin" valueType="num">
                                      <p:cBhvr>
                                        <p:cTn id="36"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1000"/>
                                        <p:tgtEl>
                                          <p:spTgt spid="6">
                                            <p:txEl>
                                              <p:pRg st="0" end="0"/>
                                            </p:txEl>
                                          </p:spTgt>
                                        </p:tgtEl>
                                      </p:cBhvr>
                                    </p:animEffect>
                                    <p:anim calcmode="lin" valueType="num">
                                      <p:cBhvr>
                                        <p:cTn id="4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28" name="Picture Placeholder 27" descr="Woman walking through a door">
            <a:extLst>
              <a:ext uri="{FF2B5EF4-FFF2-40B4-BE49-F238E27FC236}">
                <a16:creationId xmlns:a16="http://schemas.microsoft.com/office/drawing/2014/main" id="{86D7D4AC-BE7B-45B9-AF4A-E2AF1B6C796D}"/>
              </a:ext>
            </a:extLst>
          </p:cNvPr>
          <p:cNvPicPr>
            <a:picLocks noGrp="1" noChangeAspect="1"/>
          </p:cNvPicPr>
          <p:nvPr>
            <p:ph type="pic" sz="quarter" idx="12"/>
          </p:nvPr>
        </p:nvPicPr>
        <p:blipFill rotWithShape="1">
          <a:blip r:embed="rId2" cstate="screen">
            <a:extLst>
              <a:ext uri="{28A0092B-C50C-407E-A947-70E740481C1C}">
                <a14:useLocalDpi xmlns:a14="http://schemas.microsoft.com/office/drawing/2010/main"/>
              </a:ext>
            </a:extLst>
          </a:blip>
          <a:srcRect/>
          <a:stretch/>
        </p:blipFill>
        <p:spPr>
          <a:xfrm>
            <a:off x="0" y="0"/>
            <a:ext cx="12012000" cy="6858000"/>
          </a:xfrm>
        </p:spPr>
      </p:pic>
      <p:sp>
        <p:nvSpPr>
          <p:cNvPr id="15" name="Rectangle 14">
            <a:extLst>
              <a:ext uri="{FF2B5EF4-FFF2-40B4-BE49-F238E27FC236}">
                <a16:creationId xmlns:a16="http://schemas.microsoft.com/office/drawing/2014/main" id="{DD509E5E-F68C-4F2B-8EC7-4325958603E7}"/>
              </a:ext>
              <a:ext uri="{C183D7F6-B498-43B3-948B-1728B52AA6E4}">
                <adec:decorative xmlns:adec="http://schemas.microsoft.com/office/drawing/2017/decorative" val="1"/>
              </a:ext>
            </a:extLst>
          </p:cNvPr>
          <p:cNvSpPr/>
          <p:nvPr/>
        </p:nvSpPr>
        <p:spPr>
          <a:xfrm>
            <a:off x="0" y="0"/>
            <a:ext cx="12012000" cy="6858000"/>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9AF7E39F-041F-4A45-A1CF-F8C269887D5A}"/>
              </a:ext>
            </a:extLst>
          </p:cNvPr>
          <p:cNvSpPr>
            <a:spLocks noGrp="1"/>
          </p:cNvSpPr>
          <p:nvPr>
            <p:ph type="body" sz="quarter" idx="13"/>
          </p:nvPr>
        </p:nvSpPr>
        <p:spPr>
          <a:xfrm>
            <a:off x="44753" y="0"/>
            <a:ext cx="6051247" cy="3754597"/>
          </a:xfrm>
          <a:gradFill>
            <a:gsLst>
              <a:gs pos="0">
                <a:schemeClr val="tx2"/>
              </a:gs>
              <a:gs pos="100000">
                <a:schemeClr val="accent2"/>
              </a:gs>
            </a:gsLst>
            <a:lin ang="14400000" scaled="0"/>
          </a:gradFill>
        </p:spPr>
        <p:txBody>
          <a:bodyPr/>
          <a:lstStyle/>
          <a:p>
            <a:pPr algn="just"/>
            <a:r>
              <a:rPr lang="en-IN" sz="1800" dirty="0">
                <a:effectLst/>
                <a:latin typeface="Calibri" panose="020F0502020204030204" pitchFamily="34" charset="0"/>
                <a:ea typeface="Calibri" panose="020F0502020204030204" pitchFamily="34" charset="0"/>
                <a:cs typeface="Tunga" panose="020B0502040204020203" pitchFamily="34" charset="0"/>
              </a:rPr>
              <a:t>GlobalMed Health Systems, a leading healthcare provider based in the United Kingdom, is renowned for its state-of-the-art hospitals and exceptional patient care. With a reputation for delivering innovative healthcare solutions, GlobalMed has established itself as a trusted name in the industry, operating over 50 hospitals across the UK.</a:t>
            </a:r>
            <a:endParaRPr lang="en-US" dirty="0"/>
          </a:p>
          <a:p>
            <a:endParaRPr lang="en-US" dirty="0"/>
          </a:p>
          <a:p>
            <a:endParaRPr lang="en-US" dirty="0"/>
          </a:p>
        </p:txBody>
      </p:sp>
      <p:sp>
        <p:nvSpPr>
          <p:cNvPr id="3" name="Title 2">
            <a:extLst>
              <a:ext uri="{FF2B5EF4-FFF2-40B4-BE49-F238E27FC236}">
                <a16:creationId xmlns:a16="http://schemas.microsoft.com/office/drawing/2014/main" id="{E9BE4A06-2673-41EF-AF84-96B0EDEC0F01}"/>
              </a:ext>
            </a:extLst>
          </p:cNvPr>
          <p:cNvSpPr>
            <a:spLocks noGrp="1"/>
          </p:cNvSpPr>
          <p:nvPr>
            <p:ph type="title"/>
          </p:nvPr>
        </p:nvSpPr>
        <p:spPr>
          <a:xfrm>
            <a:off x="44754" y="50464"/>
            <a:ext cx="6131930" cy="1008000"/>
          </a:xfrm>
        </p:spPr>
        <p:txBody>
          <a:bodyPr/>
          <a:lstStyle/>
          <a:p>
            <a:pPr algn="ctr"/>
            <a:r>
              <a:rPr lang="en-US" sz="3600" dirty="0"/>
              <a:t>Overview of gloBalmed HEALTH SYSTEMS</a:t>
            </a:r>
            <a:br>
              <a:rPr lang="en-US" dirty="0"/>
            </a:br>
            <a:endParaRPr lang="en-US" dirty="0"/>
          </a:p>
        </p:txBody>
      </p:sp>
      <p:sp>
        <p:nvSpPr>
          <p:cNvPr id="9" name="object 7" descr="Beige rectangle">
            <a:extLst>
              <a:ext uri="{FF2B5EF4-FFF2-40B4-BE49-F238E27FC236}">
                <a16:creationId xmlns:a16="http://schemas.microsoft.com/office/drawing/2014/main" id="{400AB11A-4D5E-4CDE-BB60-C8578F59C3E0}"/>
              </a:ext>
            </a:extLst>
          </p:cNvPr>
          <p:cNvSpPr/>
          <p:nvPr/>
        </p:nvSpPr>
        <p:spPr bwMode="white">
          <a:xfrm>
            <a:off x="892869" y="1609083"/>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8" name="Rectangle 47">
            <a:extLst>
              <a:ext uri="{FF2B5EF4-FFF2-40B4-BE49-F238E27FC236}">
                <a16:creationId xmlns:a16="http://schemas.microsoft.com/office/drawing/2014/main" id="{C3FC51DE-D10A-4DE8-A7E3-22FA2E4FC194}"/>
              </a:ext>
              <a:ext uri="{C183D7F6-B498-43B3-948B-1728B52AA6E4}">
                <adec:decorative xmlns:adec="http://schemas.microsoft.com/office/drawing/2017/decorative" val="1"/>
              </a:ext>
            </a:extLst>
          </p:cNvPr>
          <p:cNvSpPr/>
          <p:nvPr/>
        </p:nvSpPr>
        <p:spPr>
          <a:xfrm flipV="1">
            <a:off x="-26188" y="3708878"/>
            <a:ext cx="6051247"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lide Number Placeholder 51">
            <a:extLst>
              <a:ext uri="{FF2B5EF4-FFF2-40B4-BE49-F238E27FC236}">
                <a16:creationId xmlns:a16="http://schemas.microsoft.com/office/drawing/2014/main" id="{947A81F6-261F-44F4-B660-7BD323AE2991}"/>
              </a:ext>
            </a:extLst>
          </p:cNvPr>
          <p:cNvSpPr>
            <a:spLocks noGrp="1"/>
          </p:cNvSpPr>
          <p:nvPr>
            <p:ph type="sldNum" sz="quarter" idx="11"/>
          </p:nvPr>
        </p:nvSpPr>
        <p:spPr/>
        <p:txBody>
          <a:bodyPr/>
          <a:lstStyle/>
          <a:p>
            <a:fld id="{EECC7194-A4D0-457B-9D3E-53681723AFF7}" type="slidenum">
              <a:rPr lang="en-US" smtClean="0"/>
              <a:pPr/>
              <a:t>3</a:t>
            </a:fld>
            <a:endParaRPr lang="en-US" dirty="0"/>
          </a:p>
        </p:txBody>
      </p:sp>
      <p:sp>
        <p:nvSpPr>
          <p:cNvPr id="2" name="Text Placeholder 3">
            <a:extLst>
              <a:ext uri="{FF2B5EF4-FFF2-40B4-BE49-F238E27FC236}">
                <a16:creationId xmlns:a16="http://schemas.microsoft.com/office/drawing/2014/main" id="{43BC1DEA-5A4C-AACB-77AD-CAEA450916DB}"/>
              </a:ext>
            </a:extLst>
          </p:cNvPr>
          <p:cNvSpPr txBox="1">
            <a:spLocks/>
          </p:cNvSpPr>
          <p:nvPr/>
        </p:nvSpPr>
        <p:spPr>
          <a:xfrm>
            <a:off x="5720868" y="2414016"/>
            <a:ext cx="5777212" cy="3708878"/>
          </a:xfrm>
          <a:prstGeom prst="rect">
            <a:avLst/>
          </a:prstGeom>
          <a:gradFill>
            <a:gsLst>
              <a:gs pos="0">
                <a:schemeClr val="tx2"/>
              </a:gs>
              <a:gs pos="100000">
                <a:schemeClr val="accent2"/>
              </a:gs>
            </a:gsLst>
            <a:lin ang="14400000" scaled="0"/>
          </a:gradFill>
        </p:spPr>
        <p:txBody>
          <a:bodyPr vert="horz" lIns="576000" tIns="1872000" rIns="576000" bIns="0" rtlCol="0">
            <a:noAutofit/>
          </a:bodyPr>
          <a:lstStyle>
            <a:lvl1pPr marL="0" indent="0" algn="l" defTabSz="914400" rtl="0" eaLnBrk="1" latinLnBrk="0" hangingPunct="1">
              <a:lnSpc>
                <a:spcPts val="2000"/>
              </a:lnSpc>
              <a:spcBef>
                <a:spcPts val="0"/>
              </a:spcBef>
              <a:spcAft>
                <a:spcPts val="1000"/>
              </a:spcAft>
              <a:buClr>
                <a:schemeClr val="accent2"/>
              </a:buClr>
              <a:buFont typeface="Arial" panose="020B0604020202020204" pitchFamily="34" charset="0"/>
              <a:buNone/>
              <a:defRPr sz="1600" kern="1200">
                <a:solidFill>
                  <a:schemeClr val="bg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800" dirty="0">
                <a:effectLst/>
                <a:latin typeface="Calibri" panose="020F0502020204030204" pitchFamily="34" charset="0"/>
                <a:ea typeface="Calibri" panose="020F0502020204030204" pitchFamily="34" charset="0"/>
                <a:cs typeface="Tunga" panose="020B0502040204020203" pitchFamily="34" charset="0"/>
              </a:rPr>
              <a:t>As the company looks to expand its reach beyond its established UK base, there is a critical need to identify and enter international markets that exhibit substantial demand for high-quality healthcare services. </a:t>
            </a:r>
            <a:endParaRPr lang="en-US" dirty="0"/>
          </a:p>
          <a:p>
            <a:endParaRPr lang="en-US" dirty="0"/>
          </a:p>
          <a:p>
            <a:endParaRPr lang="en-US" dirty="0"/>
          </a:p>
        </p:txBody>
      </p:sp>
      <p:sp>
        <p:nvSpPr>
          <p:cNvPr id="5" name="Title 2">
            <a:extLst>
              <a:ext uri="{FF2B5EF4-FFF2-40B4-BE49-F238E27FC236}">
                <a16:creationId xmlns:a16="http://schemas.microsoft.com/office/drawing/2014/main" id="{A4CBBF48-3DC8-AF03-34EE-8EB8B1FFFFF7}"/>
              </a:ext>
            </a:extLst>
          </p:cNvPr>
          <p:cNvSpPr txBox="1">
            <a:spLocks/>
          </p:cNvSpPr>
          <p:nvPr/>
        </p:nvSpPr>
        <p:spPr>
          <a:xfrm>
            <a:off x="5443834" y="2950571"/>
            <a:ext cx="6131930" cy="1008000"/>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4000" b="1" kern="1200" cap="all" spc="-150" baseline="0">
                <a:solidFill>
                  <a:schemeClr val="bg1"/>
                </a:solidFill>
                <a:latin typeface="+mj-lt"/>
                <a:ea typeface="+mj-ea"/>
                <a:cs typeface="+mj-cs"/>
              </a:defRPr>
            </a:lvl1pPr>
          </a:lstStyle>
          <a:p>
            <a:pPr algn="ctr"/>
            <a:r>
              <a:rPr lang="en-US" sz="3600" dirty="0"/>
              <a:t>CASE STUDY OBJECTIVE</a:t>
            </a:r>
            <a:br>
              <a:rPr lang="en-US" dirty="0"/>
            </a:br>
            <a:endParaRPr lang="en-US" dirty="0"/>
          </a:p>
        </p:txBody>
      </p:sp>
      <p:sp>
        <p:nvSpPr>
          <p:cNvPr id="6" name="object 7" descr="Beige rectangle">
            <a:extLst>
              <a:ext uri="{FF2B5EF4-FFF2-40B4-BE49-F238E27FC236}">
                <a16:creationId xmlns:a16="http://schemas.microsoft.com/office/drawing/2014/main" id="{51385D94-070D-246A-6BB5-A16BEAB13177}"/>
              </a:ext>
            </a:extLst>
          </p:cNvPr>
          <p:cNvSpPr/>
          <p:nvPr/>
        </p:nvSpPr>
        <p:spPr bwMode="white">
          <a:xfrm>
            <a:off x="6457799" y="3629090"/>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7" name="Rectangle 6">
            <a:extLst>
              <a:ext uri="{FF2B5EF4-FFF2-40B4-BE49-F238E27FC236}">
                <a16:creationId xmlns:a16="http://schemas.microsoft.com/office/drawing/2014/main" id="{BCE3A148-FFB5-9AB2-4F85-BA9C7A628B03}"/>
              </a:ext>
              <a:ext uri="{C183D7F6-B498-43B3-948B-1728B52AA6E4}">
                <adec:decorative xmlns:adec="http://schemas.microsoft.com/office/drawing/2017/decorative" val="1"/>
              </a:ext>
            </a:extLst>
          </p:cNvPr>
          <p:cNvSpPr/>
          <p:nvPr/>
        </p:nvSpPr>
        <p:spPr>
          <a:xfrm flipV="1">
            <a:off x="5881623" y="6799782"/>
            <a:ext cx="6051247"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559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1000"/>
                                        <p:tgtEl>
                                          <p:spTgt spid="48"/>
                                        </p:tgtEl>
                                      </p:cBhvr>
                                    </p:animEffect>
                                    <p:anim calcmode="lin" valueType="num">
                                      <p:cBhvr>
                                        <p:cTn id="25" dur="1000" fill="hold"/>
                                        <p:tgtEl>
                                          <p:spTgt spid="48"/>
                                        </p:tgtEl>
                                        <p:attrNameLst>
                                          <p:attrName>ppt_x</p:attrName>
                                        </p:attrNameLst>
                                      </p:cBhvr>
                                      <p:tavLst>
                                        <p:tav tm="0">
                                          <p:val>
                                            <p:strVal val="#ppt_x"/>
                                          </p:val>
                                        </p:tav>
                                        <p:tav tm="100000">
                                          <p:val>
                                            <p:strVal val="#ppt_x"/>
                                          </p:val>
                                        </p:tav>
                                      </p:tavLst>
                                    </p:anim>
                                    <p:anim calcmode="lin" valueType="num">
                                      <p:cBhvr>
                                        <p:cTn id="26" dur="1000" fill="hold"/>
                                        <p:tgtEl>
                                          <p:spTgt spid="4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animEffect transition="in" filter="fade">
                                      <p:cBhvr>
                                        <p:cTn id="29" dur="1000"/>
                                        <p:tgtEl>
                                          <p:spTgt spid="4">
                                            <p:bg/>
                                          </p:spTgt>
                                        </p:tgtEl>
                                      </p:cBhvr>
                                    </p:animEffect>
                                    <p:anim calcmode="lin" valueType="num">
                                      <p:cBhvr>
                                        <p:cTn id="30" dur="1000" fill="hold"/>
                                        <p:tgtEl>
                                          <p:spTgt spid="4">
                                            <p:bg/>
                                          </p:spTgt>
                                        </p:tgtEl>
                                        <p:attrNameLst>
                                          <p:attrName>ppt_x</p:attrName>
                                        </p:attrNameLst>
                                      </p:cBhvr>
                                      <p:tavLst>
                                        <p:tav tm="0">
                                          <p:val>
                                            <p:strVal val="#ppt_x"/>
                                          </p:val>
                                        </p:tav>
                                        <p:tav tm="100000">
                                          <p:val>
                                            <p:strVal val="#ppt_x"/>
                                          </p:val>
                                        </p:tav>
                                      </p:tavLst>
                                    </p:anim>
                                    <p:anim calcmode="lin" valueType="num">
                                      <p:cBhvr>
                                        <p:cTn id="31"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1000"/>
                                        <p:tgtEl>
                                          <p:spTgt spid="4">
                                            <p:txEl>
                                              <p:pRg st="0" end="0"/>
                                            </p:txEl>
                                          </p:spTgt>
                                        </p:tgtEl>
                                      </p:cBhvr>
                                    </p:animEffect>
                                    <p:anim calcmode="lin" valueType="num">
                                      <p:cBhvr>
                                        <p:cTn id="3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1000"/>
                                        <p:tgtEl>
                                          <p:spTgt spid="6"/>
                                        </p:tgtEl>
                                      </p:cBhvr>
                                    </p:animEffect>
                                    <p:anim calcmode="lin" valueType="num">
                                      <p:cBhvr>
                                        <p:cTn id="54" dur="1000" fill="hold"/>
                                        <p:tgtEl>
                                          <p:spTgt spid="6"/>
                                        </p:tgtEl>
                                        <p:attrNameLst>
                                          <p:attrName>ppt_x</p:attrName>
                                        </p:attrNameLst>
                                      </p:cBhvr>
                                      <p:tavLst>
                                        <p:tav tm="0">
                                          <p:val>
                                            <p:strVal val="#ppt_x"/>
                                          </p:val>
                                        </p:tav>
                                        <p:tav tm="100000">
                                          <p:val>
                                            <p:strVal val="#ppt_x"/>
                                          </p:val>
                                        </p:tav>
                                      </p:tavLst>
                                    </p:anim>
                                    <p:anim calcmode="lin" valueType="num">
                                      <p:cBhvr>
                                        <p:cTn id="5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build="p" animBg="1"/>
      <p:bldP spid="3" grpId="0"/>
      <p:bldP spid="9" grpId="0" animBg="1"/>
      <p:bldP spid="48" grpId="0" animBg="1"/>
      <p:bldP spid="2" grpId="0" animBg="1"/>
      <p:bldP spid="5" grpId="0"/>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3092825" y="172039"/>
            <a:ext cx="6302188"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69346" y="415328"/>
            <a:ext cx="9641100" cy="370166"/>
          </a:xfrm>
        </p:spPr>
        <p:txBody>
          <a:bodyPr/>
          <a:lstStyle/>
          <a:p>
            <a:r>
              <a:rPr lang="en-US" dirty="0"/>
              <a:t>CONCLUSION</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30</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469346" y="868223"/>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5130741" y="1109164"/>
            <a:ext cx="1930518"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SWITZERLAND</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268997" y="1781009"/>
            <a:ext cx="5906371" cy="3436450"/>
          </a:xfrm>
          <a:gradFill>
            <a:gsLst>
              <a:gs pos="0">
                <a:schemeClr val="tx2"/>
              </a:gs>
              <a:gs pos="100000">
                <a:schemeClr val="accent2"/>
              </a:gs>
            </a:gsLst>
            <a:lin ang="14400000" scaled="0"/>
          </a:gradFill>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unga" panose="020B0502040204020203" pitchFamily="34" charset="0"/>
              </a:rPr>
              <a:t>Switzerland stands out as an exceptionally high-value market due to its sophisticated healthcare system, strong emphasis on quality and safety, and a highly skilled workforce. The country’s stringent regulations and high construction costs are offset by its reputation for excellence and a robust healthcare infrastructure. The focus on sustainable building practices and advanced technology further aligns with GlobalMed Health System’s objectives. Despite the high costs, Switzerland's market potential and emphasis on medical innovation make it a key target for expansion.</a:t>
            </a:r>
          </a:p>
          <a:p>
            <a:endParaRPr lang="en-US" dirty="0"/>
          </a:p>
        </p:txBody>
      </p:sp>
      <p:pic>
        <p:nvPicPr>
          <p:cNvPr id="2" name="Graphic 1" descr="Medicine with solid fill">
            <a:extLst>
              <a:ext uri="{FF2B5EF4-FFF2-40B4-BE49-F238E27FC236}">
                <a16:creationId xmlns:a16="http://schemas.microsoft.com/office/drawing/2014/main" id="{28649173-9E34-C6DB-1480-6B007C6D68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33138" y="328294"/>
            <a:ext cx="914400" cy="914400"/>
          </a:xfrm>
          <a:prstGeom prst="rect">
            <a:avLst/>
          </a:prstGeom>
        </p:spPr>
      </p:pic>
    </p:spTree>
    <p:extLst>
      <p:ext uri="{BB962C8B-B14F-4D97-AF65-F5344CB8AC3E}">
        <p14:creationId xmlns:p14="http://schemas.microsoft.com/office/powerpoint/2010/main" val="337630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bg/>
                                          </p:spTgt>
                                        </p:tgtEl>
                                        <p:attrNameLst>
                                          <p:attrName>style.visibility</p:attrName>
                                        </p:attrNameLst>
                                      </p:cBhvr>
                                      <p:to>
                                        <p:strVal val="visible"/>
                                      </p:to>
                                    </p:set>
                                    <p:animEffect transition="in" filter="fade">
                                      <p:cBhvr>
                                        <p:cTn id="34" dur="1000"/>
                                        <p:tgtEl>
                                          <p:spTgt spid="6">
                                            <p:bg/>
                                          </p:spTgt>
                                        </p:tgtEl>
                                      </p:cBhvr>
                                    </p:animEffect>
                                    <p:anim calcmode="lin" valueType="num">
                                      <p:cBhvr>
                                        <p:cTn id="35" dur="1000" fill="hold"/>
                                        <p:tgtEl>
                                          <p:spTgt spid="6">
                                            <p:bg/>
                                          </p:spTgt>
                                        </p:tgtEl>
                                        <p:attrNameLst>
                                          <p:attrName>ppt_x</p:attrName>
                                        </p:attrNameLst>
                                      </p:cBhvr>
                                      <p:tavLst>
                                        <p:tav tm="0">
                                          <p:val>
                                            <p:strVal val="#ppt_x"/>
                                          </p:val>
                                        </p:tav>
                                        <p:tav tm="100000">
                                          <p:val>
                                            <p:strVal val="#ppt_x"/>
                                          </p:val>
                                        </p:tav>
                                      </p:tavLst>
                                    </p:anim>
                                    <p:anim calcmode="lin" valueType="num">
                                      <p:cBhvr>
                                        <p:cTn id="36"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1000"/>
                                        <p:tgtEl>
                                          <p:spTgt spid="6">
                                            <p:txEl>
                                              <p:pRg st="0" end="0"/>
                                            </p:txEl>
                                          </p:spTgt>
                                        </p:tgtEl>
                                      </p:cBhvr>
                                    </p:animEffect>
                                    <p:anim calcmode="lin" valueType="num">
                                      <p:cBhvr>
                                        <p:cTn id="4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3092825" y="172039"/>
            <a:ext cx="6302188"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69346" y="415328"/>
            <a:ext cx="9641100" cy="370166"/>
          </a:xfrm>
        </p:spPr>
        <p:txBody>
          <a:bodyPr/>
          <a:lstStyle/>
          <a:p>
            <a:r>
              <a:rPr lang="en-US" dirty="0"/>
              <a:t>CONCLUSION</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31</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469346" y="868223"/>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4604752" y="1092944"/>
            <a:ext cx="248633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IN" sz="1800" dirty="0">
                <a:effectLst/>
                <a:latin typeface="Calibri" panose="020F0502020204030204" pitchFamily="34" charset="0"/>
                <a:ea typeface="Calibri" panose="020F0502020204030204" pitchFamily="34" charset="0"/>
                <a:cs typeface="Tunga" panose="020B0502040204020203" pitchFamily="34" charset="0"/>
              </a:rPr>
              <a:t>Norway and France  (POTENTIAL OPTION)</a:t>
            </a:r>
            <a:endParaRPr lang="en-US" sz="2000" dirty="0"/>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349034" y="2168782"/>
            <a:ext cx="5906371" cy="2689693"/>
          </a:xfrm>
          <a:gradFill>
            <a:gsLst>
              <a:gs pos="0">
                <a:schemeClr val="tx2"/>
              </a:gs>
              <a:gs pos="100000">
                <a:schemeClr val="accent2"/>
              </a:gs>
            </a:gsLst>
            <a:lin ang="14400000" scaled="0"/>
          </a:gradFill>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unga" panose="020B0502040204020203" pitchFamily="34" charset="0"/>
              </a:rPr>
              <a:t>Norway and France also present viable alternatives, each with its unique set of advantages and challenges. Norway offers a focus on sustainability and a high standard of care, though it faces high construction costs and a shortage of skilled maintenance workers. France, with its moderate costs and emphasis on patient choice and innovation, provides a solid opportunity for GlobalMed Health System, despite regional variations in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labor</a:t>
            </a:r>
            <a:r>
              <a:rPr lang="en-IN" sz="1800" kern="100" dirty="0">
                <a:effectLst/>
                <a:latin typeface="Calibri" panose="020F0502020204030204" pitchFamily="34" charset="0"/>
                <a:ea typeface="Calibri" panose="020F0502020204030204" pitchFamily="34" charset="0"/>
                <a:cs typeface="Tunga" panose="020B0502040204020203" pitchFamily="34" charset="0"/>
              </a:rPr>
              <a:t> availability and healthcare infrastructure.</a:t>
            </a:r>
          </a:p>
          <a:p>
            <a:endParaRPr lang="en-US" dirty="0"/>
          </a:p>
        </p:txBody>
      </p:sp>
      <p:pic>
        <p:nvPicPr>
          <p:cNvPr id="2" name="Graphic 1" descr="Medicine with solid fill">
            <a:extLst>
              <a:ext uri="{FF2B5EF4-FFF2-40B4-BE49-F238E27FC236}">
                <a16:creationId xmlns:a16="http://schemas.microsoft.com/office/drawing/2014/main" id="{2D0F825D-6176-253D-5CEF-9CA8D816AE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33138" y="328294"/>
            <a:ext cx="914400" cy="914400"/>
          </a:xfrm>
          <a:prstGeom prst="rect">
            <a:avLst/>
          </a:prstGeom>
        </p:spPr>
      </p:pic>
    </p:spTree>
    <p:extLst>
      <p:ext uri="{BB962C8B-B14F-4D97-AF65-F5344CB8AC3E}">
        <p14:creationId xmlns:p14="http://schemas.microsoft.com/office/powerpoint/2010/main" val="81772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fade">
                                      <p:cBhvr>
                                        <p:cTn id="22" dur="1000"/>
                                        <p:tgtEl>
                                          <p:spTgt spid="67"/>
                                        </p:tgtEl>
                                      </p:cBhvr>
                                    </p:animEffect>
                                    <p:anim calcmode="lin" valueType="num">
                                      <p:cBhvr>
                                        <p:cTn id="23" dur="1000" fill="hold"/>
                                        <p:tgtEl>
                                          <p:spTgt spid="67"/>
                                        </p:tgtEl>
                                        <p:attrNameLst>
                                          <p:attrName>ppt_x</p:attrName>
                                        </p:attrNameLst>
                                      </p:cBhvr>
                                      <p:tavLst>
                                        <p:tav tm="0">
                                          <p:val>
                                            <p:strVal val="#ppt_x"/>
                                          </p:val>
                                        </p:tav>
                                        <p:tav tm="100000">
                                          <p:val>
                                            <p:strVal val="#ppt_x"/>
                                          </p:val>
                                        </p:tav>
                                      </p:tavLst>
                                    </p:anim>
                                    <p:anim calcmode="lin" valueType="num">
                                      <p:cBhvr>
                                        <p:cTn id="24" dur="1000" fill="hold"/>
                                        <p:tgtEl>
                                          <p:spTgt spid="6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1000"/>
                                        <p:tgtEl>
                                          <p:spTgt spid="37"/>
                                        </p:tgtEl>
                                      </p:cBhvr>
                                    </p:animEffect>
                                    <p:anim calcmode="lin" valueType="num">
                                      <p:cBhvr>
                                        <p:cTn id="28" dur="1000" fill="hold"/>
                                        <p:tgtEl>
                                          <p:spTgt spid="37"/>
                                        </p:tgtEl>
                                        <p:attrNameLst>
                                          <p:attrName>ppt_x</p:attrName>
                                        </p:attrNameLst>
                                      </p:cBhvr>
                                      <p:tavLst>
                                        <p:tav tm="0">
                                          <p:val>
                                            <p:strVal val="#ppt_x"/>
                                          </p:val>
                                        </p:tav>
                                        <p:tav tm="100000">
                                          <p:val>
                                            <p:strVal val="#ppt_x"/>
                                          </p:val>
                                        </p:tav>
                                      </p:tavLst>
                                    </p:anim>
                                    <p:anim calcmode="lin" valueType="num">
                                      <p:cBhvr>
                                        <p:cTn id="2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bg/>
                                          </p:spTgt>
                                        </p:tgtEl>
                                        <p:attrNameLst>
                                          <p:attrName>style.visibility</p:attrName>
                                        </p:attrNameLst>
                                      </p:cBhvr>
                                      <p:to>
                                        <p:strVal val="visible"/>
                                      </p:to>
                                    </p:set>
                                    <p:animEffect transition="in" filter="fade">
                                      <p:cBhvr>
                                        <p:cTn id="34" dur="1000"/>
                                        <p:tgtEl>
                                          <p:spTgt spid="6">
                                            <p:bg/>
                                          </p:spTgt>
                                        </p:tgtEl>
                                      </p:cBhvr>
                                    </p:animEffect>
                                    <p:anim calcmode="lin" valueType="num">
                                      <p:cBhvr>
                                        <p:cTn id="35" dur="1000" fill="hold"/>
                                        <p:tgtEl>
                                          <p:spTgt spid="6">
                                            <p:bg/>
                                          </p:spTgt>
                                        </p:tgtEl>
                                        <p:attrNameLst>
                                          <p:attrName>ppt_x</p:attrName>
                                        </p:attrNameLst>
                                      </p:cBhvr>
                                      <p:tavLst>
                                        <p:tav tm="0">
                                          <p:val>
                                            <p:strVal val="#ppt_x"/>
                                          </p:val>
                                        </p:tav>
                                        <p:tav tm="100000">
                                          <p:val>
                                            <p:strVal val="#ppt_x"/>
                                          </p:val>
                                        </p:tav>
                                      </p:tavLst>
                                    </p:anim>
                                    <p:anim calcmode="lin" valueType="num">
                                      <p:cBhvr>
                                        <p:cTn id="36"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fade">
                                      <p:cBhvr>
                                        <p:cTn id="41" dur="1000"/>
                                        <p:tgtEl>
                                          <p:spTgt spid="6">
                                            <p:txEl>
                                              <p:pRg st="0" end="0"/>
                                            </p:txEl>
                                          </p:spTgt>
                                        </p:tgtEl>
                                      </p:cBhvr>
                                    </p:animEffect>
                                    <p:anim calcmode="lin" valueType="num">
                                      <p:cBhvr>
                                        <p:cTn id="4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3092825" y="172039"/>
            <a:ext cx="6302188"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69346" y="415328"/>
            <a:ext cx="9641100" cy="370166"/>
          </a:xfrm>
        </p:spPr>
        <p:txBody>
          <a:bodyPr/>
          <a:lstStyle/>
          <a:p>
            <a:r>
              <a:rPr lang="en-US" dirty="0"/>
              <a:t>recommendation</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32</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469346" y="868223"/>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3349034" y="2168782"/>
            <a:ext cx="5906371" cy="2689693"/>
          </a:xfrm>
          <a:gradFill>
            <a:gsLst>
              <a:gs pos="0">
                <a:schemeClr val="tx2"/>
              </a:gs>
              <a:gs pos="100000">
                <a:schemeClr val="accent2"/>
              </a:gs>
            </a:gsLst>
            <a:lin ang="14400000" scaled="0"/>
          </a:gradFill>
        </p:spPr>
        <p:txBody>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unga" panose="020B0502040204020203" pitchFamily="34" charset="0"/>
              </a:rPr>
              <a:t>Norway and France also present viable alternatives, each with its unique set of advantages and challenges. Norway offers a focus on sustainability and a high standard of care, though it faces high construction costs and a shortage of skilled maintenance workers. France, with its moderate costs and emphasis on patient choice and innovation, provides a solid opportunity for GlobalMed Health System, despite regional variations in </a:t>
            </a:r>
            <a:r>
              <a:rPr lang="en-IN" sz="1800" kern="100" dirty="0" err="1">
                <a:effectLst/>
                <a:latin typeface="Calibri" panose="020F0502020204030204" pitchFamily="34" charset="0"/>
                <a:ea typeface="Calibri" panose="020F0502020204030204" pitchFamily="34" charset="0"/>
                <a:cs typeface="Tunga" panose="020B0502040204020203" pitchFamily="34" charset="0"/>
              </a:rPr>
              <a:t>labor</a:t>
            </a:r>
            <a:r>
              <a:rPr lang="en-IN" sz="1800" kern="100" dirty="0">
                <a:effectLst/>
                <a:latin typeface="Calibri" panose="020F0502020204030204" pitchFamily="34" charset="0"/>
                <a:ea typeface="Calibri" panose="020F0502020204030204" pitchFamily="34" charset="0"/>
                <a:cs typeface="Tunga" panose="020B0502040204020203" pitchFamily="34" charset="0"/>
              </a:rPr>
              <a:t> availability and healthcare infrastructure.</a:t>
            </a:r>
          </a:p>
          <a:p>
            <a:endParaRPr lang="en-US" dirty="0"/>
          </a:p>
        </p:txBody>
      </p:sp>
      <p:pic>
        <p:nvPicPr>
          <p:cNvPr id="7" name="Graphic 6" descr="Doctor female with solid fill">
            <a:extLst>
              <a:ext uri="{FF2B5EF4-FFF2-40B4-BE49-F238E27FC236}">
                <a16:creationId xmlns:a16="http://schemas.microsoft.com/office/drawing/2014/main" id="{D0CCAE58-F3B3-13E6-F654-3BBF16A101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3886" y="256011"/>
            <a:ext cx="914400" cy="914400"/>
          </a:xfrm>
          <a:prstGeom prst="rect">
            <a:avLst/>
          </a:prstGeom>
        </p:spPr>
      </p:pic>
    </p:spTree>
    <p:extLst>
      <p:ext uri="{BB962C8B-B14F-4D97-AF65-F5344CB8AC3E}">
        <p14:creationId xmlns:p14="http://schemas.microsoft.com/office/powerpoint/2010/main" val="120578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6"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2689412" y="172039"/>
            <a:ext cx="7028329"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69346" y="415328"/>
            <a:ext cx="4154701" cy="370166"/>
          </a:xfrm>
        </p:spPr>
        <p:txBody>
          <a:bodyPr/>
          <a:lstStyle/>
          <a:p>
            <a:r>
              <a:rPr lang="en-US" sz="3200" b="1" kern="0" dirty="0">
                <a:solidFill>
                  <a:schemeClr val="bg1"/>
                </a:solidFill>
                <a:latin typeface="+mj-lt"/>
                <a:cs typeface="Times New Roman" panose="02020603050405020304" pitchFamily="18" charset="0"/>
              </a:rPr>
              <a:t>Assumptions and Declaration</a:t>
            </a:r>
            <a:endParaRPr lang="en-US" dirty="0"/>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33</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550028" y="1408559"/>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2877672" y="1936737"/>
            <a:ext cx="6624916" cy="4072982"/>
          </a:xfrm>
          <a:gradFill>
            <a:gsLst>
              <a:gs pos="0">
                <a:schemeClr val="tx2"/>
              </a:gs>
              <a:gs pos="100000">
                <a:schemeClr val="accent2"/>
              </a:gs>
            </a:gsLst>
            <a:lin ang="14400000" scaled="0"/>
          </a:gradFill>
        </p:spPr>
        <p:txBody>
          <a:bodyPr/>
          <a:lstStyle/>
          <a:p>
            <a:pPr algn="just"/>
            <a:r>
              <a:rPr lang="en-US" sz="1400" b="1" dirty="0">
                <a:latin typeface="Calibri" panose="020F0502020204030204" pitchFamily="34" charset="0"/>
                <a:ea typeface="Calibri" panose="020F0502020204030204" pitchFamily="34" charset="0"/>
                <a:cs typeface="Calibri" panose="020F0502020204030204" pitchFamily="34" charset="0"/>
              </a:rPr>
              <a:t>Tools Utilized in the Case Study</a:t>
            </a:r>
          </a:p>
          <a:p>
            <a:pPr algn="just">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Power Query</a:t>
            </a:r>
            <a:r>
              <a:rPr lang="en-US" sz="1400" dirty="0">
                <a:latin typeface="Calibri" panose="020F0502020204030204" pitchFamily="34" charset="0"/>
                <a:ea typeface="Calibri" panose="020F0502020204030204" pitchFamily="34" charset="0"/>
                <a:cs typeface="Calibri" panose="020F0502020204030204" pitchFamily="34" charset="0"/>
              </a:rPr>
              <a:t>: For data extraction, transformation, and automation of data analysis.</a:t>
            </a:r>
          </a:p>
          <a:p>
            <a:pPr algn="just">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Microsoft Excel</a:t>
            </a:r>
            <a:r>
              <a:rPr lang="en-US" sz="1400" dirty="0">
                <a:latin typeface="Calibri" panose="020F0502020204030204" pitchFamily="34" charset="0"/>
                <a:ea typeface="Calibri" panose="020F0502020204030204" pitchFamily="34" charset="0"/>
                <a:cs typeface="Calibri" panose="020F0502020204030204" pitchFamily="34" charset="0"/>
              </a:rPr>
              <a:t>: For data organization, calculations, and in-depth analysis.</a:t>
            </a:r>
          </a:p>
          <a:p>
            <a:pPr algn="just">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Microsoft Word</a:t>
            </a:r>
            <a:r>
              <a:rPr lang="en-US" sz="1400" dirty="0">
                <a:latin typeface="Calibri" panose="020F0502020204030204" pitchFamily="34" charset="0"/>
                <a:ea typeface="Calibri" panose="020F0502020204030204" pitchFamily="34" charset="0"/>
                <a:cs typeface="Calibri" panose="020F0502020204030204" pitchFamily="34" charset="0"/>
              </a:rPr>
              <a:t>: For drafting and documenting the case study and supporting reports.</a:t>
            </a:r>
          </a:p>
          <a:p>
            <a:pPr algn="just">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Microsoft PowerPoint</a:t>
            </a:r>
            <a:r>
              <a:rPr lang="en-US" sz="1400" dirty="0">
                <a:latin typeface="Calibri" panose="020F0502020204030204" pitchFamily="34" charset="0"/>
                <a:ea typeface="Calibri" panose="020F0502020204030204" pitchFamily="34" charset="0"/>
                <a:cs typeface="Calibri" panose="020F0502020204030204" pitchFamily="34" charset="0"/>
              </a:rPr>
              <a:t>: For creating the presentation and visualizing key findings.</a:t>
            </a:r>
          </a:p>
          <a:p>
            <a:pPr algn="just">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PDF</a:t>
            </a:r>
            <a:r>
              <a:rPr lang="en-US" sz="1400" dirty="0">
                <a:latin typeface="Calibri" panose="020F0502020204030204" pitchFamily="34" charset="0"/>
                <a:ea typeface="Calibri" panose="020F0502020204030204" pitchFamily="34" charset="0"/>
                <a:cs typeface="Calibri" panose="020F0502020204030204" pitchFamily="34" charset="0"/>
              </a:rPr>
              <a:t>: For sharing finalized reports and presentations in a universally accessible format</a:t>
            </a:r>
            <a:r>
              <a:rPr lang="en-US" dirty="0">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Assumptions made in the Case Study</a:t>
            </a:r>
          </a:p>
          <a:p>
            <a:pPr marL="342900" indent="-342900" algn="just">
              <a:buClr>
                <a:srgbClr val="FFFFFF"/>
              </a:buClr>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As data for 2022 and 2023 were not available for all the datasets, all the calculations are done based on the latest data available</a:t>
            </a:r>
          </a:p>
          <a:p>
            <a:pPr marL="342900" indent="-342900" algn="just">
              <a:buClr>
                <a:srgbClr val="FFFFFF"/>
              </a:buClr>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The Weights taken in for the calculations are based on the importance of the indicator that authors decided based on the Company’s goals</a:t>
            </a:r>
          </a:p>
          <a:p>
            <a:pPr marL="342900" indent="-342900" algn="just">
              <a:buClr>
                <a:srgbClr val="FFFFFF"/>
              </a:buClr>
              <a:buFont typeface="+mj-lt"/>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Though the case study requires only 3 countries, authors have added 2 more as other potential countries that can be considered</a:t>
            </a:r>
          </a:p>
          <a:p>
            <a:pPr marL="342900" indent="-342900" algn="just">
              <a:buFont typeface="+mj-lt"/>
              <a:buAutoNum type="arabicPeriod"/>
            </a:pPr>
            <a:endParaRPr lang="en-US" sz="14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endParaRPr lang="en-US" dirty="0"/>
          </a:p>
          <a:p>
            <a:pPr algn="just"/>
            <a:endParaRPr lang="en-US" dirty="0"/>
          </a:p>
          <a:p>
            <a:pPr lvl="1">
              <a:buClr>
                <a:srgbClr val="FFFFFF"/>
              </a:buClr>
            </a:pPr>
            <a:endParaRPr lang="en-US" dirty="0"/>
          </a:p>
        </p:txBody>
      </p:sp>
      <p:pic>
        <p:nvPicPr>
          <p:cNvPr id="7" name="Graphic 6" descr="Doctor female with solid fill">
            <a:extLst>
              <a:ext uri="{FF2B5EF4-FFF2-40B4-BE49-F238E27FC236}">
                <a16:creationId xmlns:a16="http://schemas.microsoft.com/office/drawing/2014/main" id="{D0CCAE58-F3B3-13E6-F654-3BBF16A101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3886" y="256011"/>
            <a:ext cx="914400" cy="914400"/>
          </a:xfrm>
          <a:prstGeom prst="rect">
            <a:avLst/>
          </a:prstGeom>
        </p:spPr>
      </p:pic>
    </p:spTree>
    <p:extLst>
      <p:ext uri="{BB962C8B-B14F-4D97-AF65-F5344CB8AC3E}">
        <p14:creationId xmlns:p14="http://schemas.microsoft.com/office/powerpoint/2010/main" val="163046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1000"/>
                                        <p:tgtEl>
                                          <p:spTgt spid="6">
                                            <p:txEl>
                                              <p:pRg st="1" end="1"/>
                                            </p:txEl>
                                          </p:spTgt>
                                        </p:tgtEl>
                                      </p:cBhvr>
                                    </p:animEffect>
                                    <p:anim calcmode="lin" valueType="num">
                                      <p:cBhvr>
                                        <p:cTn id="4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1000"/>
                                        <p:tgtEl>
                                          <p:spTgt spid="6">
                                            <p:txEl>
                                              <p:pRg st="2" end="2"/>
                                            </p:txEl>
                                          </p:spTgt>
                                        </p:tgtEl>
                                      </p:cBhvr>
                                    </p:animEffect>
                                    <p:anim calcmode="lin" valueType="num">
                                      <p:cBhvr>
                                        <p:cTn id="5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1000"/>
                                        <p:tgtEl>
                                          <p:spTgt spid="6">
                                            <p:txEl>
                                              <p:pRg st="3" end="3"/>
                                            </p:txEl>
                                          </p:spTgt>
                                        </p:tgtEl>
                                      </p:cBhvr>
                                    </p:animEffect>
                                    <p:anim calcmode="lin" valueType="num">
                                      <p:cBhvr>
                                        <p:cTn id="5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
                                            <p:txEl>
                                              <p:pRg st="4" end="4"/>
                                            </p:txEl>
                                          </p:spTgt>
                                        </p:tgtEl>
                                        <p:attrNameLst>
                                          <p:attrName>style.visibility</p:attrName>
                                        </p:attrNameLst>
                                      </p:cBhvr>
                                      <p:to>
                                        <p:strVal val="visible"/>
                                      </p:to>
                                    </p:set>
                                    <p:animEffect transition="in" filter="fade">
                                      <p:cBhvr>
                                        <p:cTn id="64" dur="1000"/>
                                        <p:tgtEl>
                                          <p:spTgt spid="6">
                                            <p:txEl>
                                              <p:pRg st="4" end="4"/>
                                            </p:txEl>
                                          </p:spTgt>
                                        </p:tgtEl>
                                      </p:cBhvr>
                                    </p:animEffect>
                                    <p:anim calcmode="lin" valueType="num">
                                      <p:cBhvr>
                                        <p:cTn id="6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animEffect transition="in" filter="fade">
                                      <p:cBhvr>
                                        <p:cTn id="71" dur="1000"/>
                                        <p:tgtEl>
                                          <p:spTgt spid="6">
                                            <p:txEl>
                                              <p:pRg st="5" end="5"/>
                                            </p:txEl>
                                          </p:spTgt>
                                        </p:tgtEl>
                                      </p:cBhvr>
                                    </p:animEffect>
                                    <p:anim calcmode="lin" valueType="num">
                                      <p:cBhvr>
                                        <p:cTn id="7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6">
                                            <p:txEl>
                                              <p:pRg st="6" end="6"/>
                                            </p:txEl>
                                          </p:spTgt>
                                        </p:tgtEl>
                                        <p:attrNameLst>
                                          <p:attrName>style.visibility</p:attrName>
                                        </p:attrNameLst>
                                      </p:cBhvr>
                                      <p:to>
                                        <p:strVal val="visible"/>
                                      </p:to>
                                    </p:set>
                                    <p:animEffect transition="in" filter="fade">
                                      <p:cBhvr>
                                        <p:cTn id="78" dur="1000"/>
                                        <p:tgtEl>
                                          <p:spTgt spid="6">
                                            <p:txEl>
                                              <p:pRg st="6" end="6"/>
                                            </p:txEl>
                                          </p:spTgt>
                                        </p:tgtEl>
                                      </p:cBhvr>
                                    </p:animEffect>
                                    <p:anim calcmode="lin" valueType="num">
                                      <p:cBhvr>
                                        <p:cTn id="7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animEffect transition="in" filter="fade">
                                      <p:cBhvr>
                                        <p:cTn id="85" dur="1000"/>
                                        <p:tgtEl>
                                          <p:spTgt spid="6">
                                            <p:txEl>
                                              <p:pRg st="7" end="7"/>
                                            </p:txEl>
                                          </p:spTgt>
                                        </p:tgtEl>
                                      </p:cBhvr>
                                    </p:animEffect>
                                    <p:anim calcmode="lin" valueType="num">
                                      <p:cBhvr>
                                        <p:cTn id="8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87"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6">
                                            <p:txEl>
                                              <p:pRg st="8" end="8"/>
                                            </p:txEl>
                                          </p:spTgt>
                                        </p:tgtEl>
                                        <p:attrNameLst>
                                          <p:attrName>style.visibility</p:attrName>
                                        </p:attrNameLst>
                                      </p:cBhvr>
                                      <p:to>
                                        <p:strVal val="visible"/>
                                      </p:to>
                                    </p:set>
                                    <p:animEffect transition="in" filter="fade">
                                      <p:cBhvr>
                                        <p:cTn id="92" dur="1000"/>
                                        <p:tgtEl>
                                          <p:spTgt spid="6">
                                            <p:txEl>
                                              <p:pRg st="8" end="8"/>
                                            </p:txEl>
                                          </p:spTgt>
                                        </p:tgtEl>
                                      </p:cBhvr>
                                    </p:animEffect>
                                    <p:anim calcmode="lin" valueType="num">
                                      <p:cBhvr>
                                        <p:cTn id="9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94"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6">
                                            <p:txEl>
                                              <p:pRg st="9" end="9"/>
                                            </p:txEl>
                                          </p:spTgt>
                                        </p:tgtEl>
                                        <p:attrNameLst>
                                          <p:attrName>style.visibility</p:attrName>
                                        </p:attrNameLst>
                                      </p:cBhvr>
                                      <p:to>
                                        <p:strVal val="visible"/>
                                      </p:to>
                                    </p:set>
                                    <p:animEffect transition="in" filter="fade">
                                      <p:cBhvr>
                                        <p:cTn id="99" dur="1000"/>
                                        <p:tgtEl>
                                          <p:spTgt spid="6">
                                            <p:txEl>
                                              <p:pRg st="9" end="9"/>
                                            </p:txEl>
                                          </p:spTgt>
                                        </p:tgtEl>
                                      </p:cBhvr>
                                    </p:animEffect>
                                    <p:anim calcmode="lin" valueType="num">
                                      <p:cBhvr>
                                        <p:cTn id="100"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6"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2689412" y="172039"/>
            <a:ext cx="7028329"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4469346" y="415328"/>
            <a:ext cx="4154701" cy="370166"/>
          </a:xfrm>
        </p:spPr>
        <p:txBody>
          <a:bodyPr/>
          <a:lstStyle/>
          <a:p>
            <a:r>
              <a:rPr lang="en-US" sz="3200" b="1" kern="0" dirty="0">
                <a:solidFill>
                  <a:schemeClr val="bg1"/>
                </a:solidFill>
                <a:latin typeface="+mj-lt"/>
                <a:cs typeface="Times New Roman" panose="02020603050405020304" pitchFamily="18" charset="0"/>
              </a:rPr>
              <a:t>REFERENCES</a:t>
            </a:r>
            <a:endParaRPr lang="en-US" dirty="0"/>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34</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4469346" y="983064"/>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2891118" y="1254383"/>
            <a:ext cx="6624916" cy="5347606"/>
          </a:xfrm>
          <a:gradFill>
            <a:gsLst>
              <a:gs pos="0">
                <a:schemeClr val="tx2"/>
              </a:gs>
              <a:gs pos="100000">
                <a:schemeClr val="accent2"/>
              </a:gs>
            </a:gsLst>
            <a:lin ang="14400000" scaled="0"/>
          </a:gradFill>
        </p:spPr>
        <p:txBody>
          <a:bodyPr/>
          <a:lstStyle/>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World Health Organization (WHO) - Risk Management in Health Systems: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3">
                  <a:extLst>
                    <a:ext uri="{A12FA001-AC4F-418D-AE19-62706E023703}">
                      <ahyp:hlinkClr xmlns:ahyp="http://schemas.microsoft.com/office/drawing/2018/hyperlinkcolor" val="tx"/>
                    </a:ext>
                  </a:extLst>
                </a:hlinkClick>
              </a:rPr>
              <a:t>WHO Risk Management</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err="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Centers</a:t>
            </a: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for Disease Control and Prevention (CDC) - Healthcare Risk Management: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CDC Risk Management</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Healthcare Financial Management Association (HFMA) - Risk Management: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5">
                  <a:extLst>
                    <a:ext uri="{A12FA001-AC4F-418D-AE19-62706E023703}">
                      <ahyp:hlinkClr xmlns:ahyp="http://schemas.microsoft.com/office/drawing/2018/hyperlinkcolor" val="tx"/>
                    </a:ext>
                  </a:extLst>
                </a:hlinkClick>
              </a:rPr>
              <a:t>HFMA Risk Management</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Harvard Business Review - SWOT Analysis: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6">
                  <a:extLst>
                    <a:ext uri="{A12FA001-AC4F-418D-AE19-62706E023703}">
                      <ahyp:hlinkClr xmlns:ahyp="http://schemas.microsoft.com/office/drawing/2018/hyperlinkcolor" val="tx"/>
                    </a:ext>
                  </a:extLst>
                </a:hlinkClick>
              </a:rPr>
              <a:t>HBR SWOT Analysis</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MindTools - SWOT Analysis: MindTools SWOT Analysis</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Forbes - Marketing Strategies in Healthcare: Forbes Marketing Strategies</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Journal of Healthcare Management - Communication Strategies: Journal of Healthcare Management</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World Health Organization (WHO) - Health Workforce: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WHO Health Workforce</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OECD - Health Workforce: OECD Health Workforce</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Cultural Intelligence </a:t>
            </a:r>
            <a:r>
              <a:rPr lang="en-IN" sz="1100" kern="0" dirty="0" err="1">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Center</a:t>
            </a: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 - Cultural Factors: </a:t>
            </a:r>
            <a:r>
              <a:rPr lang="en-IN" sz="1100" u="sng"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8">
                  <a:extLst>
                    <a:ext uri="{A12FA001-AC4F-418D-AE19-62706E023703}">
                      <ahyp:hlinkClr xmlns:ahyp="http://schemas.microsoft.com/office/drawing/2018/hyperlinkcolor" val="tx"/>
                    </a:ext>
                  </a:extLst>
                </a:hlinkClick>
              </a:rPr>
              <a:t>Cultural Intelligence </a:t>
            </a:r>
            <a:r>
              <a:rPr lang="en-IN" sz="1100" u="sng" kern="0" dirty="0" err="1">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8">
                  <a:extLst>
                    <a:ext uri="{A12FA001-AC4F-418D-AE19-62706E023703}">
                      <ahyp:hlinkClr xmlns:ahyp="http://schemas.microsoft.com/office/drawing/2018/hyperlinkcolor" val="tx"/>
                    </a:ext>
                  </a:extLst>
                </a:hlinkClick>
              </a:rPr>
              <a:t>Center</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World Health Organization - Culture and Health: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9">
                  <a:extLst>
                    <a:ext uri="{A12FA001-AC4F-418D-AE19-62706E023703}">
                      <ahyp:hlinkClr xmlns:ahyp="http://schemas.microsoft.com/office/drawing/2018/hyperlinkcolor" val="tx"/>
                    </a:ext>
                  </a:extLst>
                </a:hlinkClick>
              </a:rPr>
              <a:t>WHO Culture and Health</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OECD Health Policy Overview: OECD Health Policies</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World Health Organization (WHO) - Health Financing: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10">
                  <a:extLst>
                    <a:ext uri="{A12FA001-AC4F-418D-AE19-62706E023703}">
                      <ahyp:hlinkClr xmlns:ahyp="http://schemas.microsoft.com/office/drawing/2018/hyperlinkcolor" val="tx"/>
                    </a:ext>
                  </a:extLst>
                </a:hlinkClick>
              </a:rPr>
              <a:t>WHO Health Financing</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European Union - Healthcare Regulations: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11">
                  <a:extLst>
                    <a:ext uri="{A12FA001-AC4F-418D-AE19-62706E023703}">
                      <ahyp:hlinkClr xmlns:ahyp="http://schemas.microsoft.com/office/drawing/2018/hyperlinkcolor" val="tx"/>
                    </a:ext>
                  </a:extLst>
                </a:hlinkClick>
              </a:rPr>
              <a:t>EU Healthcare Regulations</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National Government Websites: For country-specific regulations (e.g., Japan Ministry of Health, France Ministry of Health)</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US Geological Survey (USGS) - Geology and Natural Hazards: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12">
                  <a:extLst>
                    <a:ext uri="{A12FA001-AC4F-418D-AE19-62706E023703}">
                      <ahyp:hlinkClr xmlns:ahyp="http://schemas.microsoft.com/office/drawing/2018/hyperlinkcolor" val="tx"/>
                    </a:ext>
                  </a:extLst>
                </a:hlinkClick>
              </a:rPr>
              <a:t>USGS Geology</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National Geographic - Earthquakes and Geology: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13">
                  <a:extLst>
                    <a:ext uri="{A12FA001-AC4F-418D-AE19-62706E023703}">
                      <ahyp:hlinkClr xmlns:ahyp="http://schemas.microsoft.com/office/drawing/2018/hyperlinkcolor" val="tx"/>
                    </a:ext>
                  </a:extLst>
                </a:hlinkClick>
              </a:rPr>
              <a:t>National Geographic Geology</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American Hospital Association (AHA) - Facility Planning and Management: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14">
                  <a:extLst>
                    <a:ext uri="{A12FA001-AC4F-418D-AE19-62706E023703}">
                      <ahyp:hlinkClr xmlns:ahyp="http://schemas.microsoft.com/office/drawing/2018/hyperlinkcolor" val="tx"/>
                    </a:ext>
                  </a:extLst>
                </a:hlinkClick>
              </a:rPr>
              <a:t>AHA Facility Planning</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lvl="0" algn="just">
              <a:lnSpc>
                <a:spcPct val="107000"/>
              </a:lnSpc>
              <a:spcAft>
                <a:spcPts val="800"/>
              </a:spcAft>
              <a:buSzPts val="1000"/>
              <a:tabLst>
                <a:tab pos="457200" algn="l"/>
              </a:tabLst>
            </a:pPr>
            <a:r>
              <a:rPr lang="en-IN" sz="1100"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rPr>
              <a:t>Health Facilities Management - Construction Trends: </a:t>
            </a:r>
            <a:r>
              <a:rPr lang="en-IN" sz="1100" u="sng" kern="0" dirty="0">
                <a:solidFill>
                  <a:srgbClr val="FFFFFF"/>
                </a:solidFill>
                <a:effectLst/>
                <a:latin typeface="Calibri" panose="020F0502020204030204" pitchFamily="34" charset="0"/>
                <a:ea typeface="Times New Roman" panose="02020603050405020304" pitchFamily="18" charset="0"/>
                <a:cs typeface="Calibri" panose="020F0502020204030204" pitchFamily="34" charset="0"/>
                <a:hlinkClick r:id="rId15">
                  <a:extLst>
                    <a:ext uri="{A12FA001-AC4F-418D-AE19-62706E023703}">
                      <ahyp:hlinkClr xmlns:ahyp="http://schemas.microsoft.com/office/drawing/2018/hyperlinkcolor" val="tx"/>
                    </a:ext>
                  </a:extLst>
                </a:hlinkClick>
              </a:rPr>
              <a:t>HFM Construction</a:t>
            </a:r>
            <a:endParaRPr lang="en-IN" sz="1100" kern="100" dirty="0">
              <a:solidFill>
                <a:srgbClr val="FFFFFF"/>
              </a:solidFill>
              <a:effectLst/>
              <a:latin typeface="Calibri" panose="020F0502020204030204" pitchFamily="34" charset="0"/>
              <a:ea typeface="Calibri" panose="020F0502020204030204" pitchFamily="34" charset="0"/>
              <a:cs typeface="Tunga" panose="020B0502040204020203" pitchFamily="34" charset="0"/>
            </a:endParaRPr>
          </a:p>
          <a:p>
            <a:pPr marL="342900" indent="-342900" algn="just">
              <a:buFont typeface="+mj-lt"/>
              <a:buAutoNum type="arabicPeriod"/>
            </a:pPr>
            <a:endParaRPr lang="en-US" sz="1000" dirty="0">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endParaRPr lang="en-US" sz="900" dirty="0"/>
          </a:p>
          <a:p>
            <a:pPr algn="just"/>
            <a:endParaRPr lang="en-US" sz="900" dirty="0"/>
          </a:p>
          <a:p>
            <a:pPr lvl="1">
              <a:buClr>
                <a:srgbClr val="FFFFFF"/>
              </a:buClr>
            </a:pPr>
            <a:endParaRPr lang="en-US" sz="1000" dirty="0"/>
          </a:p>
        </p:txBody>
      </p:sp>
      <p:pic>
        <p:nvPicPr>
          <p:cNvPr id="7" name="Graphic 6" descr="Doctor female with solid fill">
            <a:extLst>
              <a:ext uri="{FF2B5EF4-FFF2-40B4-BE49-F238E27FC236}">
                <a16:creationId xmlns:a16="http://schemas.microsoft.com/office/drawing/2014/main" id="{D0CCAE58-F3B3-13E6-F654-3BBF16A1016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323886" y="256011"/>
            <a:ext cx="914400" cy="914400"/>
          </a:xfrm>
          <a:prstGeom prst="rect">
            <a:avLst/>
          </a:prstGeom>
        </p:spPr>
      </p:pic>
    </p:spTree>
    <p:extLst>
      <p:ext uri="{BB962C8B-B14F-4D97-AF65-F5344CB8AC3E}">
        <p14:creationId xmlns:p14="http://schemas.microsoft.com/office/powerpoint/2010/main" val="383881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1000"/>
                                        <p:tgtEl>
                                          <p:spTgt spid="67"/>
                                        </p:tgtEl>
                                      </p:cBhvr>
                                    </p:animEffect>
                                    <p:anim calcmode="lin" valueType="num">
                                      <p:cBhvr>
                                        <p:cTn id="13" dur="1000" fill="hold"/>
                                        <p:tgtEl>
                                          <p:spTgt spid="67"/>
                                        </p:tgtEl>
                                        <p:attrNameLst>
                                          <p:attrName>ppt_x</p:attrName>
                                        </p:attrNameLst>
                                      </p:cBhvr>
                                      <p:tavLst>
                                        <p:tav tm="0">
                                          <p:val>
                                            <p:strVal val="#ppt_x"/>
                                          </p:val>
                                        </p:tav>
                                        <p:tav tm="100000">
                                          <p:val>
                                            <p:strVal val="#ppt_x"/>
                                          </p:val>
                                        </p:tav>
                                      </p:tavLst>
                                    </p:anim>
                                    <p:anim calcmode="lin" valueType="num">
                                      <p:cBhvr>
                                        <p:cTn id="14" dur="1000" fill="hold"/>
                                        <p:tgtEl>
                                          <p:spTgt spid="6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1000"/>
                                        <p:tgtEl>
                                          <p:spTgt spid="6">
                                            <p:txEl>
                                              <p:pRg st="1" end="1"/>
                                            </p:txEl>
                                          </p:spTgt>
                                        </p:tgtEl>
                                      </p:cBhvr>
                                    </p:animEffect>
                                    <p:anim calcmode="lin" valueType="num">
                                      <p:cBhvr>
                                        <p:cTn id="4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1000"/>
                                        <p:tgtEl>
                                          <p:spTgt spid="6">
                                            <p:txEl>
                                              <p:pRg st="2" end="2"/>
                                            </p:txEl>
                                          </p:spTgt>
                                        </p:tgtEl>
                                      </p:cBhvr>
                                    </p:animEffect>
                                    <p:anim calcmode="lin" valueType="num">
                                      <p:cBhvr>
                                        <p:cTn id="5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1000"/>
                                        <p:tgtEl>
                                          <p:spTgt spid="6">
                                            <p:txEl>
                                              <p:pRg st="3" end="3"/>
                                            </p:txEl>
                                          </p:spTgt>
                                        </p:tgtEl>
                                      </p:cBhvr>
                                    </p:animEffect>
                                    <p:anim calcmode="lin" valueType="num">
                                      <p:cBhvr>
                                        <p:cTn id="5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
                                            <p:txEl>
                                              <p:pRg st="4" end="4"/>
                                            </p:txEl>
                                          </p:spTgt>
                                        </p:tgtEl>
                                        <p:attrNameLst>
                                          <p:attrName>style.visibility</p:attrName>
                                        </p:attrNameLst>
                                      </p:cBhvr>
                                      <p:to>
                                        <p:strVal val="visible"/>
                                      </p:to>
                                    </p:set>
                                    <p:animEffect transition="in" filter="fade">
                                      <p:cBhvr>
                                        <p:cTn id="64" dur="1000"/>
                                        <p:tgtEl>
                                          <p:spTgt spid="6">
                                            <p:txEl>
                                              <p:pRg st="4" end="4"/>
                                            </p:txEl>
                                          </p:spTgt>
                                        </p:tgtEl>
                                      </p:cBhvr>
                                    </p:animEffect>
                                    <p:anim calcmode="lin" valueType="num">
                                      <p:cBhvr>
                                        <p:cTn id="6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animEffect transition="in" filter="fade">
                                      <p:cBhvr>
                                        <p:cTn id="71" dur="1000"/>
                                        <p:tgtEl>
                                          <p:spTgt spid="6">
                                            <p:txEl>
                                              <p:pRg st="5" end="5"/>
                                            </p:txEl>
                                          </p:spTgt>
                                        </p:tgtEl>
                                      </p:cBhvr>
                                    </p:animEffect>
                                    <p:anim calcmode="lin" valueType="num">
                                      <p:cBhvr>
                                        <p:cTn id="7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6">
                                            <p:txEl>
                                              <p:pRg st="6" end="6"/>
                                            </p:txEl>
                                          </p:spTgt>
                                        </p:tgtEl>
                                        <p:attrNameLst>
                                          <p:attrName>style.visibility</p:attrName>
                                        </p:attrNameLst>
                                      </p:cBhvr>
                                      <p:to>
                                        <p:strVal val="visible"/>
                                      </p:to>
                                    </p:set>
                                    <p:animEffect transition="in" filter="fade">
                                      <p:cBhvr>
                                        <p:cTn id="78" dur="1000"/>
                                        <p:tgtEl>
                                          <p:spTgt spid="6">
                                            <p:txEl>
                                              <p:pRg st="6" end="6"/>
                                            </p:txEl>
                                          </p:spTgt>
                                        </p:tgtEl>
                                      </p:cBhvr>
                                    </p:animEffect>
                                    <p:anim calcmode="lin" valueType="num">
                                      <p:cBhvr>
                                        <p:cTn id="7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8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animEffect transition="in" filter="fade">
                                      <p:cBhvr>
                                        <p:cTn id="85" dur="1000"/>
                                        <p:tgtEl>
                                          <p:spTgt spid="6">
                                            <p:txEl>
                                              <p:pRg st="7" end="7"/>
                                            </p:txEl>
                                          </p:spTgt>
                                        </p:tgtEl>
                                      </p:cBhvr>
                                    </p:animEffect>
                                    <p:anim calcmode="lin" valueType="num">
                                      <p:cBhvr>
                                        <p:cTn id="8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87"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grpId="0" nodeType="clickEffect">
                                  <p:stCondLst>
                                    <p:cond delay="0"/>
                                  </p:stCondLst>
                                  <p:childTnLst>
                                    <p:set>
                                      <p:cBhvr>
                                        <p:cTn id="91" dur="1" fill="hold">
                                          <p:stCondLst>
                                            <p:cond delay="0"/>
                                          </p:stCondLst>
                                        </p:cTn>
                                        <p:tgtEl>
                                          <p:spTgt spid="6">
                                            <p:txEl>
                                              <p:pRg st="8" end="8"/>
                                            </p:txEl>
                                          </p:spTgt>
                                        </p:tgtEl>
                                        <p:attrNameLst>
                                          <p:attrName>style.visibility</p:attrName>
                                        </p:attrNameLst>
                                      </p:cBhvr>
                                      <p:to>
                                        <p:strVal val="visible"/>
                                      </p:to>
                                    </p:set>
                                    <p:animEffect transition="in" filter="fade">
                                      <p:cBhvr>
                                        <p:cTn id="92" dur="1000"/>
                                        <p:tgtEl>
                                          <p:spTgt spid="6">
                                            <p:txEl>
                                              <p:pRg st="8" end="8"/>
                                            </p:txEl>
                                          </p:spTgt>
                                        </p:tgtEl>
                                      </p:cBhvr>
                                    </p:animEffect>
                                    <p:anim calcmode="lin" valueType="num">
                                      <p:cBhvr>
                                        <p:cTn id="93"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94"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6">
                                            <p:txEl>
                                              <p:pRg st="9" end="9"/>
                                            </p:txEl>
                                          </p:spTgt>
                                        </p:tgtEl>
                                        <p:attrNameLst>
                                          <p:attrName>style.visibility</p:attrName>
                                        </p:attrNameLst>
                                      </p:cBhvr>
                                      <p:to>
                                        <p:strVal val="visible"/>
                                      </p:to>
                                    </p:set>
                                    <p:animEffect transition="in" filter="fade">
                                      <p:cBhvr>
                                        <p:cTn id="99" dur="1000"/>
                                        <p:tgtEl>
                                          <p:spTgt spid="6">
                                            <p:txEl>
                                              <p:pRg st="9" end="9"/>
                                            </p:txEl>
                                          </p:spTgt>
                                        </p:tgtEl>
                                      </p:cBhvr>
                                    </p:animEffect>
                                    <p:anim calcmode="lin" valueType="num">
                                      <p:cBhvr>
                                        <p:cTn id="100"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01"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6">
                                            <p:txEl>
                                              <p:pRg st="10" end="10"/>
                                            </p:txEl>
                                          </p:spTgt>
                                        </p:tgtEl>
                                        <p:attrNameLst>
                                          <p:attrName>style.visibility</p:attrName>
                                        </p:attrNameLst>
                                      </p:cBhvr>
                                      <p:to>
                                        <p:strVal val="visible"/>
                                      </p:to>
                                    </p:set>
                                    <p:animEffect transition="in" filter="fade">
                                      <p:cBhvr>
                                        <p:cTn id="106" dur="1000"/>
                                        <p:tgtEl>
                                          <p:spTgt spid="6">
                                            <p:txEl>
                                              <p:pRg st="10" end="10"/>
                                            </p:txEl>
                                          </p:spTgt>
                                        </p:tgtEl>
                                      </p:cBhvr>
                                    </p:animEffect>
                                    <p:anim calcmode="lin" valueType="num">
                                      <p:cBhvr>
                                        <p:cTn id="107"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108"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6">
                                            <p:txEl>
                                              <p:pRg st="11" end="11"/>
                                            </p:txEl>
                                          </p:spTgt>
                                        </p:tgtEl>
                                        <p:attrNameLst>
                                          <p:attrName>style.visibility</p:attrName>
                                        </p:attrNameLst>
                                      </p:cBhvr>
                                      <p:to>
                                        <p:strVal val="visible"/>
                                      </p:to>
                                    </p:set>
                                    <p:animEffect transition="in" filter="fade">
                                      <p:cBhvr>
                                        <p:cTn id="113" dur="1000"/>
                                        <p:tgtEl>
                                          <p:spTgt spid="6">
                                            <p:txEl>
                                              <p:pRg st="11" end="11"/>
                                            </p:txEl>
                                          </p:spTgt>
                                        </p:tgtEl>
                                      </p:cBhvr>
                                    </p:animEffect>
                                    <p:anim calcmode="lin" valueType="num">
                                      <p:cBhvr>
                                        <p:cTn id="114"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115" dur="1000" fill="hold"/>
                                        <p:tgtEl>
                                          <p:spTgt spid="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6">
                                            <p:txEl>
                                              <p:pRg st="12" end="12"/>
                                            </p:txEl>
                                          </p:spTgt>
                                        </p:tgtEl>
                                        <p:attrNameLst>
                                          <p:attrName>style.visibility</p:attrName>
                                        </p:attrNameLst>
                                      </p:cBhvr>
                                      <p:to>
                                        <p:strVal val="visible"/>
                                      </p:to>
                                    </p:set>
                                    <p:animEffect transition="in" filter="fade">
                                      <p:cBhvr>
                                        <p:cTn id="120" dur="1000"/>
                                        <p:tgtEl>
                                          <p:spTgt spid="6">
                                            <p:txEl>
                                              <p:pRg st="12" end="12"/>
                                            </p:txEl>
                                          </p:spTgt>
                                        </p:tgtEl>
                                      </p:cBhvr>
                                    </p:animEffect>
                                    <p:anim calcmode="lin" valueType="num">
                                      <p:cBhvr>
                                        <p:cTn id="121"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122"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6">
                                            <p:txEl>
                                              <p:pRg st="13" end="13"/>
                                            </p:txEl>
                                          </p:spTgt>
                                        </p:tgtEl>
                                        <p:attrNameLst>
                                          <p:attrName>style.visibility</p:attrName>
                                        </p:attrNameLst>
                                      </p:cBhvr>
                                      <p:to>
                                        <p:strVal val="visible"/>
                                      </p:to>
                                    </p:set>
                                    <p:animEffect transition="in" filter="fade">
                                      <p:cBhvr>
                                        <p:cTn id="127" dur="1000"/>
                                        <p:tgtEl>
                                          <p:spTgt spid="6">
                                            <p:txEl>
                                              <p:pRg st="13" end="13"/>
                                            </p:txEl>
                                          </p:spTgt>
                                        </p:tgtEl>
                                      </p:cBhvr>
                                    </p:animEffect>
                                    <p:anim calcmode="lin" valueType="num">
                                      <p:cBhvr>
                                        <p:cTn id="128" dur="1000" fill="hold"/>
                                        <p:tgtEl>
                                          <p:spTgt spid="6">
                                            <p:txEl>
                                              <p:pRg st="13" end="13"/>
                                            </p:txEl>
                                          </p:spTgt>
                                        </p:tgtEl>
                                        <p:attrNameLst>
                                          <p:attrName>ppt_x</p:attrName>
                                        </p:attrNameLst>
                                      </p:cBhvr>
                                      <p:tavLst>
                                        <p:tav tm="0">
                                          <p:val>
                                            <p:strVal val="#ppt_x"/>
                                          </p:val>
                                        </p:tav>
                                        <p:tav tm="100000">
                                          <p:val>
                                            <p:strVal val="#ppt_x"/>
                                          </p:val>
                                        </p:tav>
                                      </p:tavLst>
                                    </p:anim>
                                    <p:anim calcmode="lin" valueType="num">
                                      <p:cBhvr>
                                        <p:cTn id="129" dur="1000" fill="hold"/>
                                        <p:tgtEl>
                                          <p:spTgt spid="6">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grpId="0" nodeType="clickEffect">
                                  <p:stCondLst>
                                    <p:cond delay="0"/>
                                  </p:stCondLst>
                                  <p:childTnLst>
                                    <p:set>
                                      <p:cBhvr>
                                        <p:cTn id="133" dur="1" fill="hold">
                                          <p:stCondLst>
                                            <p:cond delay="0"/>
                                          </p:stCondLst>
                                        </p:cTn>
                                        <p:tgtEl>
                                          <p:spTgt spid="6">
                                            <p:txEl>
                                              <p:pRg st="14" end="14"/>
                                            </p:txEl>
                                          </p:spTgt>
                                        </p:tgtEl>
                                        <p:attrNameLst>
                                          <p:attrName>style.visibility</p:attrName>
                                        </p:attrNameLst>
                                      </p:cBhvr>
                                      <p:to>
                                        <p:strVal val="visible"/>
                                      </p:to>
                                    </p:set>
                                    <p:animEffect transition="in" filter="fade">
                                      <p:cBhvr>
                                        <p:cTn id="134" dur="1000"/>
                                        <p:tgtEl>
                                          <p:spTgt spid="6">
                                            <p:txEl>
                                              <p:pRg st="14" end="14"/>
                                            </p:txEl>
                                          </p:spTgt>
                                        </p:tgtEl>
                                      </p:cBhvr>
                                    </p:animEffect>
                                    <p:anim calcmode="lin" valueType="num">
                                      <p:cBhvr>
                                        <p:cTn id="135" dur="1000" fill="hold"/>
                                        <p:tgtEl>
                                          <p:spTgt spid="6">
                                            <p:txEl>
                                              <p:pRg st="14" end="14"/>
                                            </p:txEl>
                                          </p:spTgt>
                                        </p:tgtEl>
                                        <p:attrNameLst>
                                          <p:attrName>ppt_x</p:attrName>
                                        </p:attrNameLst>
                                      </p:cBhvr>
                                      <p:tavLst>
                                        <p:tav tm="0">
                                          <p:val>
                                            <p:strVal val="#ppt_x"/>
                                          </p:val>
                                        </p:tav>
                                        <p:tav tm="100000">
                                          <p:val>
                                            <p:strVal val="#ppt_x"/>
                                          </p:val>
                                        </p:tav>
                                      </p:tavLst>
                                    </p:anim>
                                    <p:anim calcmode="lin" valueType="num">
                                      <p:cBhvr>
                                        <p:cTn id="136" dur="1000" fill="hold"/>
                                        <p:tgtEl>
                                          <p:spTgt spid="6">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42" presetClass="entr" presetSubtype="0" fill="hold" grpId="0" nodeType="clickEffect">
                                  <p:stCondLst>
                                    <p:cond delay="0"/>
                                  </p:stCondLst>
                                  <p:childTnLst>
                                    <p:set>
                                      <p:cBhvr>
                                        <p:cTn id="140" dur="1" fill="hold">
                                          <p:stCondLst>
                                            <p:cond delay="0"/>
                                          </p:stCondLst>
                                        </p:cTn>
                                        <p:tgtEl>
                                          <p:spTgt spid="6">
                                            <p:txEl>
                                              <p:pRg st="15" end="15"/>
                                            </p:txEl>
                                          </p:spTgt>
                                        </p:tgtEl>
                                        <p:attrNameLst>
                                          <p:attrName>style.visibility</p:attrName>
                                        </p:attrNameLst>
                                      </p:cBhvr>
                                      <p:to>
                                        <p:strVal val="visible"/>
                                      </p:to>
                                    </p:set>
                                    <p:animEffect transition="in" filter="fade">
                                      <p:cBhvr>
                                        <p:cTn id="141" dur="1000"/>
                                        <p:tgtEl>
                                          <p:spTgt spid="6">
                                            <p:txEl>
                                              <p:pRg st="15" end="15"/>
                                            </p:txEl>
                                          </p:spTgt>
                                        </p:tgtEl>
                                      </p:cBhvr>
                                    </p:animEffect>
                                    <p:anim calcmode="lin" valueType="num">
                                      <p:cBhvr>
                                        <p:cTn id="142" dur="1000" fill="hold"/>
                                        <p:tgtEl>
                                          <p:spTgt spid="6">
                                            <p:txEl>
                                              <p:pRg st="15" end="15"/>
                                            </p:txEl>
                                          </p:spTgt>
                                        </p:tgtEl>
                                        <p:attrNameLst>
                                          <p:attrName>ppt_x</p:attrName>
                                        </p:attrNameLst>
                                      </p:cBhvr>
                                      <p:tavLst>
                                        <p:tav tm="0">
                                          <p:val>
                                            <p:strVal val="#ppt_x"/>
                                          </p:val>
                                        </p:tav>
                                        <p:tav tm="100000">
                                          <p:val>
                                            <p:strVal val="#ppt_x"/>
                                          </p:val>
                                        </p:tav>
                                      </p:tavLst>
                                    </p:anim>
                                    <p:anim calcmode="lin" valueType="num">
                                      <p:cBhvr>
                                        <p:cTn id="143" dur="1000" fill="hold"/>
                                        <p:tgtEl>
                                          <p:spTgt spid="6">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44" fill="hold">
                      <p:stCondLst>
                        <p:cond delay="indefinite"/>
                      </p:stCondLst>
                      <p:childTnLst>
                        <p:par>
                          <p:cTn id="145" fill="hold">
                            <p:stCondLst>
                              <p:cond delay="0"/>
                            </p:stCondLst>
                            <p:childTnLst>
                              <p:par>
                                <p:cTn id="146" presetID="42" presetClass="entr" presetSubtype="0" fill="hold" grpId="0" nodeType="clickEffect">
                                  <p:stCondLst>
                                    <p:cond delay="0"/>
                                  </p:stCondLst>
                                  <p:childTnLst>
                                    <p:set>
                                      <p:cBhvr>
                                        <p:cTn id="147" dur="1" fill="hold">
                                          <p:stCondLst>
                                            <p:cond delay="0"/>
                                          </p:stCondLst>
                                        </p:cTn>
                                        <p:tgtEl>
                                          <p:spTgt spid="6">
                                            <p:txEl>
                                              <p:pRg st="16" end="16"/>
                                            </p:txEl>
                                          </p:spTgt>
                                        </p:tgtEl>
                                        <p:attrNameLst>
                                          <p:attrName>style.visibility</p:attrName>
                                        </p:attrNameLst>
                                      </p:cBhvr>
                                      <p:to>
                                        <p:strVal val="visible"/>
                                      </p:to>
                                    </p:set>
                                    <p:animEffect transition="in" filter="fade">
                                      <p:cBhvr>
                                        <p:cTn id="148" dur="1000"/>
                                        <p:tgtEl>
                                          <p:spTgt spid="6">
                                            <p:txEl>
                                              <p:pRg st="16" end="16"/>
                                            </p:txEl>
                                          </p:spTgt>
                                        </p:tgtEl>
                                      </p:cBhvr>
                                    </p:animEffect>
                                    <p:anim calcmode="lin" valueType="num">
                                      <p:cBhvr>
                                        <p:cTn id="149" dur="1000" fill="hold"/>
                                        <p:tgtEl>
                                          <p:spTgt spid="6">
                                            <p:txEl>
                                              <p:pRg st="16" end="16"/>
                                            </p:txEl>
                                          </p:spTgt>
                                        </p:tgtEl>
                                        <p:attrNameLst>
                                          <p:attrName>ppt_x</p:attrName>
                                        </p:attrNameLst>
                                      </p:cBhvr>
                                      <p:tavLst>
                                        <p:tav tm="0">
                                          <p:val>
                                            <p:strVal val="#ppt_x"/>
                                          </p:val>
                                        </p:tav>
                                        <p:tav tm="100000">
                                          <p:val>
                                            <p:strVal val="#ppt_x"/>
                                          </p:val>
                                        </p:tav>
                                      </p:tavLst>
                                    </p:anim>
                                    <p:anim calcmode="lin" valueType="num">
                                      <p:cBhvr>
                                        <p:cTn id="150" dur="1000" fill="hold"/>
                                        <p:tgtEl>
                                          <p:spTgt spid="6">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42" presetClass="entr" presetSubtype="0" fill="hold" grpId="0" nodeType="clickEffect">
                                  <p:stCondLst>
                                    <p:cond delay="0"/>
                                  </p:stCondLst>
                                  <p:childTnLst>
                                    <p:set>
                                      <p:cBhvr>
                                        <p:cTn id="154" dur="1" fill="hold">
                                          <p:stCondLst>
                                            <p:cond delay="0"/>
                                          </p:stCondLst>
                                        </p:cTn>
                                        <p:tgtEl>
                                          <p:spTgt spid="6">
                                            <p:txEl>
                                              <p:pRg st="17" end="17"/>
                                            </p:txEl>
                                          </p:spTgt>
                                        </p:tgtEl>
                                        <p:attrNameLst>
                                          <p:attrName>style.visibility</p:attrName>
                                        </p:attrNameLst>
                                      </p:cBhvr>
                                      <p:to>
                                        <p:strVal val="visible"/>
                                      </p:to>
                                    </p:set>
                                    <p:animEffect transition="in" filter="fade">
                                      <p:cBhvr>
                                        <p:cTn id="155" dur="1000"/>
                                        <p:tgtEl>
                                          <p:spTgt spid="6">
                                            <p:txEl>
                                              <p:pRg st="17" end="17"/>
                                            </p:txEl>
                                          </p:spTgt>
                                        </p:tgtEl>
                                      </p:cBhvr>
                                    </p:animEffect>
                                    <p:anim calcmode="lin" valueType="num">
                                      <p:cBhvr>
                                        <p:cTn id="156" dur="1000" fill="hold"/>
                                        <p:tgtEl>
                                          <p:spTgt spid="6">
                                            <p:txEl>
                                              <p:pRg st="17" end="17"/>
                                            </p:txEl>
                                          </p:spTgt>
                                        </p:tgtEl>
                                        <p:attrNameLst>
                                          <p:attrName>ppt_x</p:attrName>
                                        </p:attrNameLst>
                                      </p:cBhvr>
                                      <p:tavLst>
                                        <p:tav tm="0">
                                          <p:val>
                                            <p:strVal val="#ppt_x"/>
                                          </p:val>
                                        </p:tav>
                                        <p:tav tm="100000">
                                          <p:val>
                                            <p:strVal val="#ppt_x"/>
                                          </p:val>
                                        </p:tav>
                                      </p:tavLst>
                                    </p:anim>
                                    <p:anim calcmode="lin" valueType="num">
                                      <p:cBhvr>
                                        <p:cTn id="157" dur="1000" fill="hold"/>
                                        <p:tgtEl>
                                          <p:spTgt spid="6">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6">
                                            <p:txEl>
                                              <p:pRg st="18" end="18"/>
                                            </p:txEl>
                                          </p:spTgt>
                                        </p:tgtEl>
                                        <p:attrNameLst>
                                          <p:attrName>style.visibility</p:attrName>
                                        </p:attrNameLst>
                                      </p:cBhvr>
                                      <p:to>
                                        <p:strVal val="visible"/>
                                      </p:to>
                                    </p:set>
                                    <p:animEffect transition="in" filter="fade">
                                      <p:cBhvr>
                                        <p:cTn id="162" dur="1000"/>
                                        <p:tgtEl>
                                          <p:spTgt spid="6">
                                            <p:txEl>
                                              <p:pRg st="18" end="18"/>
                                            </p:txEl>
                                          </p:spTgt>
                                        </p:tgtEl>
                                      </p:cBhvr>
                                    </p:animEffect>
                                    <p:anim calcmode="lin" valueType="num">
                                      <p:cBhvr>
                                        <p:cTn id="163" dur="1000" fill="hold"/>
                                        <p:tgtEl>
                                          <p:spTgt spid="6">
                                            <p:txEl>
                                              <p:pRg st="18" end="18"/>
                                            </p:txEl>
                                          </p:spTgt>
                                        </p:tgtEl>
                                        <p:attrNameLst>
                                          <p:attrName>ppt_x</p:attrName>
                                        </p:attrNameLst>
                                      </p:cBhvr>
                                      <p:tavLst>
                                        <p:tav tm="0">
                                          <p:val>
                                            <p:strVal val="#ppt_x"/>
                                          </p:val>
                                        </p:tav>
                                        <p:tav tm="100000">
                                          <p:val>
                                            <p:strVal val="#ppt_x"/>
                                          </p:val>
                                        </p:tav>
                                      </p:tavLst>
                                    </p:anim>
                                    <p:anim calcmode="lin" valueType="num">
                                      <p:cBhvr>
                                        <p:cTn id="164" dur="1000" fill="hold"/>
                                        <p:tgtEl>
                                          <p:spTgt spid="6">
                                            <p:txEl>
                                              <p:pRg st="18" end="1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6"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Scientist looking at test tube">
            <a:extLst>
              <a:ext uri="{FF2B5EF4-FFF2-40B4-BE49-F238E27FC236}">
                <a16:creationId xmlns:a16="http://schemas.microsoft.com/office/drawing/2014/main" id="{F923CFB6-5709-405C-8762-B310D3F21953}"/>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C17F5BF1-88DB-42F2-98A6-4C7FBFC311C4}"/>
              </a:ext>
            </a:extLst>
          </p:cNvPr>
          <p:cNvSpPr>
            <a:spLocks noGrp="1"/>
          </p:cNvSpPr>
          <p:nvPr>
            <p:ph type="ctrTitle"/>
          </p:nvPr>
        </p:nvSpPr>
        <p:spPr/>
        <p:txBody>
          <a:bodyPr/>
          <a:lstStyle/>
          <a:p>
            <a:r>
              <a:rPr lang="en-US" dirty="0"/>
              <a:t>Thank</a:t>
            </a:r>
            <a:br>
              <a:rPr lang="en-US" dirty="0"/>
            </a:br>
            <a:r>
              <a:rPr lang="en-US" dirty="0"/>
              <a:t>you</a:t>
            </a:r>
          </a:p>
        </p:txBody>
      </p:sp>
      <p:sp>
        <p:nvSpPr>
          <p:cNvPr id="4" name="Text Placeholder 3">
            <a:extLst>
              <a:ext uri="{FF2B5EF4-FFF2-40B4-BE49-F238E27FC236}">
                <a16:creationId xmlns:a16="http://schemas.microsoft.com/office/drawing/2014/main" id="{7E7E363B-55F5-4528-8A9D-A5D90055CD92}"/>
              </a:ext>
            </a:extLst>
          </p:cNvPr>
          <p:cNvSpPr>
            <a:spLocks noGrp="1"/>
          </p:cNvSpPr>
          <p:nvPr>
            <p:ph type="body" sz="quarter" idx="13"/>
          </p:nvPr>
        </p:nvSpPr>
        <p:spPr>
          <a:xfrm>
            <a:off x="1917700" y="4508499"/>
            <a:ext cx="2322606" cy="789641"/>
          </a:xfrm>
        </p:spPr>
        <p:txBody>
          <a:bodyPr/>
          <a:lstStyle/>
          <a:p>
            <a:r>
              <a:rPr lang="en-US" dirty="0"/>
              <a:t>Megha Dwarakanath &amp; Tarun Patel</a:t>
            </a:r>
          </a:p>
        </p:txBody>
      </p:sp>
      <p:sp>
        <p:nvSpPr>
          <p:cNvPr id="18" name="Rectangle 17">
            <a:extLst>
              <a:ext uri="{FF2B5EF4-FFF2-40B4-BE49-F238E27FC236}">
                <a16:creationId xmlns:a16="http://schemas.microsoft.com/office/drawing/2014/main" id="{AAF39051-1049-4508-8373-6A289966AA59}"/>
              </a:ext>
              <a:ext uri="{C183D7F6-B498-43B3-948B-1728B52AA6E4}">
                <adec:decorative xmlns:adec="http://schemas.microsoft.com/office/drawing/2017/decorative" val="1"/>
              </a:ext>
            </a:extLst>
          </p:cNvPr>
          <p:cNvSpPr/>
          <p:nvPr/>
        </p:nvSpPr>
        <p:spPr>
          <a:xfrm>
            <a:off x="781399" y="2238573"/>
            <a:ext cx="10629202" cy="1190427"/>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bject 7" descr="Beige rectangle">
            <a:extLst>
              <a:ext uri="{FF2B5EF4-FFF2-40B4-BE49-F238E27FC236}">
                <a16:creationId xmlns:a16="http://schemas.microsoft.com/office/drawing/2014/main" id="{2D7851E8-1907-4C8A-A16F-E461B5BFA940}"/>
              </a:ext>
            </a:extLst>
          </p:cNvPr>
          <p:cNvSpPr/>
          <p:nvPr/>
        </p:nvSpPr>
        <p:spPr bwMode="white">
          <a:xfrm flipV="1">
            <a:off x="1204699" y="3791668"/>
            <a:ext cx="3470764"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pSp>
        <p:nvGrpSpPr>
          <p:cNvPr id="55" name="Group 54" descr="Icon Person">
            <a:extLst>
              <a:ext uri="{FF2B5EF4-FFF2-40B4-BE49-F238E27FC236}">
                <a16:creationId xmlns:a16="http://schemas.microsoft.com/office/drawing/2014/main" id="{9E1A2D9D-4A3F-4720-9A14-FFD74FC5C7A2}"/>
              </a:ext>
            </a:extLst>
          </p:cNvPr>
          <p:cNvGrpSpPr/>
          <p:nvPr/>
        </p:nvGrpSpPr>
        <p:grpSpPr>
          <a:xfrm>
            <a:off x="1365937" y="4611901"/>
            <a:ext cx="297521" cy="297521"/>
            <a:chOff x="1334697" y="4580661"/>
            <a:chExt cx="360000" cy="360000"/>
          </a:xfrm>
        </p:grpSpPr>
        <p:grpSp>
          <p:nvGrpSpPr>
            <p:cNvPr id="56" name="Group 55">
              <a:extLst>
                <a:ext uri="{FF2B5EF4-FFF2-40B4-BE49-F238E27FC236}">
                  <a16:creationId xmlns:a16="http://schemas.microsoft.com/office/drawing/2014/main" id="{FBC59C07-FDEC-40D0-BE4E-E1FAC0DEBC4A}"/>
                </a:ext>
              </a:extLst>
            </p:cNvPr>
            <p:cNvGrpSpPr/>
            <p:nvPr/>
          </p:nvGrpSpPr>
          <p:grpSpPr>
            <a:xfrm>
              <a:off x="1421012" y="4633770"/>
              <a:ext cx="180975" cy="231458"/>
              <a:chOff x="1443237" y="4633770"/>
              <a:chExt cx="180975" cy="231458"/>
            </a:xfrm>
          </p:grpSpPr>
          <p:sp>
            <p:nvSpPr>
              <p:cNvPr id="58" name="Freeform: Shape 57">
                <a:extLst>
                  <a:ext uri="{FF2B5EF4-FFF2-40B4-BE49-F238E27FC236}">
                    <a16:creationId xmlns:a16="http://schemas.microsoft.com/office/drawing/2014/main" id="{15EC7012-98A7-4A94-8CC9-0EC3408A6BC4}"/>
                  </a:ext>
                </a:extLst>
              </p:cNvPr>
              <p:cNvSpPr/>
              <p:nvPr/>
            </p:nvSpPr>
            <p:spPr>
              <a:xfrm>
                <a:off x="1478479" y="4633770"/>
                <a:ext cx="114300" cy="114300"/>
              </a:xfrm>
              <a:custGeom>
                <a:avLst/>
                <a:gdLst>
                  <a:gd name="connsiteX0" fmla="*/ 118110 w 114300"/>
                  <a:gd name="connsiteY0" fmla="*/ 59055 h 114300"/>
                  <a:gd name="connsiteX1" fmla="*/ 59055 w 114300"/>
                  <a:gd name="connsiteY1" fmla="*/ 118110 h 114300"/>
                  <a:gd name="connsiteX2" fmla="*/ 0 w 114300"/>
                  <a:gd name="connsiteY2" fmla="*/ 59055 h 114300"/>
                  <a:gd name="connsiteX3" fmla="*/ 59055 w 114300"/>
                  <a:gd name="connsiteY3" fmla="*/ 0 h 114300"/>
                  <a:gd name="connsiteX4" fmla="*/ 118110 w 114300"/>
                  <a:gd name="connsiteY4" fmla="*/ 59055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8110" y="59055"/>
                    </a:moveTo>
                    <a:cubicBezTo>
                      <a:pt x="118110" y="91440"/>
                      <a:pt x="91440" y="118110"/>
                      <a:pt x="59055" y="118110"/>
                    </a:cubicBezTo>
                    <a:cubicBezTo>
                      <a:pt x="26670" y="118110"/>
                      <a:pt x="0" y="91440"/>
                      <a:pt x="0" y="59055"/>
                    </a:cubicBezTo>
                    <a:cubicBezTo>
                      <a:pt x="0" y="26670"/>
                      <a:pt x="26670" y="0"/>
                      <a:pt x="59055" y="0"/>
                    </a:cubicBezTo>
                    <a:cubicBezTo>
                      <a:pt x="91440" y="0"/>
                      <a:pt x="118110" y="25718"/>
                      <a:pt x="118110" y="59055"/>
                    </a:cubicBezTo>
                    <a:close/>
                  </a:path>
                </a:pathLst>
              </a:custGeom>
              <a:noFill/>
              <a:ln w="23813" cap="flat">
                <a:solidFill>
                  <a:schemeClr val="accent1"/>
                </a:solid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519FE88-ED74-4D46-86D2-F2530BE46026}"/>
                  </a:ext>
                </a:extLst>
              </p:cNvPr>
              <p:cNvSpPr/>
              <p:nvPr/>
            </p:nvSpPr>
            <p:spPr>
              <a:xfrm>
                <a:off x="1443237" y="4798553"/>
                <a:ext cx="180975" cy="66675"/>
              </a:xfrm>
              <a:custGeom>
                <a:avLst/>
                <a:gdLst>
                  <a:gd name="connsiteX0" fmla="*/ 0 w 180975"/>
                  <a:gd name="connsiteY0" fmla="*/ 72390 h 66675"/>
                  <a:gd name="connsiteX1" fmla="*/ 94298 w 180975"/>
                  <a:gd name="connsiteY1" fmla="*/ 0 h 66675"/>
                  <a:gd name="connsiteX2" fmla="*/ 188595 w 180975"/>
                  <a:gd name="connsiteY2" fmla="*/ 72390 h 66675"/>
                </a:gdLst>
                <a:ahLst/>
                <a:cxnLst>
                  <a:cxn ang="0">
                    <a:pos x="connsiteX0" y="connsiteY0"/>
                  </a:cxn>
                  <a:cxn ang="0">
                    <a:pos x="connsiteX1" y="connsiteY1"/>
                  </a:cxn>
                  <a:cxn ang="0">
                    <a:pos x="connsiteX2" y="connsiteY2"/>
                  </a:cxn>
                </a:cxnLst>
                <a:rect l="l" t="t" r="r" b="b"/>
                <a:pathLst>
                  <a:path w="180975" h="66675">
                    <a:moveTo>
                      <a:pt x="0" y="72390"/>
                    </a:moveTo>
                    <a:cubicBezTo>
                      <a:pt x="0" y="20955"/>
                      <a:pt x="41910" y="0"/>
                      <a:pt x="94298" y="0"/>
                    </a:cubicBezTo>
                    <a:cubicBezTo>
                      <a:pt x="146685" y="0"/>
                      <a:pt x="188595" y="20955"/>
                      <a:pt x="188595" y="72390"/>
                    </a:cubicBezTo>
                  </a:path>
                </a:pathLst>
              </a:custGeom>
              <a:noFill/>
              <a:ln w="23813" cap="flat">
                <a:solidFill>
                  <a:schemeClr val="accent1"/>
                </a:solidFill>
                <a:prstDash val="solid"/>
                <a:miter/>
              </a:ln>
            </p:spPr>
            <p:txBody>
              <a:bodyPr rtlCol="0" anchor="ctr"/>
              <a:lstStyle/>
              <a:p>
                <a:endParaRPr lang="en-US" dirty="0"/>
              </a:p>
            </p:txBody>
          </p:sp>
        </p:grpSp>
        <p:sp>
          <p:nvSpPr>
            <p:cNvPr id="57" name="Freeform: Shape 56">
              <a:extLst>
                <a:ext uri="{FF2B5EF4-FFF2-40B4-BE49-F238E27FC236}">
                  <a16:creationId xmlns:a16="http://schemas.microsoft.com/office/drawing/2014/main" id="{03AF6D1D-DE4A-460B-A540-E7DACF1F333F}"/>
                </a:ext>
              </a:extLst>
            </p:cNvPr>
            <p:cNvSpPr/>
            <p:nvPr/>
          </p:nvSpPr>
          <p:spPr>
            <a:xfrm>
              <a:off x="1334697" y="4580661"/>
              <a:ext cx="360000" cy="360000"/>
            </a:xfrm>
            <a:custGeom>
              <a:avLst/>
              <a:gdLst>
                <a:gd name="connsiteX0" fmla="*/ 0 w 360000"/>
                <a:gd name="connsiteY0" fmla="*/ 0 h 360000"/>
                <a:gd name="connsiteX1" fmla="*/ 83322 w 360000"/>
                <a:gd name="connsiteY1" fmla="*/ 0 h 360000"/>
                <a:gd name="connsiteX2" fmla="*/ 83322 w 360000"/>
                <a:gd name="connsiteY2" fmla="*/ 68850 h 360000"/>
                <a:gd name="connsiteX3" fmla="*/ 276679 w 360000"/>
                <a:gd name="connsiteY3" fmla="*/ 68850 h 360000"/>
                <a:gd name="connsiteX4" fmla="*/ 276679 w 360000"/>
                <a:gd name="connsiteY4" fmla="*/ 0 h 360000"/>
                <a:gd name="connsiteX5" fmla="*/ 360000 w 360000"/>
                <a:gd name="connsiteY5" fmla="*/ 0 h 360000"/>
                <a:gd name="connsiteX6" fmla="*/ 360000 w 360000"/>
                <a:gd name="connsiteY6" fmla="*/ 360000 h 360000"/>
                <a:gd name="connsiteX7" fmla="*/ 0 w 360000"/>
                <a:gd name="connsiteY7" fmla="*/ 360000 h 360000"/>
                <a:gd name="connsiteX0" fmla="*/ 276679 w 368119"/>
                <a:gd name="connsiteY0" fmla="*/ 68850 h 360000"/>
                <a:gd name="connsiteX1" fmla="*/ 276679 w 368119"/>
                <a:gd name="connsiteY1" fmla="*/ 0 h 360000"/>
                <a:gd name="connsiteX2" fmla="*/ 360000 w 368119"/>
                <a:gd name="connsiteY2" fmla="*/ 0 h 360000"/>
                <a:gd name="connsiteX3" fmla="*/ 360000 w 368119"/>
                <a:gd name="connsiteY3" fmla="*/ 360000 h 360000"/>
                <a:gd name="connsiteX4" fmla="*/ 0 w 368119"/>
                <a:gd name="connsiteY4" fmla="*/ 360000 h 360000"/>
                <a:gd name="connsiteX5" fmla="*/ 0 w 368119"/>
                <a:gd name="connsiteY5" fmla="*/ 0 h 360000"/>
                <a:gd name="connsiteX6" fmla="*/ 83322 w 368119"/>
                <a:gd name="connsiteY6" fmla="*/ 0 h 360000"/>
                <a:gd name="connsiteX7" fmla="*/ 83322 w 368119"/>
                <a:gd name="connsiteY7" fmla="*/ 68850 h 360000"/>
                <a:gd name="connsiteX8" fmla="*/ 368119 w 368119"/>
                <a:gd name="connsiteY8" fmla="*/ 16029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7" fmla="*/ 83322 w 360000"/>
                <a:gd name="connsiteY7" fmla="*/ 68850 h 360000"/>
                <a:gd name="connsiteX0" fmla="*/ 276679 w 360000"/>
                <a:gd name="connsiteY0" fmla="*/ 68850 h 360000"/>
                <a:gd name="connsiteX1" fmla="*/ 276679 w 360000"/>
                <a:gd name="connsiteY1" fmla="*/ 0 h 360000"/>
                <a:gd name="connsiteX2" fmla="*/ 360000 w 360000"/>
                <a:gd name="connsiteY2" fmla="*/ 0 h 360000"/>
                <a:gd name="connsiteX3" fmla="*/ 360000 w 360000"/>
                <a:gd name="connsiteY3" fmla="*/ 360000 h 360000"/>
                <a:gd name="connsiteX4" fmla="*/ 0 w 360000"/>
                <a:gd name="connsiteY4" fmla="*/ 360000 h 360000"/>
                <a:gd name="connsiteX5" fmla="*/ 0 w 360000"/>
                <a:gd name="connsiteY5" fmla="*/ 0 h 360000"/>
                <a:gd name="connsiteX6" fmla="*/ 83322 w 360000"/>
                <a:gd name="connsiteY6" fmla="*/ 0 h 360000"/>
                <a:gd name="connsiteX0" fmla="*/ 276679 w 360000"/>
                <a:gd name="connsiteY0" fmla="*/ 0 h 360000"/>
                <a:gd name="connsiteX1" fmla="*/ 360000 w 360000"/>
                <a:gd name="connsiteY1" fmla="*/ 0 h 360000"/>
                <a:gd name="connsiteX2" fmla="*/ 360000 w 360000"/>
                <a:gd name="connsiteY2" fmla="*/ 360000 h 360000"/>
                <a:gd name="connsiteX3" fmla="*/ 0 w 360000"/>
                <a:gd name="connsiteY3" fmla="*/ 360000 h 360000"/>
                <a:gd name="connsiteX4" fmla="*/ 0 w 360000"/>
                <a:gd name="connsiteY4" fmla="*/ 0 h 360000"/>
                <a:gd name="connsiteX5" fmla="*/ 83322 w 360000"/>
                <a:gd name="connsiteY5" fmla="*/ 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360000">
                  <a:moveTo>
                    <a:pt x="276679" y="0"/>
                  </a:moveTo>
                  <a:lnTo>
                    <a:pt x="360000" y="0"/>
                  </a:lnTo>
                  <a:lnTo>
                    <a:pt x="360000" y="360000"/>
                  </a:lnTo>
                  <a:lnTo>
                    <a:pt x="0" y="360000"/>
                  </a:lnTo>
                  <a:lnTo>
                    <a:pt x="0" y="0"/>
                  </a:lnTo>
                  <a:lnTo>
                    <a:pt x="83322" y="0"/>
                  </a:lnTo>
                </a:path>
              </a:pathLst>
            </a:custGeom>
            <a:noFill/>
            <a:ln w="9525" cap="flat">
              <a:solidFill>
                <a:schemeClr val="bg1">
                  <a:lumMod val="75000"/>
                </a:schemeClr>
              </a:solidFill>
              <a:prstDash val="solid"/>
              <a:miter/>
            </a:ln>
          </p:spPr>
          <p:txBody>
            <a:bodyPr rtlCol="0" anchor="ctr"/>
            <a:lstStyle/>
            <a:p>
              <a:endParaRPr lang="en-US" dirty="0"/>
            </a:p>
          </p:txBody>
        </p:sp>
      </p:grpSp>
    </p:spTree>
    <p:extLst>
      <p:ext uri="{BB962C8B-B14F-4D97-AF65-F5344CB8AC3E}">
        <p14:creationId xmlns:p14="http://schemas.microsoft.com/office/powerpoint/2010/main" val="129173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1000"/>
                                        <p:tgtEl>
                                          <p:spTgt spid="55"/>
                                        </p:tgtEl>
                                      </p:cBhvr>
                                    </p:animEffect>
                                    <p:anim calcmode="lin" valueType="num">
                                      <p:cBhvr>
                                        <p:cTn id="25" dur="1000" fill="hold"/>
                                        <p:tgtEl>
                                          <p:spTgt spid="55"/>
                                        </p:tgtEl>
                                        <p:attrNameLst>
                                          <p:attrName>ppt_x</p:attrName>
                                        </p:attrNameLst>
                                      </p:cBhvr>
                                      <p:tavLst>
                                        <p:tav tm="0">
                                          <p:val>
                                            <p:strVal val="#ppt_x"/>
                                          </p:val>
                                        </p:tav>
                                        <p:tav tm="100000">
                                          <p:val>
                                            <p:strVal val="#ppt_x"/>
                                          </p:val>
                                        </p:tav>
                                      </p:tavLst>
                                    </p:anim>
                                    <p:anim calcmode="lin" valueType="num">
                                      <p:cBhvr>
                                        <p:cTn id="2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build="p"/>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9611"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Market selection criteria</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4</a:t>
            </a:fld>
            <a:endParaRPr lang="en-US" dirty="0"/>
          </a:p>
        </p:txBody>
      </p:sp>
      <p:sp>
        <p:nvSpPr>
          <p:cNvPr id="6" name="Text Placeholder 5">
            <a:extLst>
              <a:ext uri="{FF2B5EF4-FFF2-40B4-BE49-F238E27FC236}">
                <a16:creationId xmlns:a16="http://schemas.microsoft.com/office/drawing/2014/main" id="{D1BEBF22-A40E-4194-AD9A-12E9E5AB0013}"/>
              </a:ext>
            </a:extLst>
          </p:cNvPr>
          <p:cNvSpPr>
            <a:spLocks noGrp="1"/>
          </p:cNvSpPr>
          <p:nvPr>
            <p:ph type="body" sz="quarter" idx="14"/>
          </p:nvPr>
        </p:nvSpPr>
        <p:spPr>
          <a:xfrm>
            <a:off x="1418162" y="1534831"/>
            <a:ext cx="2030218" cy="554643"/>
          </a:xfrm>
        </p:spPr>
        <p:txBody>
          <a:bodyPr/>
          <a:lstStyle/>
          <a:p>
            <a:r>
              <a:rPr lang="en-US" dirty="0"/>
              <a:t>Health per capita expenditure (A)</a:t>
            </a:r>
          </a:p>
        </p:txBody>
      </p:sp>
      <p:sp>
        <p:nvSpPr>
          <p:cNvPr id="8" name="Text Placeholder 7">
            <a:extLst>
              <a:ext uri="{FF2B5EF4-FFF2-40B4-BE49-F238E27FC236}">
                <a16:creationId xmlns:a16="http://schemas.microsoft.com/office/drawing/2014/main" id="{D23D57FF-A4A8-4B9F-8E36-4755E494CBB8}"/>
              </a:ext>
            </a:extLst>
          </p:cNvPr>
          <p:cNvSpPr>
            <a:spLocks noGrp="1"/>
          </p:cNvSpPr>
          <p:nvPr>
            <p:ph type="body" sz="quarter" idx="16"/>
          </p:nvPr>
        </p:nvSpPr>
        <p:spPr>
          <a:xfrm>
            <a:off x="4143478" y="1555958"/>
            <a:ext cx="1899579" cy="554643"/>
          </a:xfrm>
        </p:spPr>
        <p:txBody>
          <a:bodyPr/>
          <a:lstStyle/>
          <a:p>
            <a:r>
              <a:rPr lang="en-US" dirty="0"/>
              <a:t>Health expenditure as % of GDP (B)</a:t>
            </a:r>
          </a:p>
        </p:txBody>
      </p:sp>
      <p:sp>
        <p:nvSpPr>
          <p:cNvPr id="10" name="Text Placeholder 9">
            <a:extLst>
              <a:ext uri="{FF2B5EF4-FFF2-40B4-BE49-F238E27FC236}">
                <a16:creationId xmlns:a16="http://schemas.microsoft.com/office/drawing/2014/main" id="{FA62A9F2-7193-4B39-BE74-49635D23507F}"/>
              </a:ext>
            </a:extLst>
          </p:cNvPr>
          <p:cNvSpPr>
            <a:spLocks noGrp="1"/>
          </p:cNvSpPr>
          <p:nvPr>
            <p:ph type="body" sz="quarter" idx="18"/>
          </p:nvPr>
        </p:nvSpPr>
        <p:spPr>
          <a:xfrm>
            <a:off x="6768497" y="1562635"/>
            <a:ext cx="1592540" cy="554643"/>
          </a:xfrm>
        </p:spPr>
        <p:txBody>
          <a:bodyPr/>
          <a:lstStyle/>
          <a:p>
            <a:r>
              <a:rPr lang="en-US" dirty="0"/>
              <a:t>Physician per 1000 People (G)</a:t>
            </a:r>
          </a:p>
        </p:txBody>
      </p:sp>
      <p:cxnSp>
        <p:nvCxnSpPr>
          <p:cNvPr id="42" name="Straight Connector 41">
            <a:extLst>
              <a:ext uri="{FF2B5EF4-FFF2-40B4-BE49-F238E27FC236}">
                <a16:creationId xmlns:a16="http://schemas.microsoft.com/office/drawing/2014/main" id="{6917E9BF-7C5E-4DE7-8C66-9B69A207D1E4}"/>
              </a:ext>
              <a:ext uri="{C183D7F6-B498-43B3-948B-1728B52AA6E4}">
                <adec:decorative xmlns:adec="http://schemas.microsoft.com/office/drawing/2017/decorative" val="1"/>
              </a:ext>
            </a:extLst>
          </p:cNvPr>
          <p:cNvCxnSpPr/>
          <p:nvPr/>
        </p:nvCxnSpPr>
        <p:spPr>
          <a:xfrm>
            <a:off x="1520795" y="3199463"/>
            <a:ext cx="9169633" cy="0"/>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4DCD19-05BE-4D3F-A9E1-A9353D50950B}"/>
              </a:ext>
              <a:ext uri="{C183D7F6-B498-43B3-948B-1728B52AA6E4}">
                <adec:decorative xmlns:adec="http://schemas.microsoft.com/office/drawing/2017/decorative" val="1"/>
              </a:ext>
            </a:extLst>
          </p:cNvPr>
          <p:cNvCxnSpPr>
            <a:cxnSpLocks/>
          </p:cNvCxnSpPr>
          <p:nvPr/>
        </p:nvCxnSpPr>
        <p:spPr>
          <a:xfrm>
            <a:off x="4284760" y="2184737"/>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9527B99-C015-4364-A9D0-E9EF5F8CC859}"/>
              </a:ext>
              <a:ext uri="{C183D7F6-B498-43B3-948B-1728B52AA6E4}">
                <adec:decorative xmlns:adec="http://schemas.microsoft.com/office/drawing/2017/decorative" val="1"/>
              </a:ext>
            </a:extLst>
          </p:cNvPr>
          <p:cNvCxnSpPr>
            <a:cxnSpLocks/>
          </p:cNvCxnSpPr>
          <p:nvPr/>
        </p:nvCxnSpPr>
        <p:spPr>
          <a:xfrm>
            <a:off x="7846166" y="2184737"/>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41" name="Rectangle 40">
            <a:extLst>
              <a:ext uri="{FF2B5EF4-FFF2-40B4-BE49-F238E27FC236}">
                <a16:creationId xmlns:a16="http://schemas.microsoft.com/office/drawing/2014/main" id="{F1E4A73F-DB3E-4AF4-A250-CB257055A3B2}"/>
              </a:ext>
              <a:ext uri="{C183D7F6-B498-43B3-948B-1728B52AA6E4}">
                <adec:decorative xmlns:adec="http://schemas.microsoft.com/office/drawing/2017/decorative" val="1"/>
              </a:ext>
            </a:extLst>
          </p:cNvPr>
          <p:cNvSpPr>
            <a:spLocks/>
          </p:cNvSpPr>
          <p:nvPr/>
        </p:nvSpPr>
        <p:spPr>
          <a:xfrm>
            <a:off x="755273" y="1529887"/>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651BC50-F263-44D5-B1E1-32D5EA7EA21F}"/>
              </a:ext>
              <a:ext uri="{C183D7F6-B498-43B3-948B-1728B52AA6E4}">
                <adec:decorative xmlns:adec="http://schemas.microsoft.com/office/drawing/2017/decorative" val="1"/>
              </a:ext>
            </a:extLst>
          </p:cNvPr>
          <p:cNvSpPr>
            <a:spLocks/>
          </p:cNvSpPr>
          <p:nvPr/>
        </p:nvSpPr>
        <p:spPr>
          <a:xfrm>
            <a:off x="3458676" y="1542248"/>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00AA00A-91AC-4400-AF7A-EAB0770006ED}"/>
              </a:ext>
              <a:ext uri="{C183D7F6-B498-43B3-948B-1728B52AA6E4}">
                <adec:decorative xmlns:adec="http://schemas.microsoft.com/office/drawing/2017/decorative" val="1"/>
              </a:ext>
            </a:extLst>
          </p:cNvPr>
          <p:cNvSpPr>
            <a:spLocks/>
          </p:cNvSpPr>
          <p:nvPr/>
        </p:nvSpPr>
        <p:spPr>
          <a:xfrm>
            <a:off x="6162079" y="1544495"/>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E2EAB4BE-ED20-4BB8-A23B-B02A1115A828}"/>
              </a:ext>
              <a:ext uri="{C183D7F6-B498-43B3-948B-1728B52AA6E4}">
                <adec:decorative xmlns:adec="http://schemas.microsoft.com/office/drawing/2017/decorative" val="1"/>
              </a:ext>
            </a:extLst>
          </p:cNvPr>
          <p:cNvCxnSpPr>
            <a:cxnSpLocks/>
          </p:cNvCxnSpPr>
          <p:nvPr/>
        </p:nvCxnSpPr>
        <p:spPr>
          <a:xfrm>
            <a:off x="4364325" y="4537117"/>
            <a:ext cx="0" cy="969367"/>
          </a:xfrm>
          <a:prstGeom prst="line">
            <a:avLst/>
          </a:prstGeom>
          <a:ln w="3175">
            <a:solidFill>
              <a:schemeClr val="bg1">
                <a:lumMod val="95000"/>
                <a:alpha val="20000"/>
              </a:schemeClr>
            </a:solidFill>
          </a:ln>
        </p:spPr>
        <p:style>
          <a:lnRef idx="1">
            <a:schemeClr val="accent1"/>
          </a:lnRef>
          <a:fillRef idx="0">
            <a:schemeClr val="accent1"/>
          </a:fillRef>
          <a:effectRef idx="0">
            <a:schemeClr val="accent1"/>
          </a:effectRef>
          <a:fontRef idx="minor">
            <a:schemeClr val="tx1"/>
          </a:fontRef>
        </p:style>
      </p:cxnSp>
      <p:grpSp>
        <p:nvGrpSpPr>
          <p:cNvPr id="58" name="Group 57" descr="Icon Doctor">
            <a:extLst>
              <a:ext uri="{FF2B5EF4-FFF2-40B4-BE49-F238E27FC236}">
                <a16:creationId xmlns:a16="http://schemas.microsoft.com/office/drawing/2014/main" id="{E9DBD697-D950-4E35-9DE5-A0C834127864}"/>
              </a:ext>
            </a:extLst>
          </p:cNvPr>
          <p:cNvGrpSpPr>
            <a:grpSpLocks noChangeAspect="1"/>
          </p:cNvGrpSpPr>
          <p:nvPr/>
        </p:nvGrpSpPr>
        <p:grpSpPr>
          <a:xfrm>
            <a:off x="6240460" y="1704123"/>
            <a:ext cx="306222" cy="372176"/>
            <a:chOff x="6939367" y="37502"/>
            <a:chExt cx="742950" cy="902969"/>
          </a:xfrm>
        </p:grpSpPr>
        <p:sp>
          <p:nvSpPr>
            <p:cNvPr id="54" name="Freeform: Shape 53">
              <a:extLst>
                <a:ext uri="{FF2B5EF4-FFF2-40B4-BE49-F238E27FC236}">
                  <a16:creationId xmlns:a16="http://schemas.microsoft.com/office/drawing/2014/main" id="{48ADB8A8-8157-4E9C-BA76-1F538C33554B}"/>
                </a:ext>
              </a:extLst>
            </p:cNvPr>
            <p:cNvSpPr/>
            <p:nvPr/>
          </p:nvSpPr>
          <p:spPr>
            <a:xfrm>
              <a:off x="7477530" y="594714"/>
              <a:ext cx="57150" cy="57150"/>
            </a:xfrm>
            <a:custGeom>
              <a:avLst/>
              <a:gdLst>
                <a:gd name="connsiteX0" fmla="*/ 57150 w 57150"/>
                <a:gd name="connsiteY0" fmla="*/ 28575 h 57150"/>
                <a:gd name="connsiteX1" fmla="*/ 28575 w 57150"/>
                <a:gd name="connsiteY1" fmla="*/ 57150 h 57150"/>
                <a:gd name="connsiteX2" fmla="*/ 0 w 57150"/>
                <a:gd name="connsiteY2" fmla="*/ 28575 h 57150"/>
                <a:gd name="connsiteX3" fmla="*/ 28575 w 57150"/>
                <a:gd name="connsiteY3" fmla="*/ 0 h 57150"/>
                <a:gd name="connsiteX4" fmla="*/ 57150 w 57150"/>
                <a:gd name="connsiteY4" fmla="*/ 28575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57150" y="28575"/>
                  </a:moveTo>
                  <a:cubicBezTo>
                    <a:pt x="57150" y="44357"/>
                    <a:pt x="44357" y="57150"/>
                    <a:pt x="28575" y="57150"/>
                  </a:cubicBezTo>
                  <a:cubicBezTo>
                    <a:pt x="12793" y="57150"/>
                    <a:pt x="0" y="44357"/>
                    <a:pt x="0" y="28575"/>
                  </a:cubicBezTo>
                  <a:cubicBezTo>
                    <a:pt x="0" y="12793"/>
                    <a:pt x="12793" y="0"/>
                    <a:pt x="28575" y="0"/>
                  </a:cubicBezTo>
                  <a:cubicBezTo>
                    <a:pt x="44357" y="0"/>
                    <a:pt x="57150" y="12793"/>
                    <a:pt x="57150" y="28575"/>
                  </a:cubicBezTo>
                  <a:close/>
                </a:path>
              </a:pathLst>
            </a:custGeom>
            <a:solidFill>
              <a:schemeClr val="bg1"/>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A00A7B0-F072-47CC-9356-6E33947D7A4A}"/>
                </a:ext>
              </a:extLst>
            </p:cNvPr>
            <p:cNvSpPr/>
            <p:nvPr/>
          </p:nvSpPr>
          <p:spPr>
            <a:xfrm>
              <a:off x="6939367" y="454696"/>
              <a:ext cx="742950" cy="485775"/>
            </a:xfrm>
            <a:custGeom>
              <a:avLst/>
              <a:gdLst>
                <a:gd name="connsiteX0" fmla="*/ 556260 w 742950"/>
                <a:gd name="connsiteY0" fmla="*/ 0 h 485775"/>
                <a:gd name="connsiteX1" fmla="*/ 531495 w 742950"/>
                <a:gd name="connsiteY1" fmla="*/ 19050 h 485775"/>
                <a:gd name="connsiteX2" fmla="*/ 581025 w 742950"/>
                <a:gd name="connsiteY2" fmla="*/ 112395 h 485775"/>
                <a:gd name="connsiteX3" fmla="*/ 625793 w 742950"/>
                <a:gd name="connsiteY3" fmla="*/ 168593 h 485775"/>
                <a:gd name="connsiteX4" fmla="*/ 567690 w 742950"/>
                <a:gd name="connsiteY4" fmla="*/ 226695 h 485775"/>
                <a:gd name="connsiteX5" fmla="*/ 509587 w 742950"/>
                <a:gd name="connsiteY5" fmla="*/ 168593 h 485775"/>
                <a:gd name="connsiteX6" fmla="*/ 551498 w 742950"/>
                <a:gd name="connsiteY6" fmla="*/ 113348 h 485775"/>
                <a:gd name="connsiteX7" fmla="*/ 505778 w 742950"/>
                <a:gd name="connsiteY7" fmla="*/ 35243 h 485775"/>
                <a:gd name="connsiteX8" fmla="*/ 376237 w 742950"/>
                <a:gd name="connsiteY8" fmla="*/ 67628 h 485775"/>
                <a:gd name="connsiteX9" fmla="*/ 250508 w 742950"/>
                <a:gd name="connsiteY9" fmla="*/ 37148 h 485775"/>
                <a:gd name="connsiteX10" fmla="*/ 204787 w 742950"/>
                <a:gd name="connsiteY10" fmla="*/ 168593 h 485775"/>
                <a:gd name="connsiteX11" fmla="*/ 290512 w 742950"/>
                <a:gd name="connsiteY11" fmla="*/ 269558 h 485775"/>
                <a:gd name="connsiteX12" fmla="*/ 290512 w 742950"/>
                <a:gd name="connsiteY12" fmla="*/ 337185 h 485775"/>
                <a:gd name="connsiteX13" fmla="*/ 275273 w 742950"/>
                <a:gd name="connsiteY13" fmla="*/ 352425 h 485775"/>
                <a:gd name="connsiteX14" fmla="*/ 228600 w 742950"/>
                <a:gd name="connsiteY14" fmla="*/ 352425 h 485775"/>
                <a:gd name="connsiteX15" fmla="*/ 213360 w 742950"/>
                <a:gd name="connsiteY15" fmla="*/ 337185 h 485775"/>
                <a:gd name="connsiteX16" fmla="*/ 228600 w 742950"/>
                <a:gd name="connsiteY16" fmla="*/ 321945 h 485775"/>
                <a:gd name="connsiteX17" fmla="*/ 260985 w 742950"/>
                <a:gd name="connsiteY17" fmla="*/ 321945 h 485775"/>
                <a:gd name="connsiteX18" fmla="*/ 260985 w 742950"/>
                <a:gd name="connsiteY18" fmla="*/ 268605 h 485775"/>
                <a:gd name="connsiteX19" fmla="*/ 188595 w 742950"/>
                <a:gd name="connsiteY19" fmla="*/ 196215 h 485775"/>
                <a:gd name="connsiteX20" fmla="*/ 116205 w 742950"/>
                <a:gd name="connsiteY20" fmla="*/ 268605 h 485775"/>
                <a:gd name="connsiteX21" fmla="*/ 116205 w 742950"/>
                <a:gd name="connsiteY21" fmla="*/ 321945 h 485775"/>
                <a:gd name="connsiteX22" fmla="*/ 148590 w 742950"/>
                <a:gd name="connsiteY22" fmla="*/ 321945 h 485775"/>
                <a:gd name="connsiteX23" fmla="*/ 163830 w 742950"/>
                <a:gd name="connsiteY23" fmla="*/ 337185 h 485775"/>
                <a:gd name="connsiteX24" fmla="*/ 148590 w 742950"/>
                <a:gd name="connsiteY24" fmla="*/ 352425 h 485775"/>
                <a:gd name="connsiteX25" fmla="*/ 100965 w 742950"/>
                <a:gd name="connsiteY25" fmla="*/ 352425 h 485775"/>
                <a:gd name="connsiteX26" fmla="*/ 85725 w 742950"/>
                <a:gd name="connsiteY26" fmla="*/ 337185 h 485775"/>
                <a:gd name="connsiteX27" fmla="*/ 85725 w 742950"/>
                <a:gd name="connsiteY27" fmla="*/ 269558 h 485775"/>
                <a:gd name="connsiteX28" fmla="*/ 174308 w 742950"/>
                <a:gd name="connsiteY28" fmla="*/ 168593 h 485775"/>
                <a:gd name="connsiteX29" fmla="*/ 223837 w 742950"/>
                <a:gd name="connsiteY29" fmla="*/ 21907 h 485775"/>
                <a:gd name="connsiteX30" fmla="*/ 194310 w 742950"/>
                <a:gd name="connsiteY30" fmla="*/ 0 h 485775"/>
                <a:gd name="connsiteX31" fmla="*/ 0 w 742950"/>
                <a:gd name="connsiteY31" fmla="*/ 259080 h 485775"/>
                <a:gd name="connsiteX32" fmla="*/ 0 w 742950"/>
                <a:gd name="connsiteY32" fmla="*/ 429578 h 485775"/>
                <a:gd name="connsiteX33" fmla="*/ 58103 w 742950"/>
                <a:gd name="connsiteY33" fmla="*/ 487680 h 485775"/>
                <a:gd name="connsiteX34" fmla="*/ 693420 w 742950"/>
                <a:gd name="connsiteY34" fmla="*/ 487680 h 485775"/>
                <a:gd name="connsiteX35" fmla="*/ 751523 w 742950"/>
                <a:gd name="connsiteY35" fmla="*/ 429578 h 485775"/>
                <a:gd name="connsiteX36" fmla="*/ 751523 w 742950"/>
                <a:gd name="connsiteY36" fmla="*/ 259080 h 485775"/>
                <a:gd name="connsiteX37" fmla="*/ 556260 w 742950"/>
                <a:gd name="connsiteY37" fmla="*/ 0 h 485775"/>
                <a:gd name="connsiteX38" fmla="*/ 549593 w 742950"/>
                <a:gd name="connsiteY38" fmla="*/ 366713 h 485775"/>
                <a:gd name="connsiteX39" fmla="*/ 541020 w 742950"/>
                <a:gd name="connsiteY39" fmla="*/ 375285 h 485775"/>
                <a:gd name="connsiteX40" fmla="*/ 502920 w 742950"/>
                <a:gd name="connsiteY40" fmla="*/ 375285 h 485775"/>
                <a:gd name="connsiteX41" fmla="*/ 502920 w 742950"/>
                <a:gd name="connsiteY41" fmla="*/ 414338 h 485775"/>
                <a:gd name="connsiteX42" fmla="*/ 494348 w 742950"/>
                <a:gd name="connsiteY42" fmla="*/ 422910 h 485775"/>
                <a:gd name="connsiteX43" fmla="*/ 461010 w 742950"/>
                <a:gd name="connsiteY43" fmla="*/ 422910 h 485775"/>
                <a:gd name="connsiteX44" fmla="*/ 452437 w 742950"/>
                <a:gd name="connsiteY44" fmla="*/ 414338 h 485775"/>
                <a:gd name="connsiteX45" fmla="*/ 452437 w 742950"/>
                <a:gd name="connsiteY45" fmla="*/ 375285 h 485775"/>
                <a:gd name="connsiteX46" fmla="*/ 414337 w 742950"/>
                <a:gd name="connsiteY46" fmla="*/ 375285 h 485775"/>
                <a:gd name="connsiteX47" fmla="*/ 405765 w 742950"/>
                <a:gd name="connsiteY47" fmla="*/ 366713 h 485775"/>
                <a:gd name="connsiteX48" fmla="*/ 405765 w 742950"/>
                <a:gd name="connsiteY48" fmla="*/ 332422 h 485775"/>
                <a:gd name="connsiteX49" fmla="*/ 414337 w 742950"/>
                <a:gd name="connsiteY49" fmla="*/ 323850 h 485775"/>
                <a:gd name="connsiteX50" fmla="*/ 452437 w 742950"/>
                <a:gd name="connsiteY50" fmla="*/ 323850 h 485775"/>
                <a:gd name="connsiteX51" fmla="*/ 452437 w 742950"/>
                <a:gd name="connsiteY51" fmla="*/ 284797 h 485775"/>
                <a:gd name="connsiteX52" fmla="*/ 461010 w 742950"/>
                <a:gd name="connsiteY52" fmla="*/ 276225 h 485775"/>
                <a:gd name="connsiteX53" fmla="*/ 494348 w 742950"/>
                <a:gd name="connsiteY53" fmla="*/ 276225 h 485775"/>
                <a:gd name="connsiteX54" fmla="*/ 502920 w 742950"/>
                <a:gd name="connsiteY54" fmla="*/ 284797 h 485775"/>
                <a:gd name="connsiteX55" fmla="*/ 502920 w 742950"/>
                <a:gd name="connsiteY55" fmla="*/ 323850 h 485775"/>
                <a:gd name="connsiteX56" fmla="*/ 541020 w 742950"/>
                <a:gd name="connsiteY56" fmla="*/ 323850 h 485775"/>
                <a:gd name="connsiteX57" fmla="*/ 549593 w 742950"/>
                <a:gd name="connsiteY57" fmla="*/ 332422 h 485775"/>
                <a:gd name="connsiteX58" fmla="*/ 549593 w 742950"/>
                <a:gd name="connsiteY58" fmla="*/ 366713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742950" h="485775">
                  <a:moveTo>
                    <a:pt x="556260" y="0"/>
                  </a:moveTo>
                  <a:cubicBezTo>
                    <a:pt x="548640" y="7620"/>
                    <a:pt x="540068" y="13335"/>
                    <a:pt x="531495" y="19050"/>
                  </a:cubicBezTo>
                  <a:cubicBezTo>
                    <a:pt x="550545" y="39053"/>
                    <a:pt x="575310" y="73343"/>
                    <a:pt x="581025" y="112395"/>
                  </a:cubicBezTo>
                  <a:cubicBezTo>
                    <a:pt x="606743" y="118110"/>
                    <a:pt x="625793" y="141923"/>
                    <a:pt x="625793" y="168593"/>
                  </a:cubicBezTo>
                  <a:cubicBezTo>
                    <a:pt x="625793" y="200978"/>
                    <a:pt x="600075" y="226695"/>
                    <a:pt x="567690" y="226695"/>
                  </a:cubicBezTo>
                  <a:cubicBezTo>
                    <a:pt x="535305" y="226695"/>
                    <a:pt x="509587" y="200978"/>
                    <a:pt x="509587" y="168593"/>
                  </a:cubicBezTo>
                  <a:cubicBezTo>
                    <a:pt x="509587" y="142875"/>
                    <a:pt x="527685" y="120015"/>
                    <a:pt x="551498" y="113348"/>
                  </a:cubicBezTo>
                  <a:cubicBezTo>
                    <a:pt x="545783" y="80963"/>
                    <a:pt x="521970" y="51435"/>
                    <a:pt x="505778" y="35243"/>
                  </a:cubicBezTo>
                  <a:cubicBezTo>
                    <a:pt x="466725" y="56198"/>
                    <a:pt x="422910" y="67628"/>
                    <a:pt x="376237" y="67628"/>
                  </a:cubicBezTo>
                  <a:cubicBezTo>
                    <a:pt x="331470" y="67628"/>
                    <a:pt x="288608" y="56198"/>
                    <a:pt x="250508" y="37148"/>
                  </a:cubicBezTo>
                  <a:cubicBezTo>
                    <a:pt x="234315" y="61913"/>
                    <a:pt x="208598" y="110490"/>
                    <a:pt x="204787" y="168593"/>
                  </a:cubicBezTo>
                  <a:cubicBezTo>
                    <a:pt x="253365" y="176213"/>
                    <a:pt x="290512" y="218122"/>
                    <a:pt x="290512" y="269558"/>
                  </a:cubicBezTo>
                  <a:lnTo>
                    <a:pt x="290512" y="337185"/>
                  </a:lnTo>
                  <a:cubicBezTo>
                    <a:pt x="290512" y="345758"/>
                    <a:pt x="283845" y="352425"/>
                    <a:pt x="275273" y="352425"/>
                  </a:cubicBezTo>
                  <a:lnTo>
                    <a:pt x="228600" y="352425"/>
                  </a:lnTo>
                  <a:cubicBezTo>
                    <a:pt x="220028" y="352425"/>
                    <a:pt x="213360" y="345758"/>
                    <a:pt x="213360" y="337185"/>
                  </a:cubicBezTo>
                  <a:cubicBezTo>
                    <a:pt x="213360" y="328613"/>
                    <a:pt x="220028" y="321945"/>
                    <a:pt x="228600" y="321945"/>
                  </a:cubicBezTo>
                  <a:lnTo>
                    <a:pt x="260985" y="321945"/>
                  </a:lnTo>
                  <a:lnTo>
                    <a:pt x="260985" y="268605"/>
                  </a:lnTo>
                  <a:cubicBezTo>
                    <a:pt x="260985" y="228600"/>
                    <a:pt x="228600" y="196215"/>
                    <a:pt x="188595" y="196215"/>
                  </a:cubicBezTo>
                  <a:cubicBezTo>
                    <a:pt x="148590" y="196215"/>
                    <a:pt x="116205" y="228600"/>
                    <a:pt x="116205" y="268605"/>
                  </a:cubicBezTo>
                  <a:lnTo>
                    <a:pt x="116205" y="321945"/>
                  </a:lnTo>
                  <a:lnTo>
                    <a:pt x="148590" y="321945"/>
                  </a:lnTo>
                  <a:cubicBezTo>
                    <a:pt x="157163" y="321945"/>
                    <a:pt x="163830" y="328613"/>
                    <a:pt x="163830" y="337185"/>
                  </a:cubicBezTo>
                  <a:cubicBezTo>
                    <a:pt x="163830" y="345758"/>
                    <a:pt x="157163" y="352425"/>
                    <a:pt x="148590" y="352425"/>
                  </a:cubicBezTo>
                  <a:lnTo>
                    <a:pt x="100965" y="352425"/>
                  </a:lnTo>
                  <a:cubicBezTo>
                    <a:pt x="92392" y="352425"/>
                    <a:pt x="85725" y="345758"/>
                    <a:pt x="85725" y="337185"/>
                  </a:cubicBezTo>
                  <a:lnTo>
                    <a:pt x="85725" y="269558"/>
                  </a:lnTo>
                  <a:cubicBezTo>
                    <a:pt x="85725" y="218122"/>
                    <a:pt x="123825" y="175260"/>
                    <a:pt x="174308" y="168593"/>
                  </a:cubicBezTo>
                  <a:cubicBezTo>
                    <a:pt x="178117" y="102870"/>
                    <a:pt x="205740" y="50482"/>
                    <a:pt x="223837" y="21907"/>
                  </a:cubicBezTo>
                  <a:cubicBezTo>
                    <a:pt x="213360" y="15240"/>
                    <a:pt x="203835" y="8573"/>
                    <a:pt x="194310" y="0"/>
                  </a:cubicBezTo>
                  <a:cubicBezTo>
                    <a:pt x="81915" y="33338"/>
                    <a:pt x="0" y="137160"/>
                    <a:pt x="0" y="259080"/>
                  </a:cubicBezTo>
                  <a:lnTo>
                    <a:pt x="0" y="429578"/>
                  </a:lnTo>
                  <a:cubicBezTo>
                    <a:pt x="0" y="461963"/>
                    <a:pt x="25717" y="487680"/>
                    <a:pt x="58103" y="487680"/>
                  </a:cubicBezTo>
                  <a:lnTo>
                    <a:pt x="693420" y="487680"/>
                  </a:lnTo>
                  <a:cubicBezTo>
                    <a:pt x="725805" y="487680"/>
                    <a:pt x="751523" y="461963"/>
                    <a:pt x="751523" y="429578"/>
                  </a:cubicBezTo>
                  <a:lnTo>
                    <a:pt x="751523" y="259080"/>
                  </a:lnTo>
                  <a:cubicBezTo>
                    <a:pt x="750570" y="136208"/>
                    <a:pt x="668655" y="32385"/>
                    <a:pt x="556260" y="0"/>
                  </a:cubicBezTo>
                  <a:close/>
                  <a:moveTo>
                    <a:pt x="549593" y="366713"/>
                  </a:moveTo>
                  <a:cubicBezTo>
                    <a:pt x="549593" y="371475"/>
                    <a:pt x="545783" y="375285"/>
                    <a:pt x="541020" y="375285"/>
                  </a:cubicBezTo>
                  <a:lnTo>
                    <a:pt x="502920" y="375285"/>
                  </a:lnTo>
                  <a:lnTo>
                    <a:pt x="502920" y="414338"/>
                  </a:lnTo>
                  <a:cubicBezTo>
                    <a:pt x="502920" y="419100"/>
                    <a:pt x="499110" y="422910"/>
                    <a:pt x="494348" y="422910"/>
                  </a:cubicBezTo>
                  <a:lnTo>
                    <a:pt x="461010" y="422910"/>
                  </a:lnTo>
                  <a:cubicBezTo>
                    <a:pt x="456248" y="422910"/>
                    <a:pt x="452437" y="419100"/>
                    <a:pt x="452437" y="414338"/>
                  </a:cubicBezTo>
                  <a:lnTo>
                    <a:pt x="452437" y="375285"/>
                  </a:lnTo>
                  <a:lnTo>
                    <a:pt x="414337" y="375285"/>
                  </a:lnTo>
                  <a:cubicBezTo>
                    <a:pt x="409575" y="375285"/>
                    <a:pt x="405765" y="371475"/>
                    <a:pt x="405765" y="366713"/>
                  </a:cubicBezTo>
                  <a:lnTo>
                    <a:pt x="405765" y="332422"/>
                  </a:lnTo>
                  <a:cubicBezTo>
                    <a:pt x="405765" y="327660"/>
                    <a:pt x="409575" y="323850"/>
                    <a:pt x="414337" y="323850"/>
                  </a:cubicBezTo>
                  <a:lnTo>
                    <a:pt x="452437" y="323850"/>
                  </a:lnTo>
                  <a:lnTo>
                    <a:pt x="452437" y="284797"/>
                  </a:lnTo>
                  <a:cubicBezTo>
                    <a:pt x="452437" y="280035"/>
                    <a:pt x="456248" y="276225"/>
                    <a:pt x="461010" y="276225"/>
                  </a:cubicBezTo>
                  <a:lnTo>
                    <a:pt x="494348" y="276225"/>
                  </a:lnTo>
                  <a:cubicBezTo>
                    <a:pt x="499110" y="276225"/>
                    <a:pt x="502920" y="280035"/>
                    <a:pt x="502920" y="284797"/>
                  </a:cubicBezTo>
                  <a:lnTo>
                    <a:pt x="502920" y="323850"/>
                  </a:lnTo>
                  <a:lnTo>
                    <a:pt x="541020" y="323850"/>
                  </a:lnTo>
                  <a:cubicBezTo>
                    <a:pt x="545783" y="323850"/>
                    <a:pt x="549593" y="327660"/>
                    <a:pt x="549593" y="332422"/>
                  </a:cubicBezTo>
                  <a:lnTo>
                    <a:pt x="549593" y="366713"/>
                  </a:lnTo>
                  <a:close/>
                </a:path>
              </a:pathLst>
            </a:custGeom>
            <a:solidFill>
              <a:schemeClr val="bg1"/>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9EAB1B9-6D19-49E6-B4AE-5D32BC38E444}"/>
                </a:ext>
              </a:extLst>
            </p:cNvPr>
            <p:cNvSpPr/>
            <p:nvPr/>
          </p:nvSpPr>
          <p:spPr>
            <a:xfrm>
              <a:off x="7104150" y="37502"/>
              <a:ext cx="419100" cy="419100"/>
            </a:xfrm>
            <a:custGeom>
              <a:avLst/>
              <a:gdLst>
                <a:gd name="connsiteX0" fmla="*/ 421005 w 419100"/>
                <a:gd name="connsiteY0" fmla="*/ 210503 h 419100"/>
                <a:gd name="connsiteX1" fmla="*/ 210503 w 419100"/>
                <a:gd name="connsiteY1" fmla="*/ 421005 h 419100"/>
                <a:gd name="connsiteX2" fmla="*/ 0 w 419100"/>
                <a:gd name="connsiteY2" fmla="*/ 210503 h 419100"/>
                <a:gd name="connsiteX3" fmla="*/ 210503 w 419100"/>
                <a:gd name="connsiteY3" fmla="*/ 0 h 419100"/>
                <a:gd name="connsiteX4" fmla="*/ 421005 w 419100"/>
                <a:gd name="connsiteY4" fmla="*/ 210503 h 419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 h="419100">
                  <a:moveTo>
                    <a:pt x="421005" y="210503"/>
                  </a:moveTo>
                  <a:cubicBezTo>
                    <a:pt x="421005" y="326760"/>
                    <a:pt x="326760" y="421005"/>
                    <a:pt x="210503" y="421005"/>
                  </a:cubicBezTo>
                  <a:cubicBezTo>
                    <a:pt x="94245" y="421005"/>
                    <a:pt x="0" y="326760"/>
                    <a:pt x="0" y="210503"/>
                  </a:cubicBezTo>
                  <a:cubicBezTo>
                    <a:pt x="0" y="94245"/>
                    <a:pt x="94245" y="0"/>
                    <a:pt x="210503" y="0"/>
                  </a:cubicBezTo>
                  <a:cubicBezTo>
                    <a:pt x="326760" y="0"/>
                    <a:pt x="421005" y="94245"/>
                    <a:pt x="421005" y="210503"/>
                  </a:cubicBezTo>
                  <a:close/>
                </a:path>
              </a:pathLst>
            </a:custGeom>
            <a:solidFill>
              <a:schemeClr val="bg1"/>
            </a:solidFill>
            <a:ln w="9525" cap="flat">
              <a:noFill/>
              <a:prstDash val="solid"/>
              <a:miter/>
            </a:ln>
          </p:spPr>
          <p:txBody>
            <a:bodyPr rtlCol="0" anchor="ctr"/>
            <a:lstStyle/>
            <a:p>
              <a:endParaRPr lang="en-US" dirty="0"/>
            </a:p>
          </p:txBody>
        </p:sp>
      </p:grpSp>
      <p:pic>
        <p:nvPicPr>
          <p:cNvPr id="21" name="Graphic 20" descr="Coins outline">
            <a:extLst>
              <a:ext uri="{FF2B5EF4-FFF2-40B4-BE49-F238E27FC236}">
                <a16:creationId xmlns:a16="http://schemas.microsoft.com/office/drawing/2014/main" id="{EDFDDB2C-30FF-00AA-25E0-38C2C22F1D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2099" y="1604391"/>
            <a:ext cx="546833" cy="546833"/>
          </a:xfrm>
          <a:prstGeom prst="rect">
            <a:avLst/>
          </a:prstGeom>
        </p:spPr>
      </p:pic>
      <p:pic>
        <p:nvPicPr>
          <p:cNvPr id="23" name="Graphic 22" descr="Treasure chest outline">
            <a:extLst>
              <a:ext uri="{FF2B5EF4-FFF2-40B4-BE49-F238E27FC236}">
                <a16:creationId xmlns:a16="http://schemas.microsoft.com/office/drawing/2014/main" id="{F4E81D4E-6C14-F9CF-4384-BDF81EC122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48380" y="1583631"/>
            <a:ext cx="552123" cy="552123"/>
          </a:xfrm>
          <a:prstGeom prst="rect">
            <a:avLst/>
          </a:prstGeom>
        </p:spPr>
      </p:pic>
      <p:sp>
        <p:nvSpPr>
          <p:cNvPr id="30" name="Text Placeholder 9">
            <a:extLst>
              <a:ext uri="{FF2B5EF4-FFF2-40B4-BE49-F238E27FC236}">
                <a16:creationId xmlns:a16="http://schemas.microsoft.com/office/drawing/2014/main" id="{5335AC06-4D97-CA98-1C97-5F23C990DA11}"/>
              </a:ext>
            </a:extLst>
          </p:cNvPr>
          <p:cNvSpPr txBox="1">
            <a:spLocks/>
          </p:cNvSpPr>
          <p:nvPr/>
        </p:nvSpPr>
        <p:spPr>
          <a:xfrm>
            <a:off x="9259162" y="1549526"/>
            <a:ext cx="1852422"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Hospital Beds per 1000 People (E)</a:t>
            </a:r>
          </a:p>
        </p:txBody>
      </p:sp>
      <p:sp>
        <p:nvSpPr>
          <p:cNvPr id="31" name="Rectangle 30">
            <a:extLst>
              <a:ext uri="{FF2B5EF4-FFF2-40B4-BE49-F238E27FC236}">
                <a16:creationId xmlns:a16="http://schemas.microsoft.com/office/drawing/2014/main" id="{83B378A3-07D1-BBAF-70DC-0F5BA6F414B6}"/>
              </a:ext>
              <a:ext uri="{C183D7F6-B498-43B3-948B-1728B52AA6E4}">
                <adec:decorative xmlns:adec="http://schemas.microsoft.com/office/drawing/2017/decorative" val="1"/>
              </a:ext>
            </a:extLst>
          </p:cNvPr>
          <p:cNvSpPr>
            <a:spLocks/>
          </p:cNvSpPr>
          <p:nvPr/>
        </p:nvSpPr>
        <p:spPr>
          <a:xfrm>
            <a:off x="8652744" y="153138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Graphic 36" descr="Sleep outline">
            <a:extLst>
              <a:ext uri="{FF2B5EF4-FFF2-40B4-BE49-F238E27FC236}">
                <a16:creationId xmlns:a16="http://schemas.microsoft.com/office/drawing/2014/main" id="{FC6DB8F4-2565-B2C9-86E4-BDDB950097D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02894" y="1520914"/>
            <a:ext cx="600291" cy="600291"/>
          </a:xfrm>
          <a:prstGeom prst="rect">
            <a:avLst/>
          </a:prstGeom>
        </p:spPr>
      </p:pic>
      <p:sp>
        <p:nvSpPr>
          <p:cNvPr id="63" name="Text Placeholder 5">
            <a:extLst>
              <a:ext uri="{FF2B5EF4-FFF2-40B4-BE49-F238E27FC236}">
                <a16:creationId xmlns:a16="http://schemas.microsoft.com/office/drawing/2014/main" id="{9B0CE184-BEAA-D840-5527-49B3E11E86F3}"/>
              </a:ext>
            </a:extLst>
          </p:cNvPr>
          <p:cNvSpPr txBox="1">
            <a:spLocks/>
          </p:cNvSpPr>
          <p:nvPr/>
        </p:nvSpPr>
        <p:spPr>
          <a:xfrm>
            <a:off x="1434162" y="2511609"/>
            <a:ext cx="2030218"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Life expectancy at Birth (H)</a:t>
            </a:r>
          </a:p>
        </p:txBody>
      </p:sp>
      <p:sp>
        <p:nvSpPr>
          <p:cNvPr id="64" name="Text Placeholder 7">
            <a:extLst>
              <a:ext uri="{FF2B5EF4-FFF2-40B4-BE49-F238E27FC236}">
                <a16:creationId xmlns:a16="http://schemas.microsoft.com/office/drawing/2014/main" id="{19F3033A-3633-6175-D818-19BE3F6BEB8F}"/>
              </a:ext>
            </a:extLst>
          </p:cNvPr>
          <p:cNvSpPr txBox="1">
            <a:spLocks/>
          </p:cNvSpPr>
          <p:nvPr/>
        </p:nvSpPr>
        <p:spPr>
          <a:xfrm>
            <a:off x="4159478" y="2532736"/>
            <a:ext cx="2200502"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of people in age group 15 – 65 (I)</a:t>
            </a:r>
          </a:p>
        </p:txBody>
      </p:sp>
      <p:sp>
        <p:nvSpPr>
          <p:cNvPr id="65" name="Text Placeholder 9">
            <a:extLst>
              <a:ext uri="{FF2B5EF4-FFF2-40B4-BE49-F238E27FC236}">
                <a16:creationId xmlns:a16="http://schemas.microsoft.com/office/drawing/2014/main" id="{A7B9499D-781C-77C8-02A5-3458A7E59B1D}"/>
              </a:ext>
            </a:extLst>
          </p:cNvPr>
          <p:cNvSpPr txBox="1">
            <a:spLocks/>
          </p:cNvSpPr>
          <p:nvPr/>
        </p:nvSpPr>
        <p:spPr>
          <a:xfrm>
            <a:off x="6765503" y="2560409"/>
            <a:ext cx="1737059"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of people of age 65 and above (F)</a:t>
            </a:r>
          </a:p>
        </p:txBody>
      </p:sp>
      <p:sp>
        <p:nvSpPr>
          <p:cNvPr id="66" name="Rectangle 65">
            <a:extLst>
              <a:ext uri="{FF2B5EF4-FFF2-40B4-BE49-F238E27FC236}">
                <a16:creationId xmlns:a16="http://schemas.microsoft.com/office/drawing/2014/main" id="{123BCE9E-6CC2-5311-80D3-0128BF5A106C}"/>
              </a:ext>
              <a:ext uri="{C183D7F6-B498-43B3-948B-1728B52AA6E4}">
                <adec:decorative xmlns:adec="http://schemas.microsoft.com/office/drawing/2017/decorative" val="1"/>
              </a:ext>
            </a:extLst>
          </p:cNvPr>
          <p:cNvSpPr>
            <a:spLocks/>
          </p:cNvSpPr>
          <p:nvPr/>
        </p:nvSpPr>
        <p:spPr>
          <a:xfrm>
            <a:off x="771273" y="2506665"/>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E23E2C04-C60A-326D-2547-D1F19FACAB16}"/>
              </a:ext>
              <a:ext uri="{C183D7F6-B498-43B3-948B-1728B52AA6E4}">
                <adec:decorative xmlns:adec="http://schemas.microsoft.com/office/drawing/2017/decorative" val="1"/>
              </a:ext>
            </a:extLst>
          </p:cNvPr>
          <p:cNvSpPr>
            <a:spLocks/>
          </p:cNvSpPr>
          <p:nvPr/>
        </p:nvSpPr>
        <p:spPr>
          <a:xfrm>
            <a:off x="3474676" y="251902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6B23CD2C-6207-3501-80F8-C96379380E62}"/>
              </a:ext>
              <a:ext uri="{C183D7F6-B498-43B3-948B-1728B52AA6E4}">
                <adec:decorative xmlns:adec="http://schemas.microsoft.com/office/drawing/2017/decorative" val="1"/>
              </a:ext>
            </a:extLst>
          </p:cNvPr>
          <p:cNvSpPr>
            <a:spLocks/>
          </p:cNvSpPr>
          <p:nvPr/>
        </p:nvSpPr>
        <p:spPr>
          <a:xfrm>
            <a:off x="6168729" y="2549864"/>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Text Placeholder 9">
            <a:extLst>
              <a:ext uri="{FF2B5EF4-FFF2-40B4-BE49-F238E27FC236}">
                <a16:creationId xmlns:a16="http://schemas.microsoft.com/office/drawing/2014/main" id="{B6941636-46B2-5302-B495-3FD38DD74C58}"/>
              </a:ext>
            </a:extLst>
          </p:cNvPr>
          <p:cNvSpPr txBox="1">
            <a:spLocks/>
          </p:cNvSpPr>
          <p:nvPr/>
        </p:nvSpPr>
        <p:spPr>
          <a:xfrm>
            <a:off x="9442565" y="2534701"/>
            <a:ext cx="1452801"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GDP (C)</a:t>
            </a:r>
          </a:p>
        </p:txBody>
      </p:sp>
      <p:sp>
        <p:nvSpPr>
          <p:cNvPr id="78" name="Rectangle 77">
            <a:extLst>
              <a:ext uri="{FF2B5EF4-FFF2-40B4-BE49-F238E27FC236}">
                <a16:creationId xmlns:a16="http://schemas.microsoft.com/office/drawing/2014/main" id="{713A59F4-BCC5-07F0-959D-1EB27F93F337}"/>
              </a:ext>
              <a:ext uri="{C183D7F6-B498-43B3-948B-1728B52AA6E4}">
                <adec:decorative xmlns:adec="http://schemas.microsoft.com/office/drawing/2017/decorative" val="1"/>
              </a:ext>
            </a:extLst>
          </p:cNvPr>
          <p:cNvSpPr>
            <a:spLocks/>
          </p:cNvSpPr>
          <p:nvPr/>
        </p:nvSpPr>
        <p:spPr>
          <a:xfrm>
            <a:off x="8675015" y="248298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5" name="Graphic 84" descr="Baby outline">
            <a:extLst>
              <a:ext uri="{FF2B5EF4-FFF2-40B4-BE49-F238E27FC236}">
                <a16:creationId xmlns:a16="http://schemas.microsoft.com/office/drawing/2014/main" id="{A6B8A45B-220E-C439-B9E0-4BEF8EF916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2099" y="2527917"/>
            <a:ext cx="568631" cy="568631"/>
          </a:xfrm>
          <a:prstGeom prst="rect">
            <a:avLst/>
          </a:prstGeom>
        </p:spPr>
      </p:pic>
      <p:pic>
        <p:nvPicPr>
          <p:cNvPr id="87" name="Graphic 86" descr="School boy with solid fill">
            <a:extLst>
              <a:ext uri="{FF2B5EF4-FFF2-40B4-BE49-F238E27FC236}">
                <a16:creationId xmlns:a16="http://schemas.microsoft.com/office/drawing/2014/main" id="{6A8923EA-D466-F9D6-DB3A-45DC6A2B5CF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364191" y="2533614"/>
            <a:ext cx="654421" cy="654421"/>
          </a:xfrm>
          <a:prstGeom prst="rect">
            <a:avLst/>
          </a:prstGeom>
        </p:spPr>
      </p:pic>
      <p:pic>
        <p:nvPicPr>
          <p:cNvPr id="91" name="Graphic 90" descr="Man with cane with solid fill">
            <a:extLst>
              <a:ext uri="{FF2B5EF4-FFF2-40B4-BE49-F238E27FC236}">
                <a16:creationId xmlns:a16="http://schemas.microsoft.com/office/drawing/2014/main" id="{26DB9F98-F69A-BF0D-E19B-9D3077F917A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172438" y="2571427"/>
            <a:ext cx="550640" cy="550640"/>
          </a:xfrm>
          <a:prstGeom prst="rect">
            <a:avLst/>
          </a:prstGeom>
        </p:spPr>
      </p:pic>
      <p:pic>
        <p:nvPicPr>
          <p:cNvPr id="93" name="Graphic 92" descr="Hockey Stick Curve Graph with solid fill">
            <a:extLst>
              <a:ext uri="{FF2B5EF4-FFF2-40B4-BE49-F238E27FC236}">
                <a16:creationId xmlns:a16="http://schemas.microsoft.com/office/drawing/2014/main" id="{5A09464E-137F-7846-DABB-F833648D383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625237" y="2488785"/>
            <a:ext cx="600290" cy="600290"/>
          </a:xfrm>
          <a:prstGeom prst="rect">
            <a:avLst/>
          </a:prstGeom>
        </p:spPr>
      </p:pic>
      <p:sp>
        <p:nvSpPr>
          <p:cNvPr id="94" name="Text Placeholder 5">
            <a:extLst>
              <a:ext uri="{FF2B5EF4-FFF2-40B4-BE49-F238E27FC236}">
                <a16:creationId xmlns:a16="http://schemas.microsoft.com/office/drawing/2014/main" id="{1BC64B7A-A856-91B0-ED58-A4302FEE3C7D}"/>
              </a:ext>
            </a:extLst>
          </p:cNvPr>
          <p:cNvSpPr txBox="1">
            <a:spLocks/>
          </p:cNvSpPr>
          <p:nvPr/>
        </p:nvSpPr>
        <p:spPr>
          <a:xfrm>
            <a:off x="1470670" y="3372470"/>
            <a:ext cx="2030218"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Population (D)</a:t>
            </a:r>
          </a:p>
        </p:txBody>
      </p:sp>
      <p:sp>
        <p:nvSpPr>
          <p:cNvPr id="95" name="Rectangle 94">
            <a:extLst>
              <a:ext uri="{FF2B5EF4-FFF2-40B4-BE49-F238E27FC236}">
                <a16:creationId xmlns:a16="http://schemas.microsoft.com/office/drawing/2014/main" id="{140ABEEE-826F-E9C4-20ED-4E6974160255}"/>
              </a:ext>
              <a:ext uri="{C183D7F6-B498-43B3-948B-1728B52AA6E4}">
                <adec:decorative xmlns:adec="http://schemas.microsoft.com/office/drawing/2017/decorative" val="1"/>
              </a:ext>
            </a:extLst>
          </p:cNvPr>
          <p:cNvSpPr>
            <a:spLocks/>
          </p:cNvSpPr>
          <p:nvPr/>
        </p:nvSpPr>
        <p:spPr>
          <a:xfrm>
            <a:off x="807781" y="3367526"/>
            <a:ext cx="462986" cy="671118"/>
          </a:xfrm>
          <a:prstGeom prst="rect">
            <a:avLst/>
          </a:prstGeom>
          <a:noFill/>
          <a:ln w="6350">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 Placeholder 5">
            <a:extLst>
              <a:ext uri="{FF2B5EF4-FFF2-40B4-BE49-F238E27FC236}">
                <a16:creationId xmlns:a16="http://schemas.microsoft.com/office/drawing/2014/main" id="{C695CCB3-9F02-DFDD-50D8-061AAE265C32}"/>
              </a:ext>
            </a:extLst>
          </p:cNvPr>
          <p:cNvSpPr txBox="1">
            <a:spLocks/>
          </p:cNvSpPr>
          <p:nvPr/>
        </p:nvSpPr>
        <p:spPr>
          <a:xfrm>
            <a:off x="981142" y="5179358"/>
            <a:ext cx="10865096"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DEMAND SCORE =</a:t>
            </a:r>
            <a:r>
              <a:rPr lang="pt-BR" dirty="0"/>
              <a:t> (w5 * E + w6 * F + w7 * G + w8 * H + w9 * I) / (w5+w6+w7+w8+w9)</a:t>
            </a:r>
            <a:endParaRPr lang="en-US" dirty="0"/>
          </a:p>
        </p:txBody>
      </p:sp>
      <p:sp>
        <p:nvSpPr>
          <p:cNvPr id="98" name="Text Placeholder 5">
            <a:extLst>
              <a:ext uri="{FF2B5EF4-FFF2-40B4-BE49-F238E27FC236}">
                <a16:creationId xmlns:a16="http://schemas.microsoft.com/office/drawing/2014/main" id="{F6B16A14-8D3B-846E-759E-9C0F8940BAAB}"/>
              </a:ext>
            </a:extLst>
          </p:cNvPr>
          <p:cNvSpPr txBox="1">
            <a:spLocks/>
          </p:cNvSpPr>
          <p:nvPr/>
        </p:nvSpPr>
        <p:spPr>
          <a:xfrm>
            <a:off x="981142" y="4701476"/>
            <a:ext cx="11078869"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ECONOMIC VIABILITY SCORE = </a:t>
            </a:r>
            <a:r>
              <a:rPr lang="pt-BR" dirty="0"/>
              <a:t>(w1 * A + w2 * B + w3 *C + w4 *D) / (w1+w2+w3+w4)</a:t>
            </a:r>
            <a:endParaRPr lang="en-US" dirty="0"/>
          </a:p>
        </p:txBody>
      </p:sp>
      <p:sp>
        <p:nvSpPr>
          <p:cNvPr id="99" name="Text Placeholder 5">
            <a:extLst>
              <a:ext uri="{FF2B5EF4-FFF2-40B4-BE49-F238E27FC236}">
                <a16:creationId xmlns:a16="http://schemas.microsoft.com/office/drawing/2014/main" id="{5EC67D3E-78D5-D1FE-64B9-E09FFB8D11C9}"/>
              </a:ext>
            </a:extLst>
          </p:cNvPr>
          <p:cNvSpPr txBox="1">
            <a:spLocks/>
          </p:cNvSpPr>
          <p:nvPr/>
        </p:nvSpPr>
        <p:spPr>
          <a:xfrm>
            <a:off x="1021646" y="5731207"/>
            <a:ext cx="9712472"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COMBINED SCORE = (w10 + Economic Viability Score) + (w11 + Demand Score)</a:t>
            </a:r>
          </a:p>
        </p:txBody>
      </p:sp>
      <p:pic>
        <p:nvPicPr>
          <p:cNvPr id="101" name="Graphic 100" descr="Group of people outline">
            <a:extLst>
              <a:ext uri="{FF2B5EF4-FFF2-40B4-BE49-F238E27FC236}">
                <a16:creationId xmlns:a16="http://schemas.microsoft.com/office/drawing/2014/main" id="{8FAF18BC-0190-8408-AE94-31737F7F537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7288" y="3401287"/>
            <a:ext cx="546686" cy="546686"/>
          </a:xfrm>
          <a:prstGeom prst="rect">
            <a:avLst/>
          </a:prstGeom>
        </p:spPr>
      </p:pic>
      <p:sp>
        <p:nvSpPr>
          <p:cNvPr id="102" name="Text Placeholder 5">
            <a:extLst>
              <a:ext uri="{FF2B5EF4-FFF2-40B4-BE49-F238E27FC236}">
                <a16:creationId xmlns:a16="http://schemas.microsoft.com/office/drawing/2014/main" id="{0B75FBBB-B488-82A1-2606-830055816EFC}"/>
              </a:ext>
            </a:extLst>
          </p:cNvPr>
          <p:cNvSpPr txBox="1">
            <a:spLocks/>
          </p:cNvSpPr>
          <p:nvPr/>
        </p:nvSpPr>
        <p:spPr>
          <a:xfrm>
            <a:off x="7383705" y="3703085"/>
            <a:ext cx="4737857" cy="554643"/>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800" b="0" kern="1200" cap="none" baseline="0">
                <a:solidFill>
                  <a:schemeClr val="accent1"/>
                </a:solidFill>
                <a:latin typeface="+mj-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Weight represented as w1, w2, w3 and so on</a:t>
            </a:r>
          </a:p>
          <a:p>
            <a:r>
              <a:rPr lang="en-US" sz="1600" dirty="0"/>
              <a:t>Scores are calculated on the scale of 1 to 10</a:t>
            </a:r>
          </a:p>
        </p:txBody>
      </p:sp>
    </p:spTree>
    <p:extLst>
      <p:ext uri="{BB962C8B-B14F-4D97-AF65-F5344CB8AC3E}">
        <p14:creationId xmlns:p14="http://schemas.microsoft.com/office/powerpoint/2010/main" val="175583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Effect transition="in" filter="fade">
                                      <p:cBhvr>
                                        <p:cTn id="24" dur="1000"/>
                                        <p:tgtEl>
                                          <p:spTgt spid="8">
                                            <p:txEl>
                                              <p:pRg st="0" end="0"/>
                                            </p:txEl>
                                          </p:spTgt>
                                        </p:tgtEl>
                                      </p:cBhvr>
                                    </p:animEffect>
                                    <p:anim calcmode="lin" valueType="num">
                                      <p:cBhvr>
                                        <p:cTn id="2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1000"/>
                                        <p:tgtEl>
                                          <p:spTgt spid="10">
                                            <p:txEl>
                                              <p:pRg st="0" end="0"/>
                                            </p:txEl>
                                          </p:spTgt>
                                        </p:tgtEl>
                                      </p:cBhvr>
                                    </p:animEffect>
                                    <p:anim calcmode="lin" valueType="num">
                                      <p:cBhvr>
                                        <p:cTn id="3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1000"/>
                                        <p:tgtEl>
                                          <p:spTgt spid="42"/>
                                        </p:tgtEl>
                                      </p:cBhvr>
                                    </p:animEffect>
                                    <p:anim calcmode="lin" valueType="num">
                                      <p:cBhvr>
                                        <p:cTn id="35" dur="1000" fill="hold"/>
                                        <p:tgtEl>
                                          <p:spTgt spid="42"/>
                                        </p:tgtEl>
                                        <p:attrNameLst>
                                          <p:attrName>ppt_x</p:attrName>
                                        </p:attrNameLst>
                                      </p:cBhvr>
                                      <p:tavLst>
                                        <p:tav tm="0">
                                          <p:val>
                                            <p:strVal val="#ppt_x"/>
                                          </p:val>
                                        </p:tav>
                                        <p:tav tm="100000">
                                          <p:val>
                                            <p:strVal val="#ppt_x"/>
                                          </p:val>
                                        </p:tav>
                                      </p:tavLst>
                                    </p:anim>
                                    <p:anim calcmode="lin" valueType="num">
                                      <p:cBhvr>
                                        <p:cTn id="36" dur="1000" fill="hold"/>
                                        <p:tgtEl>
                                          <p:spTgt spid="42"/>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fade">
                                      <p:cBhvr>
                                        <p:cTn id="39" dur="1000"/>
                                        <p:tgtEl>
                                          <p:spTgt spid="43"/>
                                        </p:tgtEl>
                                      </p:cBhvr>
                                    </p:animEffect>
                                    <p:anim calcmode="lin" valueType="num">
                                      <p:cBhvr>
                                        <p:cTn id="40" dur="1000" fill="hold"/>
                                        <p:tgtEl>
                                          <p:spTgt spid="43"/>
                                        </p:tgtEl>
                                        <p:attrNameLst>
                                          <p:attrName>ppt_x</p:attrName>
                                        </p:attrNameLst>
                                      </p:cBhvr>
                                      <p:tavLst>
                                        <p:tav tm="0">
                                          <p:val>
                                            <p:strVal val="#ppt_x"/>
                                          </p:val>
                                        </p:tav>
                                        <p:tav tm="100000">
                                          <p:val>
                                            <p:strVal val="#ppt_x"/>
                                          </p:val>
                                        </p:tav>
                                      </p:tavLst>
                                    </p:anim>
                                    <p:anim calcmode="lin" valueType="num">
                                      <p:cBhvr>
                                        <p:cTn id="41" dur="1000" fill="hold"/>
                                        <p:tgtEl>
                                          <p:spTgt spid="4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1000"/>
                                        <p:tgtEl>
                                          <p:spTgt spid="45"/>
                                        </p:tgtEl>
                                      </p:cBhvr>
                                    </p:animEffect>
                                    <p:anim calcmode="lin" valueType="num">
                                      <p:cBhvr>
                                        <p:cTn id="45" dur="1000" fill="hold"/>
                                        <p:tgtEl>
                                          <p:spTgt spid="45"/>
                                        </p:tgtEl>
                                        <p:attrNameLst>
                                          <p:attrName>ppt_x</p:attrName>
                                        </p:attrNameLst>
                                      </p:cBhvr>
                                      <p:tavLst>
                                        <p:tav tm="0">
                                          <p:val>
                                            <p:strVal val="#ppt_x"/>
                                          </p:val>
                                        </p:tav>
                                        <p:tav tm="100000">
                                          <p:val>
                                            <p:strVal val="#ppt_x"/>
                                          </p:val>
                                        </p:tav>
                                      </p:tavLst>
                                    </p:anim>
                                    <p:anim calcmode="lin" valueType="num">
                                      <p:cBhvr>
                                        <p:cTn id="46" dur="1000" fill="hold"/>
                                        <p:tgtEl>
                                          <p:spTgt spid="45"/>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fade">
                                      <p:cBhvr>
                                        <p:cTn id="49" dur="1000"/>
                                        <p:tgtEl>
                                          <p:spTgt spid="67"/>
                                        </p:tgtEl>
                                      </p:cBhvr>
                                    </p:animEffect>
                                    <p:anim calcmode="lin" valueType="num">
                                      <p:cBhvr>
                                        <p:cTn id="50" dur="1000" fill="hold"/>
                                        <p:tgtEl>
                                          <p:spTgt spid="67"/>
                                        </p:tgtEl>
                                        <p:attrNameLst>
                                          <p:attrName>ppt_x</p:attrName>
                                        </p:attrNameLst>
                                      </p:cBhvr>
                                      <p:tavLst>
                                        <p:tav tm="0">
                                          <p:val>
                                            <p:strVal val="#ppt_x"/>
                                          </p:val>
                                        </p:tav>
                                        <p:tav tm="100000">
                                          <p:val>
                                            <p:strVal val="#ppt_x"/>
                                          </p:val>
                                        </p:tav>
                                      </p:tavLst>
                                    </p:anim>
                                    <p:anim calcmode="lin" valueType="num">
                                      <p:cBhvr>
                                        <p:cTn id="51" dur="1000" fill="hold"/>
                                        <p:tgtEl>
                                          <p:spTgt spid="6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1000" fill="hold"/>
                                        <p:tgtEl>
                                          <p:spTgt spid="41"/>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animEffect transition="in" filter="fade">
                                      <p:cBhvr>
                                        <p:cTn id="59" dur="1000"/>
                                        <p:tgtEl>
                                          <p:spTgt spid="53"/>
                                        </p:tgtEl>
                                      </p:cBhvr>
                                    </p:animEffect>
                                    <p:anim calcmode="lin" valueType="num">
                                      <p:cBhvr>
                                        <p:cTn id="60" dur="1000" fill="hold"/>
                                        <p:tgtEl>
                                          <p:spTgt spid="53"/>
                                        </p:tgtEl>
                                        <p:attrNameLst>
                                          <p:attrName>ppt_x</p:attrName>
                                        </p:attrNameLst>
                                      </p:cBhvr>
                                      <p:tavLst>
                                        <p:tav tm="0">
                                          <p:val>
                                            <p:strVal val="#ppt_x"/>
                                          </p:val>
                                        </p:tav>
                                        <p:tav tm="100000">
                                          <p:val>
                                            <p:strVal val="#ppt_x"/>
                                          </p:val>
                                        </p:tav>
                                      </p:tavLst>
                                    </p:anim>
                                    <p:anim calcmode="lin" valueType="num">
                                      <p:cBhvr>
                                        <p:cTn id="61" dur="1000" fill="hold"/>
                                        <p:tgtEl>
                                          <p:spTgt spid="5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1000"/>
                                        <p:tgtEl>
                                          <p:spTgt spid="56"/>
                                        </p:tgtEl>
                                      </p:cBhvr>
                                    </p:animEffect>
                                    <p:anim calcmode="lin" valueType="num">
                                      <p:cBhvr>
                                        <p:cTn id="65" dur="1000" fill="hold"/>
                                        <p:tgtEl>
                                          <p:spTgt spid="56"/>
                                        </p:tgtEl>
                                        <p:attrNameLst>
                                          <p:attrName>ppt_x</p:attrName>
                                        </p:attrNameLst>
                                      </p:cBhvr>
                                      <p:tavLst>
                                        <p:tav tm="0">
                                          <p:val>
                                            <p:strVal val="#ppt_x"/>
                                          </p:val>
                                        </p:tav>
                                        <p:tav tm="100000">
                                          <p:val>
                                            <p:strVal val="#ppt_x"/>
                                          </p:val>
                                        </p:tav>
                                      </p:tavLst>
                                    </p:anim>
                                    <p:anim calcmode="lin" valueType="num">
                                      <p:cBhvr>
                                        <p:cTn id="66" dur="1000" fill="hold"/>
                                        <p:tgtEl>
                                          <p:spTgt spid="56"/>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1000"/>
                                        <p:tgtEl>
                                          <p:spTgt spid="58"/>
                                        </p:tgtEl>
                                      </p:cBhvr>
                                    </p:animEffect>
                                    <p:anim calcmode="lin" valueType="num">
                                      <p:cBhvr>
                                        <p:cTn id="70" dur="1000" fill="hold"/>
                                        <p:tgtEl>
                                          <p:spTgt spid="58"/>
                                        </p:tgtEl>
                                        <p:attrNameLst>
                                          <p:attrName>ppt_x</p:attrName>
                                        </p:attrNameLst>
                                      </p:cBhvr>
                                      <p:tavLst>
                                        <p:tav tm="0">
                                          <p:val>
                                            <p:strVal val="#ppt_x"/>
                                          </p:val>
                                        </p:tav>
                                        <p:tav tm="100000">
                                          <p:val>
                                            <p:strVal val="#ppt_x"/>
                                          </p:val>
                                        </p:tav>
                                      </p:tavLst>
                                    </p:anim>
                                    <p:anim calcmode="lin" valueType="num">
                                      <p:cBhvr>
                                        <p:cTn id="71" dur="1000" fill="hold"/>
                                        <p:tgtEl>
                                          <p:spTgt spid="58"/>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1000"/>
                                        <p:tgtEl>
                                          <p:spTgt spid="21"/>
                                        </p:tgtEl>
                                      </p:cBhvr>
                                    </p:animEffect>
                                    <p:anim calcmode="lin" valueType="num">
                                      <p:cBhvr>
                                        <p:cTn id="75" dur="1000" fill="hold"/>
                                        <p:tgtEl>
                                          <p:spTgt spid="21"/>
                                        </p:tgtEl>
                                        <p:attrNameLst>
                                          <p:attrName>ppt_x</p:attrName>
                                        </p:attrNameLst>
                                      </p:cBhvr>
                                      <p:tavLst>
                                        <p:tav tm="0">
                                          <p:val>
                                            <p:strVal val="#ppt_x"/>
                                          </p:val>
                                        </p:tav>
                                        <p:tav tm="100000">
                                          <p:val>
                                            <p:strVal val="#ppt_x"/>
                                          </p:val>
                                        </p:tav>
                                      </p:tavLst>
                                    </p:anim>
                                    <p:anim calcmode="lin" valueType="num">
                                      <p:cBhvr>
                                        <p:cTn id="76" dur="1000" fill="hold"/>
                                        <p:tgtEl>
                                          <p:spTgt spid="21"/>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anim calcmode="lin" valueType="num">
                                      <p:cBhvr>
                                        <p:cTn id="80" dur="1000" fill="hold"/>
                                        <p:tgtEl>
                                          <p:spTgt spid="23"/>
                                        </p:tgtEl>
                                        <p:attrNameLst>
                                          <p:attrName>ppt_x</p:attrName>
                                        </p:attrNameLst>
                                      </p:cBhvr>
                                      <p:tavLst>
                                        <p:tav tm="0">
                                          <p:val>
                                            <p:strVal val="#ppt_x"/>
                                          </p:val>
                                        </p:tav>
                                        <p:tav tm="100000">
                                          <p:val>
                                            <p:strVal val="#ppt_x"/>
                                          </p:val>
                                        </p:tav>
                                      </p:tavLst>
                                    </p:anim>
                                    <p:anim calcmode="lin" valueType="num">
                                      <p:cBhvr>
                                        <p:cTn id="81" dur="1000" fill="hold"/>
                                        <p:tgtEl>
                                          <p:spTgt spid="23"/>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fade">
                                      <p:cBhvr>
                                        <p:cTn id="84" dur="1000"/>
                                        <p:tgtEl>
                                          <p:spTgt spid="30"/>
                                        </p:tgtEl>
                                      </p:cBhvr>
                                    </p:animEffect>
                                    <p:anim calcmode="lin" valueType="num">
                                      <p:cBhvr>
                                        <p:cTn id="85" dur="1000" fill="hold"/>
                                        <p:tgtEl>
                                          <p:spTgt spid="30"/>
                                        </p:tgtEl>
                                        <p:attrNameLst>
                                          <p:attrName>ppt_x</p:attrName>
                                        </p:attrNameLst>
                                      </p:cBhvr>
                                      <p:tavLst>
                                        <p:tav tm="0">
                                          <p:val>
                                            <p:strVal val="#ppt_x"/>
                                          </p:val>
                                        </p:tav>
                                        <p:tav tm="100000">
                                          <p:val>
                                            <p:strVal val="#ppt_x"/>
                                          </p:val>
                                        </p:tav>
                                      </p:tavLst>
                                    </p:anim>
                                    <p:anim calcmode="lin" valueType="num">
                                      <p:cBhvr>
                                        <p:cTn id="86" dur="1000" fill="hold"/>
                                        <p:tgtEl>
                                          <p:spTgt spid="30"/>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fade">
                                      <p:cBhvr>
                                        <p:cTn id="89" dur="1000"/>
                                        <p:tgtEl>
                                          <p:spTgt spid="31"/>
                                        </p:tgtEl>
                                      </p:cBhvr>
                                    </p:animEffect>
                                    <p:anim calcmode="lin" valueType="num">
                                      <p:cBhvr>
                                        <p:cTn id="90" dur="1000" fill="hold"/>
                                        <p:tgtEl>
                                          <p:spTgt spid="31"/>
                                        </p:tgtEl>
                                        <p:attrNameLst>
                                          <p:attrName>ppt_x</p:attrName>
                                        </p:attrNameLst>
                                      </p:cBhvr>
                                      <p:tavLst>
                                        <p:tav tm="0">
                                          <p:val>
                                            <p:strVal val="#ppt_x"/>
                                          </p:val>
                                        </p:tav>
                                        <p:tav tm="100000">
                                          <p:val>
                                            <p:strVal val="#ppt_x"/>
                                          </p:val>
                                        </p:tav>
                                      </p:tavLst>
                                    </p:anim>
                                    <p:anim calcmode="lin" valueType="num">
                                      <p:cBhvr>
                                        <p:cTn id="91" dur="1000" fill="hold"/>
                                        <p:tgtEl>
                                          <p:spTgt spid="31"/>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fade">
                                      <p:cBhvr>
                                        <p:cTn id="94" dur="1000"/>
                                        <p:tgtEl>
                                          <p:spTgt spid="37"/>
                                        </p:tgtEl>
                                      </p:cBhvr>
                                    </p:animEffect>
                                    <p:anim calcmode="lin" valueType="num">
                                      <p:cBhvr>
                                        <p:cTn id="95" dur="1000" fill="hold"/>
                                        <p:tgtEl>
                                          <p:spTgt spid="37"/>
                                        </p:tgtEl>
                                        <p:attrNameLst>
                                          <p:attrName>ppt_x</p:attrName>
                                        </p:attrNameLst>
                                      </p:cBhvr>
                                      <p:tavLst>
                                        <p:tav tm="0">
                                          <p:val>
                                            <p:strVal val="#ppt_x"/>
                                          </p:val>
                                        </p:tav>
                                        <p:tav tm="100000">
                                          <p:val>
                                            <p:strVal val="#ppt_x"/>
                                          </p:val>
                                        </p:tav>
                                      </p:tavLst>
                                    </p:anim>
                                    <p:anim calcmode="lin" valueType="num">
                                      <p:cBhvr>
                                        <p:cTn id="96" dur="1000" fill="hold"/>
                                        <p:tgtEl>
                                          <p:spTgt spid="37"/>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fade">
                                      <p:cBhvr>
                                        <p:cTn id="99" dur="1000"/>
                                        <p:tgtEl>
                                          <p:spTgt spid="63"/>
                                        </p:tgtEl>
                                      </p:cBhvr>
                                    </p:animEffect>
                                    <p:anim calcmode="lin" valueType="num">
                                      <p:cBhvr>
                                        <p:cTn id="100" dur="1000" fill="hold"/>
                                        <p:tgtEl>
                                          <p:spTgt spid="63"/>
                                        </p:tgtEl>
                                        <p:attrNameLst>
                                          <p:attrName>ppt_x</p:attrName>
                                        </p:attrNameLst>
                                      </p:cBhvr>
                                      <p:tavLst>
                                        <p:tav tm="0">
                                          <p:val>
                                            <p:strVal val="#ppt_x"/>
                                          </p:val>
                                        </p:tav>
                                        <p:tav tm="100000">
                                          <p:val>
                                            <p:strVal val="#ppt_x"/>
                                          </p:val>
                                        </p:tav>
                                      </p:tavLst>
                                    </p:anim>
                                    <p:anim calcmode="lin" valueType="num">
                                      <p:cBhvr>
                                        <p:cTn id="101" dur="1000" fill="hold"/>
                                        <p:tgtEl>
                                          <p:spTgt spid="63"/>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fade">
                                      <p:cBhvr>
                                        <p:cTn id="104" dur="1000"/>
                                        <p:tgtEl>
                                          <p:spTgt spid="64"/>
                                        </p:tgtEl>
                                      </p:cBhvr>
                                    </p:animEffect>
                                    <p:anim calcmode="lin" valueType="num">
                                      <p:cBhvr>
                                        <p:cTn id="105" dur="1000" fill="hold"/>
                                        <p:tgtEl>
                                          <p:spTgt spid="64"/>
                                        </p:tgtEl>
                                        <p:attrNameLst>
                                          <p:attrName>ppt_x</p:attrName>
                                        </p:attrNameLst>
                                      </p:cBhvr>
                                      <p:tavLst>
                                        <p:tav tm="0">
                                          <p:val>
                                            <p:strVal val="#ppt_x"/>
                                          </p:val>
                                        </p:tav>
                                        <p:tav tm="100000">
                                          <p:val>
                                            <p:strVal val="#ppt_x"/>
                                          </p:val>
                                        </p:tav>
                                      </p:tavLst>
                                    </p:anim>
                                    <p:anim calcmode="lin" valueType="num">
                                      <p:cBhvr>
                                        <p:cTn id="106" dur="1000" fill="hold"/>
                                        <p:tgtEl>
                                          <p:spTgt spid="64"/>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fade">
                                      <p:cBhvr>
                                        <p:cTn id="109" dur="1000"/>
                                        <p:tgtEl>
                                          <p:spTgt spid="65"/>
                                        </p:tgtEl>
                                      </p:cBhvr>
                                    </p:animEffect>
                                    <p:anim calcmode="lin" valueType="num">
                                      <p:cBhvr>
                                        <p:cTn id="110" dur="1000" fill="hold"/>
                                        <p:tgtEl>
                                          <p:spTgt spid="65"/>
                                        </p:tgtEl>
                                        <p:attrNameLst>
                                          <p:attrName>ppt_x</p:attrName>
                                        </p:attrNameLst>
                                      </p:cBhvr>
                                      <p:tavLst>
                                        <p:tav tm="0">
                                          <p:val>
                                            <p:strVal val="#ppt_x"/>
                                          </p:val>
                                        </p:tav>
                                        <p:tav tm="100000">
                                          <p:val>
                                            <p:strVal val="#ppt_x"/>
                                          </p:val>
                                        </p:tav>
                                      </p:tavLst>
                                    </p:anim>
                                    <p:anim calcmode="lin" valueType="num">
                                      <p:cBhvr>
                                        <p:cTn id="111" dur="1000" fill="hold"/>
                                        <p:tgtEl>
                                          <p:spTgt spid="65"/>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fade">
                                      <p:cBhvr>
                                        <p:cTn id="114" dur="1000"/>
                                        <p:tgtEl>
                                          <p:spTgt spid="66"/>
                                        </p:tgtEl>
                                      </p:cBhvr>
                                    </p:animEffect>
                                    <p:anim calcmode="lin" valueType="num">
                                      <p:cBhvr>
                                        <p:cTn id="115" dur="1000" fill="hold"/>
                                        <p:tgtEl>
                                          <p:spTgt spid="66"/>
                                        </p:tgtEl>
                                        <p:attrNameLst>
                                          <p:attrName>ppt_x</p:attrName>
                                        </p:attrNameLst>
                                      </p:cBhvr>
                                      <p:tavLst>
                                        <p:tav tm="0">
                                          <p:val>
                                            <p:strVal val="#ppt_x"/>
                                          </p:val>
                                        </p:tav>
                                        <p:tav tm="100000">
                                          <p:val>
                                            <p:strVal val="#ppt_x"/>
                                          </p:val>
                                        </p:tav>
                                      </p:tavLst>
                                    </p:anim>
                                    <p:anim calcmode="lin" valueType="num">
                                      <p:cBhvr>
                                        <p:cTn id="116" dur="1000" fill="hold"/>
                                        <p:tgtEl>
                                          <p:spTgt spid="66"/>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68"/>
                                        </p:tgtEl>
                                        <p:attrNameLst>
                                          <p:attrName>style.visibility</p:attrName>
                                        </p:attrNameLst>
                                      </p:cBhvr>
                                      <p:to>
                                        <p:strVal val="visible"/>
                                      </p:to>
                                    </p:set>
                                    <p:animEffect transition="in" filter="fade">
                                      <p:cBhvr>
                                        <p:cTn id="119" dur="1000"/>
                                        <p:tgtEl>
                                          <p:spTgt spid="68"/>
                                        </p:tgtEl>
                                      </p:cBhvr>
                                    </p:animEffect>
                                    <p:anim calcmode="lin" valueType="num">
                                      <p:cBhvr>
                                        <p:cTn id="120" dur="1000" fill="hold"/>
                                        <p:tgtEl>
                                          <p:spTgt spid="68"/>
                                        </p:tgtEl>
                                        <p:attrNameLst>
                                          <p:attrName>ppt_x</p:attrName>
                                        </p:attrNameLst>
                                      </p:cBhvr>
                                      <p:tavLst>
                                        <p:tav tm="0">
                                          <p:val>
                                            <p:strVal val="#ppt_x"/>
                                          </p:val>
                                        </p:tav>
                                        <p:tav tm="100000">
                                          <p:val>
                                            <p:strVal val="#ppt_x"/>
                                          </p:val>
                                        </p:tav>
                                      </p:tavLst>
                                    </p:anim>
                                    <p:anim calcmode="lin" valueType="num">
                                      <p:cBhvr>
                                        <p:cTn id="121" dur="1000" fill="hold"/>
                                        <p:tgtEl>
                                          <p:spTgt spid="68"/>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70"/>
                                        </p:tgtEl>
                                        <p:attrNameLst>
                                          <p:attrName>style.visibility</p:attrName>
                                        </p:attrNameLst>
                                      </p:cBhvr>
                                      <p:to>
                                        <p:strVal val="visible"/>
                                      </p:to>
                                    </p:set>
                                    <p:animEffect transition="in" filter="fade">
                                      <p:cBhvr>
                                        <p:cTn id="124" dur="1000"/>
                                        <p:tgtEl>
                                          <p:spTgt spid="70"/>
                                        </p:tgtEl>
                                      </p:cBhvr>
                                    </p:animEffect>
                                    <p:anim calcmode="lin" valueType="num">
                                      <p:cBhvr>
                                        <p:cTn id="125" dur="1000" fill="hold"/>
                                        <p:tgtEl>
                                          <p:spTgt spid="70"/>
                                        </p:tgtEl>
                                        <p:attrNameLst>
                                          <p:attrName>ppt_x</p:attrName>
                                        </p:attrNameLst>
                                      </p:cBhvr>
                                      <p:tavLst>
                                        <p:tav tm="0">
                                          <p:val>
                                            <p:strVal val="#ppt_x"/>
                                          </p:val>
                                        </p:tav>
                                        <p:tav tm="100000">
                                          <p:val>
                                            <p:strVal val="#ppt_x"/>
                                          </p:val>
                                        </p:tav>
                                      </p:tavLst>
                                    </p:anim>
                                    <p:anim calcmode="lin" valueType="num">
                                      <p:cBhvr>
                                        <p:cTn id="126" dur="1000" fill="hold"/>
                                        <p:tgtEl>
                                          <p:spTgt spid="70"/>
                                        </p:tgtEl>
                                        <p:attrNameLst>
                                          <p:attrName>ppt_y</p:attrName>
                                        </p:attrNameLst>
                                      </p:cBhvr>
                                      <p:tavLst>
                                        <p:tav tm="0">
                                          <p:val>
                                            <p:strVal val="#ppt_y+.1"/>
                                          </p:val>
                                        </p:tav>
                                        <p:tav tm="100000">
                                          <p:val>
                                            <p:strVal val="#ppt_y"/>
                                          </p:val>
                                        </p:tav>
                                      </p:tavLst>
                                    </p:anim>
                                  </p:childTnLst>
                                </p:cTn>
                              </p:par>
                              <p:par>
                                <p:cTn id="127" presetID="42" presetClass="entr" presetSubtype="0" fill="hold" grpId="0" nodeType="withEffect">
                                  <p:stCondLst>
                                    <p:cond delay="0"/>
                                  </p:stCondLst>
                                  <p:childTnLst>
                                    <p:set>
                                      <p:cBhvr>
                                        <p:cTn id="128" dur="1" fill="hold">
                                          <p:stCondLst>
                                            <p:cond delay="0"/>
                                          </p:stCondLst>
                                        </p:cTn>
                                        <p:tgtEl>
                                          <p:spTgt spid="77"/>
                                        </p:tgtEl>
                                        <p:attrNameLst>
                                          <p:attrName>style.visibility</p:attrName>
                                        </p:attrNameLst>
                                      </p:cBhvr>
                                      <p:to>
                                        <p:strVal val="visible"/>
                                      </p:to>
                                    </p:set>
                                    <p:animEffect transition="in" filter="fade">
                                      <p:cBhvr>
                                        <p:cTn id="129" dur="1000"/>
                                        <p:tgtEl>
                                          <p:spTgt spid="77"/>
                                        </p:tgtEl>
                                      </p:cBhvr>
                                    </p:animEffect>
                                    <p:anim calcmode="lin" valueType="num">
                                      <p:cBhvr>
                                        <p:cTn id="130" dur="1000" fill="hold"/>
                                        <p:tgtEl>
                                          <p:spTgt spid="77"/>
                                        </p:tgtEl>
                                        <p:attrNameLst>
                                          <p:attrName>ppt_x</p:attrName>
                                        </p:attrNameLst>
                                      </p:cBhvr>
                                      <p:tavLst>
                                        <p:tav tm="0">
                                          <p:val>
                                            <p:strVal val="#ppt_x"/>
                                          </p:val>
                                        </p:tav>
                                        <p:tav tm="100000">
                                          <p:val>
                                            <p:strVal val="#ppt_x"/>
                                          </p:val>
                                        </p:tav>
                                      </p:tavLst>
                                    </p:anim>
                                    <p:anim calcmode="lin" valueType="num">
                                      <p:cBhvr>
                                        <p:cTn id="131" dur="1000" fill="hold"/>
                                        <p:tgtEl>
                                          <p:spTgt spid="77"/>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78"/>
                                        </p:tgtEl>
                                        <p:attrNameLst>
                                          <p:attrName>style.visibility</p:attrName>
                                        </p:attrNameLst>
                                      </p:cBhvr>
                                      <p:to>
                                        <p:strVal val="visible"/>
                                      </p:to>
                                    </p:set>
                                    <p:animEffect transition="in" filter="fade">
                                      <p:cBhvr>
                                        <p:cTn id="134" dur="1000"/>
                                        <p:tgtEl>
                                          <p:spTgt spid="78"/>
                                        </p:tgtEl>
                                      </p:cBhvr>
                                    </p:animEffect>
                                    <p:anim calcmode="lin" valueType="num">
                                      <p:cBhvr>
                                        <p:cTn id="135" dur="1000" fill="hold"/>
                                        <p:tgtEl>
                                          <p:spTgt spid="78"/>
                                        </p:tgtEl>
                                        <p:attrNameLst>
                                          <p:attrName>ppt_x</p:attrName>
                                        </p:attrNameLst>
                                      </p:cBhvr>
                                      <p:tavLst>
                                        <p:tav tm="0">
                                          <p:val>
                                            <p:strVal val="#ppt_x"/>
                                          </p:val>
                                        </p:tav>
                                        <p:tav tm="100000">
                                          <p:val>
                                            <p:strVal val="#ppt_x"/>
                                          </p:val>
                                        </p:tav>
                                      </p:tavLst>
                                    </p:anim>
                                    <p:anim calcmode="lin" valueType="num">
                                      <p:cBhvr>
                                        <p:cTn id="136" dur="1000" fill="hold"/>
                                        <p:tgtEl>
                                          <p:spTgt spid="78"/>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85"/>
                                        </p:tgtEl>
                                        <p:attrNameLst>
                                          <p:attrName>style.visibility</p:attrName>
                                        </p:attrNameLst>
                                      </p:cBhvr>
                                      <p:to>
                                        <p:strVal val="visible"/>
                                      </p:to>
                                    </p:set>
                                    <p:animEffect transition="in" filter="fade">
                                      <p:cBhvr>
                                        <p:cTn id="139" dur="1000"/>
                                        <p:tgtEl>
                                          <p:spTgt spid="85"/>
                                        </p:tgtEl>
                                      </p:cBhvr>
                                    </p:animEffect>
                                    <p:anim calcmode="lin" valueType="num">
                                      <p:cBhvr>
                                        <p:cTn id="140" dur="1000" fill="hold"/>
                                        <p:tgtEl>
                                          <p:spTgt spid="85"/>
                                        </p:tgtEl>
                                        <p:attrNameLst>
                                          <p:attrName>ppt_x</p:attrName>
                                        </p:attrNameLst>
                                      </p:cBhvr>
                                      <p:tavLst>
                                        <p:tav tm="0">
                                          <p:val>
                                            <p:strVal val="#ppt_x"/>
                                          </p:val>
                                        </p:tav>
                                        <p:tav tm="100000">
                                          <p:val>
                                            <p:strVal val="#ppt_x"/>
                                          </p:val>
                                        </p:tav>
                                      </p:tavLst>
                                    </p:anim>
                                    <p:anim calcmode="lin" valueType="num">
                                      <p:cBhvr>
                                        <p:cTn id="141" dur="1000" fill="hold"/>
                                        <p:tgtEl>
                                          <p:spTgt spid="85"/>
                                        </p:tgtEl>
                                        <p:attrNameLst>
                                          <p:attrName>ppt_y</p:attrName>
                                        </p:attrNameLst>
                                      </p:cBhvr>
                                      <p:tavLst>
                                        <p:tav tm="0">
                                          <p:val>
                                            <p:strVal val="#ppt_y+.1"/>
                                          </p:val>
                                        </p:tav>
                                        <p:tav tm="100000">
                                          <p:val>
                                            <p:strVal val="#ppt_y"/>
                                          </p:val>
                                        </p:tav>
                                      </p:tavLst>
                                    </p:anim>
                                  </p:childTnLst>
                                </p:cTn>
                              </p:par>
                              <p:par>
                                <p:cTn id="142" presetID="42" presetClass="entr" presetSubtype="0" fill="hold" nodeType="withEffect">
                                  <p:stCondLst>
                                    <p:cond delay="0"/>
                                  </p:stCondLst>
                                  <p:childTnLst>
                                    <p:set>
                                      <p:cBhvr>
                                        <p:cTn id="143" dur="1" fill="hold">
                                          <p:stCondLst>
                                            <p:cond delay="0"/>
                                          </p:stCondLst>
                                        </p:cTn>
                                        <p:tgtEl>
                                          <p:spTgt spid="87"/>
                                        </p:tgtEl>
                                        <p:attrNameLst>
                                          <p:attrName>style.visibility</p:attrName>
                                        </p:attrNameLst>
                                      </p:cBhvr>
                                      <p:to>
                                        <p:strVal val="visible"/>
                                      </p:to>
                                    </p:set>
                                    <p:animEffect transition="in" filter="fade">
                                      <p:cBhvr>
                                        <p:cTn id="144" dur="1000"/>
                                        <p:tgtEl>
                                          <p:spTgt spid="87"/>
                                        </p:tgtEl>
                                      </p:cBhvr>
                                    </p:animEffect>
                                    <p:anim calcmode="lin" valueType="num">
                                      <p:cBhvr>
                                        <p:cTn id="145" dur="1000" fill="hold"/>
                                        <p:tgtEl>
                                          <p:spTgt spid="87"/>
                                        </p:tgtEl>
                                        <p:attrNameLst>
                                          <p:attrName>ppt_x</p:attrName>
                                        </p:attrNameLst>
                                      </p:cBhvr>
                                      <p:tavLst>
                                        <p:tav tm="0">
                                          <p:val>
                                            <p:strVal val="#ppt_x"/>
                                          </p:val>
                                        </p:tav>
                                        <p:tav tm="100000">
                                          <p:val>
                                            <p:strVal val="#ppt_x"/>
                                          </p:val>
                                        </p:tav>
                                      </p:tavLst>
                                    </p:anim>
                                    <p:anim calcmode="lin" valueType="num">
                                      <p:cBhvr>
                                        <p:cTn id="146" dur="1000" fill="hold"/>
                                        <p:tgtEl>
                                          <p:spTgt spid="87"/>
                                        </p:tgtEl>
                                        <p:attrNameLst>
                                          <p:attrName>ppt_y</p:attrName>
                                        </p:attrNameLst>
                                      </p:cBhvr>
                                      <p:tavLst>
                                        <p:tav tm="0">
                                          <p:val>
                                            <p:strVal val="#ppt_y+.1"/>
                                          </p:val>
                                        </p:tav>
                                        <p:tav tm="100000">
                                          <p:val>
                                            <p:strVal val="#ppt_y"/>
                                          </p:val>
                                        </p:tav>
                                      </p:tavLst>
                                    </p:anim>
                                  </p:childTnLst>
                                </p:cTn>
                              </p:par>
                              <p:par>
                                <p:cTn id="147" presetID="42" presetClass="entr" presetSubtype="0" fill="hold" nodeType="withEffect">
                                  <p:stCondLst>
                                    <p:cond delay="0"/>
                                  </p:stCondLst>
                                  <p:childTnLst>
                                    <p:set>
                                      <p:cBhvr>
                                        <p:cTn id="148" dur="1" fill="hold">
                                          <p:stCondLst>
                                            <p:cond delay="0"/>
                                          </p:stCondLst>
                                        </p:cTn>
                                        <p:tgtEl>
                                          <p:spTgt spid="91"/>
                                        </p:tgtEl>
                                        <p:attrNameLst>
                                          <p:attrName>style.visibility</p:attrName>
                                        </p:attrNameLst>
                                      </p:cBhvr>
                                      <p:to>
                                        <p:strVal val="visible"/>
                                      </p:to>
                                    </p:set>
                                    <p:animEffect transition="in" filter="fade">
                                      <p:cBhvr>
                                        <p:cTn id="149" dur="1000"/>
                                        <p:tgtEl>
                                          <p:spTgt spid="91"/>
                                        </p:tgtEl>
                                      </p:cBhvr>
                                    </p:animEffect>
                                    <p:anim calcmode="lin" valueType="num">
                                      <p:cBhvr>
                                        <p:cTn id="150" dur="1000" fill="hold"/>
                                        <p:tgtEl>
                                          <p:spTgt spid="91"/>
                                        </p:tgtEl>
                                        <p:attrNameLst>
                                          <p:attrName>ppt_x</p:attrName>
                                        </p:attrNameLst>
                                      </p:cBhvr>
                                      <p:tavLst>
                                        <p:tav tm="0">
                                          <p:val>
                                            <p:strVal val="#ppt_x"/>
                                          </p:val>
                                        </p:tav>
                                        <p:tav tm="100000">
                                          <p:val>
                                            <p:strVal val="#ppt_x"/>
                                          </p:val>
                                        </p:tav>
                                      </p:tavLst>
                                    </p:anim>
                                    <p:anim calcmode="lin" valueType="num">
                                      <p:cBhvr>
                                        <p:cTn id="151" dur="1000" fill="hold"/>
                                        <p:tgtEl>
                                          <p:spTgt spid="91"/>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93"/>
                                        </p:tgtEl>
                                        <p:attrNameLst>
                                          <p:attrName>style.visibility</p:attrName>
                                        </p:attrNameLst>
                                      </p:cBhvr>
                                      <p:to>
                                        <p:strVal val="visible"/>
                                      </p:to>
                                    </p:set>
                                    <p:animEffect transition="in" filter="fade">
                                      <p:cBhvr>
                                        <p:cTn id="154" dur="1000"/>
                                        <p:tgtEl>
                                          <p:spTgt spid="93"/>
                                        </p:tgtEl>
                                      </p:cBhvr>
                                    </p:animEffect>
                                    <p:anim calcmode="lin" valueType="num">
                                      <p:cBhvr>
                                        <p:cTn id="155" dur="1000" fill="hold"/>
                                        <p:tgtEl>
                                          <p:spTgt spid="93"/>
                                        </p:tgtEl>
                                        <p:attrNameLst>
                                          <p:attrName>ppt_x</p:attrName>
                                        </p:attrNameLst>
                                      </p:cBhvr>
                                      <p:tavLst>
                                        <p:tav tm="0">
                                          <p:val>
                                            <p:strVal val="#ppt_x"/>
                                          </p:val>
                                        </p:tav>
                                        <p:tav tm="100000">
                                          <p:val>
                                            <p:strVal val="#ppt_x"/>
                                          </p:val>
                                        </p:tav>
                                      </p:tavLst>
                                    </p:anim>
                                    <p:anim calcmode="lin" valueType="num">
                                      <p:cBhvr>
                                        <p:cTn id="156" dur="1000" fill="hold"/>
                                        <p:tgtEl>
                                          <p:spTgt spid="93"/>
                                        </p:tgtEl>
                                        <p:attrNameLst>
                                          <p:attrName>ppt_y</p:attrName>
                                        </p:attrNameLst>
                                      </p:cBhvr>
                                      <p:tavLst>
                                        <p:tav tm="0">
                                          <p:val>
                                            <p:strVal val="#ppt_y+.1"/>
                                          </p:val>
                                        </p:tav>
                                        <p:tav tm="100000">
                                          <p:val>
                                            <p:strVal val="#ppt_y"/>
                                          </p:val>
                                        </p:tav>
                                      </p:tavLst>
                                    </p:anim>
                                  </p:childTnLst>
                                </p:cTn>
                              </p:par>
                              <p:par>
                                <p:cTn id="157" presetID="42" presetClass="entr" presetSubtype="0" fill="hold" grpId="0" nodeType="withEffect">
                                  <p:stCondLst>
                                    <p:cond delay="0"/>
                                  </p:stCondLst>
                                  <p:childTnLst>
                                    <p:set>
                                      <p:cBhvr>
                                        <p:cTn id="158" dur="1" fill="hold">
                                          <p:stCondLst>
                                            <p:cond delay="0"/>
                                          </p:stCondLst>
                                        </p:cTn>
                                        <p:tgtEl>
                                          <p:spTgt spid="94"/>
                                        </p:tgtEl>
                                        <p:attrNameLst>
                                          <p:attrName>style.visibility</p:attrName>
                                        </p:attrNameLst>
                                      </p:cBhvr>
                                      <p:to>
                                        <p:strVal val="visible"/>
                                      </p:to>
                                    </p:set>
                                    <p:animEffect transition="in" filter="fade">
                                      <p:cBhvr>
                                        <p:cTn id="159" dur="1000"/>
                                        <p:tgtEl>
                                          <p:spTgt spid="94"/>
                                        </p:tgtEl>
                                      </p:cBhvr>
                                    </p:animEffect>
                                    <p:anim calcmode="lin" valueType="num">
                                      <p:cBhvr>
                                        <p:cTn id="160" dur="1000" fill="hold"/>
                                        <p:tgtEl>
                                          <p:spTgt spid="94"/>
                                        </p:tgtEl>
                                        <p:attrNameLst>
                                          <p:attrName>ppt_x</p:attrName>
                                        </p:attrNameLst>
                                      </p:cBhvr>
                                      <p:tavLst>
                                        <p:tav tm="0">
                                          <p:val>
                                            <p:strVal val="#ppt_x"/>
                                          </p:val>
                                        </p:tav>
                                        <p:tav tm="100000">
                                          <p:val>
                                            <p:strVal val="#ppt_x"/>
                                          </p:val>
                                        </p:tav>
                                      </p:tavLst>
                                    </p:anim>
                                    <p:anim calcmode="lin" valueType="num">
                                      <p:cBhvr>
                                        <p:cTn id="161" dur="1000" fill="hold"/>
                                        <p:tgtEl>
                                          <p:spTgt spid="94"/>
                                        </p:tgtEl>
                                        <p:attrNameLst>
                                          <p:attrName>ppt_y</p:attrName>
                                        </p:attrNameLst>
                                      </p:cBhvr>
                                      <p:tavLst>
                                        <p:tav tm="0">
                                          <p:val>
                                            <p:strVal val="#ppt_y+.1"/>
                                          </p:val>
                                        </p:tav>
                                        <p:tav tm="100000">
                                          <p:val>
                                            <p:strVal val="#ppt_y"/>
                                          </p:val>
                                        </p:tav>
                                      </p:tavLst>
                                    </p:anim>
                                  </p:childTnLst>
                                </p:cTn>
                              </p:par>
                              <p:par>
                                <p:cTn id="162" presetID="42" presetClass="entr" presetSubtype="0" fill="hold" nodeType="withEffect">
                                  <p:stCondLst>
                                    <p:cond delay="0"/>
                                  </p:stCondLst>
                                  <p:childTnLst>
                                    <p:set>
                                      <p:cBhvr>
                                        <p:cTn id="163" dur="1" fill="hold">
                                          <p:stCondLst>
                                            <p:cond delay="0"/>
                                          </p:stCondLst>
                                        </p:cTn>
                                        <p:tgtEl>
                                          <p:spTgt spid="101"/>
                                        </p:tgtEl>
                                        <p:attrNameLst>
                                          <p:attrName>style.visibility</p:attrName>
                                        </p:attrNameLst>
                                      </p:cBhvr>
                                      <p:to>
                                        <p:strVal val="visible"/>
                                      </p:to>
                                    </p:set>
                                    <p:animEffect transition="in" filter="fade">
                                      <p:cBhvr>
                                        <p:cTn id="164" dur="1000"/>
                                        <p:tgtEl>
                                          <p:spTgt spid="101"/>
                                        </p:tgtEl>
                                      </p:cBhvr>
                                    </p:animEffect>
                                    <p:anim calcmode="lin" valueType="num">
                                      <p:cBhvr>
                                        <p:cTn id="165" dur="1000" fill="hold"/>
                                        <p:tgtEl>
                                          <p:spTgt spid="101"/>
                                        </p:tgtEl>
                                        <p:attrNameLst>
                                          <p:attrName>ppt_x</p:attrName>
                                        </p:attrNameLst>
                                      </p:cBhvr>
                                      <p:tavLst>
                                        <p:tav tm="0">
                                          <p:val>
                                            <p:strVal val="#ppt_x"/>
                                          </p:val>
                                        </p:tav>
                                        <p:tav tm="100000">
                                          <p:val>
                                            <p:strVal val="#ppt_x"/>
                                          </p:val>
                                        </p:tav>
                                      </p:tavLst>
                                    </p:anim>
                                    <p:anim calcmode="lin" valueType="num">
                                      <p:cBhvr>
                                        <p:cTn id="166" dur="1000" fill="hold"/>
                                        <p:tgtEl>
                                          <p:spTgt spid="101"/>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95"/>
                                        </p:tgtEl>
                                        <p:attrNameLst>
                                          <p:attrName>style.visibility</p:attrName>
                                        </p:attrNameLst>
                                      </p:cBhvr>
                                      <p:to>
                                        <p:strVal val="visible"/>
                                      </p:to>
                                    </p:set>
                                    <p:animEffect transition="in" filter="fade">
                                      <p:cBhvr>
                                        <p:cTn id="169" dur="1000"/>
                                        <p:tgtEl>
                                          <p:spTgt spid="95"/>
                                        </p:tgtEl>
                                      </p:cBhvr>
                                    </p:animEffect>
                                    <p:anim calcmode="lin" valueType="num">
                                      <p:cBhvr>
                                        <p:cTn id="170" dur="1000" fill="hold"/>
                                        <p:tgtEl>
                                          <p:spTgt spid="95"/>
                                        </p:tgtEl>
                                        <p:attrNameLst>
                                          <p:attrName>ppt_x</p:attrName>
                                        </p:attrNameLst>
                                      </p:cBhvr>
                                      <p:tavLst>
                                        <p:tav tm="0">
                                          <p:val>
                                            <p:strVal val="#ppt_x"/>
                                          </p:val>
                                        </p:tav>
                                        <p:tav tm="100000">
                                          <p:val>
                                            <p:strVal val="#ppt_x"/>
                                          </p:val>
                                        </p:tav>
                                      </p:tavLst>
                                    </p:anim>
                                    <p:anim calcmode="lin" valueType="num">
                                      <p:cBhvr>
                                        <p:cTn id="171"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42" presetClass="entr" presetSubtype="0" fill="hold" grpId="0" nodeType="clickEffect">
                                  <p:stCondLst>
                                    <p:cond delay="0"/>
                                  </p:stCondLst>
                                  <p:childTnLst>
                                    <p:set>
                                      <p:cBhvr>
                                        <p:cTn id="175" dur="1" fill="hold">
                                          <p:stCondLst>
                                            <p:cond delay="0"/>
                                          </p:stCondLst>
                                        </p:cTn>
                                        <p:tgtEl>
                                          <p:spTgt spid="102"/>
                                        </p:tgtEl>
                                        <p:attrNameLst>
                                          <p:attrName>style.visibility</p:attrName>
                                        </p:attrNameLst>
                                      </p:cBhvr>
                                      <p:to>
                                        <p:strVal val="visible"/>
                                      </p:to>
                                    </p:set>
                                    <p:animEffect transition="in" filter="fade">
                                      <p:cBhvr>
                                        <p:cTn id="176" dur="1000"/>
                                        <p:tgtEl>
                                          <p:spTgt spid="102"/>
                                        </p:tgtEl>
                                      </p:cBhvr>
                                    </p:animEffect>
                                    <p:anim calcmode="lin" valueType="num">
                                      <p:cBhvr>
                                        <p:cTn id="177" dur="1000" fill="hold"/>
                                        <p:tgtEl>
                                          <p:spTgt spid="102"/>
                                        </p:tgtEl>
                                        <p:attrNameLst>
                                          <p:attrName>ppt_x</p:attrName>
                                        </p:attrNameLst>
                                      </p:cBhvr>
                                      <p:tavLst>
                                        <p:tav tm="0">
                                          <p:val>
                                            <p:strVal val="#ppt_x"/>
                                          </p:val>
                                        </p:tav>
                                        <p:tav tm="100000">
                                          <p:val>
                                            <p:strVal val="#ppt_x"/>
                                          </p:val>
                                        </p:tav>
                                      </p:tavLst>
                                    </p:anim>
                                    <p:anim calcmode="lin" valueType="num">
                                      <p:cBhvr>
                                        <p:cTn id="178" dur="1000" fill="hold"/>
                                        <p:tgtEl>
                                          <p:spTgt spid="102"/>
                                        </p:tgtEl>
                                        <p:attrNameLst>
                                          <p:attrName>ppt_y</p:attrName>
                                        </p:attrNameLst>
                                      </p:cBhvr>
                                      <p:tavLst>
                                        <p:tav tm="0">
                                          <p:val>
                                            <p:strVal val="#ppt_y+.1"/>
                                          </p:val>
                                        </p:tav>
                                        <p:tav tm="100000">
                                          <p:val>
                                            <p:strVal val="#ppt_y"/>
                                          </p:val>
                                        </p:tav>
                                      </p:tavLst>
                                    </p:anim>
                                  </p:childTnLst>
                                </p:cTn>
                              </p:par>
                              <p:par>
                                <p:cTn id="179" presetID="42" presetClass="entr" presetSubtype="0" fill="hold" grpId="0" nodeType="withEffect">
                                  <p:stCondLst>
                                    <p:cond delay="0"/>
                                  </p:stCondLst>
                                  <p:childTnLst>
                                    <p:set>
                                      <p:cBhvr>
                                        <p:cTn id="180" dur="1" fill="hold">
                                          <p:stCondLst>
                                            <p:cond delay="0"/>
                                          </p:stCondLst>
                                        </p:cTn>
                                        <p:tgtEl>
                                          <p:spTgt spid="98"/>
                                        </p:tgtEl>
                                        <p:attrNameLst>
                                          <p:attrName>style.visibility</p:attrName>
                                        </p:attrNameLst>
                                      </p:cBhvr>
                                      <p:to>
                                        <p:strVal val="visible"/>
                                      </p:to>
                                    </p:set>
                                    <p:animEffect transition="in" filter="fade">
                                      <p:cBhvr>
                                        <p:cTn id="181" dur="1000"/>
                                        <p:tgtEl>
                                          <p:spTgt spid="98"/>
                                        </p:tgtEl>
                                      </p:cBhvr>
                                    </p:animEffect>
                                    <p:anim calcmode="lin" valueType="num">
                                      <p:cBhvr>
                                        <p:cTn id="182" dur="1000" fill="hold"/>
                                        <p:tgtEl>
                                          <p:spTgt spid="98"/>
                                        </p:tgtEl>
                                        <p:attrNameLst>
                                          <p:attrName>ppt_x</p:attrName>
                                        </p:attrNameLst>
                                      </p:cBhvr>
                                      <p:tavLst>
                                        <p:tav tm="0">
                                          <p:val>
                                            <p:strVal val="#ppt_x"/>
                                          </p:val>
                                        </p:tav>
                                        <p:tav tm="100000">
                                          <p:val>
                                            <p:strVal val="#ppt_x"/>
                                          </p:val>
                                        </p:tav>
                                      </p:tavLst>
                                    </p:anim>
                                    <p:anim calcmode="lin" valueType="num">
                                      <p:cBhvr>
                                        <p:cTn id="183" dur="1000" fill="hold"/>
                                        <p:tgtEl>
                                          <p:spTgt spid="98"/>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97"/>
                                        </p:tgtEl>
                                        <p:attrNameLst>
                                          <p:attrName>style.visibility</p:attrName>
                                        </p:attrNameLst>
                                      </p:cBhvr>
                                      <p:to>
                                        <p:strVal val="visible"/>
                                      </p:to>
                                    </p:set>
                                    <p:animEffect transition="in" filter="fade">
                                      <p:cBhvr>
                                        <p:cTn id="186" dur="1000"/>
                                        <p:tgtEl>
                                          <p:spTgt spid="97"/>
                                        </p:tgtEl>
                                      </p:cBhvr>
                                    </p:animEffect>
                                    <p:anim calcmode="lin" valueType="num">
                                      <p:cBhvr>
                                        <p:cTn id="187" dur="1000" fill="hold"/>
                                        <p:tgtEl>
                                          <p:spTgt spid="97"/>
                                        </p:tgtEl>
                                        <p:attrNameLst>
                                          <p:attrName>ppt_x</p:attrName>
                                        </p:attrNameLst>
                                      </p:cBhvr>
                                      <p:tavLst>
                                        <p:tav tm="0">
                                          <p:val>
                                            <p:strVal val="#ppt_x"/>
                                          </p:val>
                                        </p:tav>
                                        <p:tav tm="100000">
                                          <p:val>
                                            <p:strVal val="#ppt_x"/>
                                          </p:val>
                                        </p:tav>
                                      </p:tavLst>
                                    </p:anim>
                                    <p:anim calcmode="lin" valueType="num">
                                      <p:cBhvr>
                                        <p:cTn id="188" dur="1000" fill="hold"/>
                                        <p:tgtEl>
                                          <p:spTgt spid="97"/>
                                        </p:tgtEl>
                                        <p:attrNameLst>
                                          <p:attrName>ppt_y</p:attrName>
                                        </p:attrNameLst>
                                      </p:cBhvr>
                                      <p:tavLst>
                                        <p:tav tm="0">
                                          <p:val>
                                            <p:strVal val="#ppt_y+.1"/>
                                          </p:val>
                                        </p:tav>
                                        <p:tav tm="100000">
                                          <p:val>
                                            <p:strVal val="#ppt_y"/>
                                          </p:val>
                                        </p:tav>
                                      </p:tavLst>
                                    </p:anim>
                                  </p:childTnLst>
                                </p:cTn>
                              </p:par>
                              <p:par>
                                <p:cTn id="189" presetID="42" presetClass="entr" presetSubtype="0" fill="hold" grpId="0" nodeType="withEffect">
                                  <p:stCondLst>
                                    <p:cond delay="0"/>
                                  </p:stCondLst>
                                  <p:childTnLst>
                                    <p:set>
                                      <p:cBhvr>
                                        <p:cTn id="190" dur="1" fill="hold">
                                          <p:stCondLst>
                                            <p:cond delay="0"/>
                                          </p:stCondLst>
                                        </p:cTn>
                                        <p:tgtEl>
                                          <p:spTgt spid="99"/>
                                        </p:tgtEl>
                                        <p:attrNameLst>
                                          <p:attrName>style.visibility</p:attrName>
                                        </p:attrNameLst>
                                      </p:cBhvr>
                                      <p:to>
                                        <p:strVal val="visible"/>
                                      </p:to>
                                    </p:set>
                                    <p:animEffect transition="in" filter="fade">
                                      <p:cBhvr>
                                        <p:cTn id="191" dur="1000"/>
                                        <p:tgtEl>
                                          <p:spTgt spid="99"/>
                                        </p:tgtEl>
                                      </p:cBhvr>
                                    </p:animEffect>
                                    <p:anim calcmode="lin" valueType="num">
                                      <p:cBhvr>
                                        <p:cTn id="192" dur="1000" fill="hold"/>
                                        <p:tgtEl>
                                          <p:spTgt spid="99"/>
                                        </p:tgtEl>
                                        <p:attrNameLst>
                                          <p:attrName>ppt_x</p:attrName>
                                        </p:attrNameLst>
                                      </p:cBhvr>
                                      <p:tavLst>
                                        <p:tav tm="0">
                                          <p:val>
                                            <p:strVal val="#ppt_x"/>
                                          </p:val>
                                        </p:tav>
                                        <p:tav tm="100000">
                                          <p:val>
                                            <p:strVal val="#ppt_x"/>
                                          </p:val>
                                        </p:tav>
                                      </p:tavLst>
                                    </p:anim>
                                    <p:anim calcmode="lin" valueType="num">
                                      <p:cBhvr>
                                        <p:cTn id="193"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 grpId="0" build="p"/>
      <p:bldP spid="8" grpId="0" build="p"/>
      <p:bldP spid="10" grpId="0" build="p"/>
      <p:bldP spid="67" grpId="0" animBg="1"/>
      <p:bldP spid="41" grpId="0" animBg="1"/>
      <p:bldP spid="53" grpId="0" animBg="1"/>
      <p:bldP spid="56" grpId="0" animBg="1"/>
      <p:bldP spid="30" grpId="0"/>
      <p:bldP spid="31" grpId="0" animBg="1"/>
      <p:bldP spid="63" grpId="0"/>
      <p:bldP spid="64" grpId="0"/>
      <p:bldP spid="65" grpId="0"/>
      <p:bldP spid="66" grpId="0" animBg="1"/>
      <p:bldP spid="68" grpId="0" animBg="1"/>
      <p:bldP spid="70" grpId="0" animBg="1"/>
      <p:bldP spid="77" grpId="0"/>
      <p:bldP spid="78" grpId="0" animBg="1"/>
      <p:bldP spid="94" grpId="0"/>
      <p:bldP spid="95" grpId="0" animBg="1"/>
      <p:bldP spid="97" grpId="0"/>
      <p:bldP spid="98" grpId="0"/>
      <p:bldP spid="99" grpId="0"/>
      <p:bldP spid="10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67132"/>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216624" y="185911"/>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665968" y="567413"/>
            <a:ext cx="7560000" cy="360000"/>
          </a:xfrm>
        </p:spPr>
        <p:txBody>
          <a:bodyPr/>
          <a:lstStyle/>
          <a:p>
            <a:r>
              <a:rPr lang="en-US" dirty="0"/>
              <a:t>Selected countries</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5</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73349" y="1080191"/>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7033478" y="6597145"/>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8" name="Picture 4" descr="Japan Landmarks - Most Famous Landmarks ...">
            <a:extLst>
              <a:ext uri="{FF2B5EF4-FFF2-40B4-BE49-F238E27FC236}">
                <a16:creationId xmlns:a16="http://schemas.microsoft.com/office/drawing/2014/main" id="{279A1CDC-6B5D-B39E-D15B-8D3592E8CB68}"/>
              </a:ext>
            </a:extLst>
          </p:cNvPr>
          <p:cNvPicPr>
            <a:picLocks noChangeAspect="1" noChangeArrowheads="1"/>
          </p:cNvPicPr>
          <p:nvPr/>
        </p:nvPicPr>
        <p:blipFill>
          <a:blip r:embed="rId3">
            <a:alphaModFix amt="90000"/>
            <a:extLst>
              <a:ext uri="{28A0092B-C50C-407E-A947-70E740481C1C}">
                <a14:useLocalDpi xmlns:a14="http://schemas.microsoft.com/office/drawing/2010/main" val="0"/>
              </a:ext>
            </a:extLst>
          </a:blip>
          <a:srcRect/>
          <a:stretch>
            <a:fillRect/>
          </a:stretch>
        </p:blipFill>
        <p:spPr bwMode="auto">
          <a:xfrm>
            <a:off x="665968" y="1296177"/>
            <a:ext cx="3534557" cy="1847850"/>
          </a:xfrm>
          <a:prstGeom prst="rect">
            <a:avLst/>
          </a:prstGeom>
          <a:noFill/>
          <a:effectLst>
            <a:outerShdw blurRad="50800" dist="38100" dir="10800000" algn="r" rotWithShape="0">
              <a:prstClr val="black">
                <a:alpha val="40000"/>
              </a:prstClr>
            </a:outerShdw>
            <a:reflection blurRad="6350" stA="50000" endA="300" endPos="55500" dist="101600" dir="5400000" sy="-100000" algn="bl" rotWithShape="0"/>
          </a:effectLst>
          <a:extLst>
            <a:ext uri="{909E8E84-426E-40DD-AFC4-6F175D3DCCD1}">
              <a14:hiddenFill xmlns:a14="http://schemas.microsoft.com/office/drawing/2010/main">
                <a:solidFill>
                  <a:srgbClr val="FFFFFF"/>
                </a:solidFill>
              </a14:hiddenFill>
            </a:ext>
          </a:extLst>
        </p:spPr>
      </p:pic>
      <p:sp>
        <p:nvSpPr>
          <p:cNvPr id="79" name="TextBox 78">
            <a:extLst>
              <a:ext uri="{FF2B5EF4-FFF2-40B4-BE49-F238E27FC236}">
                <a16:creationId xmlns:a16="http://schemas.microsoft.com/office/drawing/2014/main" id="{F7FA8BED-0D55-BF77-9C63-49270F5ED260}"/>
              </a:ext>
            </a:extLst>
          </p:cNvPr>
          <p:cNvSpPr txBox="1"/>
          <p:nvPr/>
        </p:nvSpPr>
        <p:spPr>
          <a:xfrm>
            <a:off x="550934" y="1504049"/>
            <a:ext cx="4907902" cy="1107996"/>
          </a:xfrm>
          <a:prstGeom prst="rect">
            <a:avLst/>
          </a:prstGeom>
          <a:noFill/>
          <a:ln>
            <a:solidFill>
              <a:srgbClr val="0F363C"/>
            </a:solidFill>
          </a:ln>
        </p:spPr>
        <p:txBody>
          <a:bodyPr wrap="square" rtlCol="0">
            <a:spAutoFit/>
            <a:scene3d>
              <a:camera prst="obliqueTopRight"/>
              <a:lightRig rig="threePt" dir="t"/>
            </a:scene3d>
          </a:bodyPr>
          <a:lstStyle/>
          <a:p>
            <a:r>
              <a:rPr lang="en-US" sz="6600" dirty="0">
                <a:ln w="38100">
                  <a:solidFill>
                    <a:schemeClr val="bg1"/>
                  </a:solidFill>
                </a:ln>
                <a:noFill/>
              </a:rPr>
              <a:t>1. </a:t>
            </a:r>
            <a:r>
              <a:rPr lang="en-US" sz="6600" dirty="0">
                <a:ln w="38100">
                  <a:solidFill>
                    <a:schemeClr val="bg1"/>
                  </a:solidFill>
                </a:ln>
                <a:noFill/>
                <a:effectLst>
                  <a:outerShdw blurRad="50800" dist="38100" dir="16200000" rotWithShape="0">
                    <a:prstClr val="black">
                      <a:alpha val="40000"/>
                    </a:prstClr>
                  </a:outerShdw>
                </a:effectLst>
              </a:rPr>
              <a:t>JAPAN</a:t>
            </a:r>
            <a:endParaRPr lang="en-IN" sz="6600" dirty="0">
              <a:ln w="38100">
                <a:solidFill>
                  <a:schemeClr val="bg1"/>
                </a:solidFill>
              </a:ln>
              <a:noFill/>
              <a:effectLst>
                <a:outerShdw blurRad="50800" dist="38100" dir="16200000" rotWithShape="0">
                  <a:prstClr val="black">
                    <a:alpha val="40000"/>
                  </a:prstClr>
                </a:outerShdw>
              </a:effectLst>
            </a:endParaRPr>
          </a:p>
        </p:txBody>
      </p:sp>
      <p:pic>
        <p:nvPicPr>
          <p:cNvPr id="1030" name="Picture 6" descr="Austria in Pictures: 20 Beautiful Places to Photograph | PlanetWare">
            <a:extLst>
              <a:ext uri="{FF2B5EF4-FFF2-40B4-BE49-F238E27FC236}">
                <a16:creationId xmlns:a16="http://schemas.microsoft.com/office/drawing/2014/main" id="{F02676C8-258C-3680-861A-ACAD46718330}"/>
              </a:ext>
            </a:extLst>
          </p:cNvPr>
          <p:cNvPicPr>
            <a:picLocks noChangeAspect="1" noChangeArrowheads="1"/>
          </p:cNvPicPr>
          <p:nvPr/>
        </p:nvPicPr>
        <p:blipFill>
          <a:blip r:embed="rId4">
            <a:alphaModFix amt="90000"/>
            <a:extLst>
              <a:ext uri="{28A0092B-C50C-407E-A947-70E740481C1C}">
                <a14:useLocalDpi xmlns:a14="http://schemas.microsoft.com/office/drawing/2010/main" val="0"/>
              </a:ext>
            </a:extLst>
          </a:blip>
          <a:srcRect/>
          <a:stretch>
            <a:fillRect/>
          </a:stretch>
        </p:blipFill>
        <p:spPr bwMode="auto">
          <a:xfrm>
            <a:off x="7092011" y="1751753"/>
            <a:ext cx="3723846" cy="2111750"/>
          </a:xfrm>
          <a:prstGeom prst="rect">
            <a:avLst/>
          </a:prstGeom>
          <a:noFill/>
          <a:effectLst>
            <a:reflection blurRad="6350" stA="50000" endA="300" endPos="555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80" name="TextBox 79">
            <a:extLst>
              <a:ext uri="{FF2B5EF4-FFF2-40B4-BE49-F238E27FC236}">
                <a16:creationId xmlns:a16="http://schemas.microsoft.com/office/drawing/2014/main" id="{027794D8-7E8E-F3EC-A4EB-FC6F5CB55C3D}"/>
              </a:ext>
            </a:extLst>
          </p:cNvPr>
          <p:cNvSpPr txBox="1"/>
          <p:nvPr/>
        </p:nvSpPr>
        <p:spPr>
          <a:xfrm>
            <a:off x="7033478" y="2284995"/>
            <a:ext cx="5096610" cy="923330"/>
          </a:xfrm>
          <a:prstGeom prst="rect">
            <a:avLst/>
          </a:prstGeom>
          <a:noFill/>
        </p:spPr>
        <p:txBody>
          <a:bodyPr wrap="square" rtlCol="0">
            <a:spAutoFit/>
          </a:bodyPr>
          <a:lstStyle/>
          <a:p>
            <a:r>
              <a:rPr lang="en-US" sz="5400" dirty="0">
                <a:ln w="38100">
                  <a:solidFill>
                    <a:schemeClr val="bg1"/>
                  </a:solidFill>
                </a:ln>
                <a:noFill/>
                <a:effectLst>
                  <a:outerShdw blurRad="50800" dist="38100" dir="16200000" rotWithShape="0">
                    <a:prstClr val="black">
                      <a:alpha val="40000"/>
                    </a:prstClr>
                  </a:outerShdw>
                </a:effectLst>
              </a:rPr>
              <a:t>2. AUSTRIA</a:t>
            </a:r>
          </a:p>
        </p:txBody>
      </p:sp>
      <p:pic>
        <p:nvPicPr>
          <p:cNvPr id="81" name="Picture 80">
            <a:extLst>
              <a:ext uri="{FF2B5EF4-FFF2-40B4-BE49-F238E27FC236}">
                <a16:creationId xmlns:a16="http://schemas.microsoft.com/office/drawing/2014/main" id="{35C7EA75-41DF-4A97-13D0-EF21F6EC9779}"/>
              </a:ext>
            </a:extLst>
          </p:cNvPr>
          <p:cNvPicPr>
            <a:picLocks noChangeAspect="1"/>
          </p:cNvPicPr>
          <p:nvPr/>
        </p:nvPicPr>
        <p:blipFill>
          <a:blip r:embed="rId5">
            <a:alphaModFix amt="90000"/>
          </a:blip>
          <a:stretch>
            <a:fillRect/>
          </a:stretch>
        </p:blipFill>
        <p:spPr>
          <a:xfrm>
            <a:off x="4200525" y="4245956"/>
            <a:ext cx="3363798" cy="1910301"/>
          </a:xfrm>
          <a:prstGeom prst="rect">
            <a:avLst/>
          </a:prstGeom>
          <a:effectLst>
            <a:reflection blurRad="6350" stA="50000" endA="300" endPos="55500" dist="50800" dir="5400000" sy="-100000" algn="bl" rotWithShape="0"/>
          </a:effectLst>
        </p:spPr>
      </p:pic>
      <p:sp>
        <p:nvSpPr>
          <p:cNvPr id="82" name="TextBox 81">
            <a:extLst>
              <a:ext uri="{FF2B5EF4-FFF2-40B4-BE49-F238E27FC236}">
                <a16:creationId xmlns:a16="http://schemas.microsoft.com/office/drawing/2014/main" id="{ED947F3B-F54C-D0B6-EBB0-9F0146ADBBEC}"/>
              </a:ext>
            </a:extLst>
          </p:cNvPr>
          <p:cNvSpPr txBox="1"/>
          <p:nvPr/>
        </p:nvSpPr>
        <p:spPr>
          <a:xfrm>
            <a:off x="4198318" y="4945259"/>
            <a:ext cx="7777058" cy="769441"/>
          </a:xfrm>
          <a:prstGeom prst="rect">
            <a:avLst/>
          </a:prstGeom>
          <a:noFill/>
        </p:spPr>
        <p:txBody>
          <a:bodyPr wrap="square" rtlCol="0">
            <a:spAutoFit/>
          </a:bodyPr>
          <a:lstStyle/>
          <a:p>
            <a:r>
              <a:rPr lang="en-US" sz="4400" dirty="0">
                <a:ln w="38100">
                  <a:solidFill>
                    <a:schemeClr val="bg1"/>
                  </a:solidFill>
                </a:ln>
                <a:noFill/>
                <a:effectLst>
                  <a:outerShdw blurRad="50800" dist="38100" dir="16200000" rotWithShape="0">
                    <a:prstClr val="black">
                      <a:alpha val="40000"/>
                    </a:prstClr>
                  </a:outerShdw>
                </a:effectLst>
              </a:rPr>
              <a:t>3. SWITZERLAND</a:t>
            </a:r>
          </a:p>
        </p:txBody>
      </p:sp>
    </p:spTree>
    <p:extLst>
      <p:ext uri="{BB962C8B-B14F-4D97-AF65-F5344CB8AC3E}">
        <p14:creationId xmlns:p14="http://schemas.microsoft.com/office/powerpoint/2010/main" val="369769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1000"/>
                                        <p:tgtEl>
                                          <p:spTgt spid="1028"/>
                                        </p:tgtEl>
                                      </p:cBhvr>
                                    </p:animEffect>
                                    <p:anim calcmode="lin" valueType="num">
                                      <p:cBhvr>
                                        <p:cTn id="25" dur="1000" fill="hold"/>
                                        <p:tgtEl>
                                          <p:spTgt spid="1028"/>
                                        </p:tgtEl>
                                        <p:attrNameLst>
                                          <p:attrName>ppt_x</p:attrName>
                                        </p:attrNameLst>
                                      </p:cBhvr>
                                      <p:tavLst>
                                        <p:tav tm="0">
                                          <p:val>
                                            <p:strVal val="#ppt_x"/>
                                          </p:val>
                                        </p:tav>
                                        <p:tav tm="100000">
                                          <p:val>
                                            <p:strVal val="#ppt_x"/>
                                          </p:val>
                                        </p:tav>
                                      </p:tavLst>
                                    </p:anim>
                                    <p:anim calcmode="lin" valueType="num">
                                      <p:cBhvr>
                                        <p:cTn id="26" dur="1000" fill="hold"/>
                                        <p:tgtEl>
                                          <p:spTgt spid="102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fade">
                                      <p:cBhvr>
                                        <p:cTn id="29" dur="1000"/>
                                        <p:tgtEl>
                                          <p:spTgt spid="79"/>
                                        </p:tgtEl>
                                      </p:cBhvr>
                                    </p:animEffect>
                                    <p:anim calcmode="lin" valueType="num">
                                      <p:cBhvr>
                                        <p:cTn id="30" dur="1000" fill="hold"/>
                                        <p:tgtEl>
                                          <p:spTgt spid="79"/>
                                        </p:tgtEl>
                                        <p:attrNameLst>
                                          <p:attrName>ppt_x</p:attrName>
                                        </p:attrNameLst>
                                      </p:cBhvr>
                                      <p:tavLst>
                                        <p:tav tm="0">
                                          <p:val>
                                            <p:strVal val="#ppt_x"/>
                                          </p:val>
                                        </p:tav>
                                        <p:tav tm="100000">
                                          <p:val>
                                            <p:strVal val="#ppt_x"/>
                                          </p:val>
                                        </p:tav>
                                      </p:tavLst>
                                    </p:anim>
                                    <p:anim calcmode="lin" valueType="num">
                                      <p:cBhvr>
                                        <p:cTn id="3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030"/>
                                        </p:tgtEl>
                                        <p:attrNameLst>
                                          <p:attrName>style.visibility</p:attrName>
                                        </p:attrNameLst>
                                      </p:cBhvr>
                                      <p:to>
                                        <p:strVal val="visible"/>
                                      </p:to>
                                    </p:set>
                                    <p:animEffect transition="in" filter="fade">
                                      <p:cBhvr>
                                        <p:cTn id="36" dur="1000"/>
                                        <p:tgtEl>
                                          <p:spTgt spid="1030"/>
                                        </p:tgtEl>
                                      </p:cBhvr>
                                    </p:animEffect>
                                    <p:anim calcmode="lin" valueType="num">
                                      <p:cBhvr>
                                        <p:cTn id="37" dur="1000" fill="hold"/>
                                        <p:tgtEl>
                                          <p:spTgt spid="1030"/>
                                        </p:tgtEl>
                                        <p:attrNameLst>
                                          <p:attrName>ppt_x</p:attrName>
                                        </p:attrNameLst>
                                      </p:cBhvr>
                                      <p:tavLst>
                                        <p:tav tm="0">
                                          <p:val>
                                            <p:strVal val="#ppt_x"/>
                                          </p:val>
                                        </p:tav>
                                        <p:tav tm="100000">
                                          <p:val>
                                            <p:strVal val="#ppt_x"/>
                                          </p:val>
                                        </p:tav>
                                      </p:tavLst>
                                    </p:anim>
                                    <p:anim calcmode="lin" valueType="num">
                                      <p:cBhvr>
                                        <p:cTn id="38" dur="1000" fill="hold"/>
                                        <p:tgtEl>
                                          <p:spTgt spid="103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animEffect transition="in" filter="fade">
                                      <p:cBhvr>
                                        <p:cTn id="41" dur="1000"/>
                                        <p:tgtEl>
                                          <p:spTgt spid="80"/>
                                        </p:tgtEl>
                                      </p:cBhvr>
                                    </p:animEffect>
                                    <p:anim calcmode="lin" valueType="num">
                                      <p:cBhvr>
                                        <p:cTn id="42" dur="1000" fill="hold"/>
                                        <p:tgtEl>
                                          <p:spTgt spid="80"/>
                                        </p:tgtEl>
                                        <p:attrNameLst>
                                          <p:attrName>ppt_x</p:attrName>
                                        </p:attrNameLst>
                                      </p:cBhvr>
                                      <p:tavLst>
                                        <p:tav tm="0">
                                          <p:val>
                                            <p:strVal val="#ppt_x"/>
                                          </p:val>
                                        </p:tav>
                                        <p:tav tm="100000">
                                          <p:val>
                                            <p:strVal val="#ppt_x"/>
                                          </p:val>
                                        </p:tav>
                                      </p:tavLst>
                                    </p:anim>
                                    <p:anim calcmode="lin" valueType="num">
                                      <p:cBhvr>
                                        <p:cTn id="43"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animEffect transition="in" filter="fade">
                                      <p:cBhvr>
                                        <p:cTn id="48" dur="1000"/>
                                        <p:tgtEl>
                                          <p:spTgt spid="81"/>
                                        </p:tgtEl>
                                      </p:cBhvr>
                                    </p:animEffect>
                                    <p:anim calcmode="lin" valueType="num">
                                      <p:cBhvr>
                                        <p:cTn id="49" dur="1000" fill="hold"/>
                                        <p:tgtEl>
                                          <p:spTgt spid="81"/>
                                        </p:tgtEl>
                                        <p:attrNameLst>
                                          <p:attrName>ppt_x</p:attrName>
                                        </p:attrNameLst>
                                      </p:cBhvr>
                                      <p:tavLst>
                                        <p:tav tm="0">
                                          <p:val>
                                            <p:strVal val="#ppt_x"/>
                                          </p:val>
                                        </p:tav>
                                        <p:tav tm="100000">
                                          <p:val>
                                            <p:strVal val="#ppt_x"/>
                                          </p:val>
                                        </p:tav>
                                      </p:tavLst>
                                    </p:anim>
                                    <p:anim calcmode="lin" valueType="num">
                                      <p:cBhvr>
                                        <p:cTn id="50" dur="1000" fill="hold"/>
                                        <p:tgtEl>
                                          <p:spTgt spid="81"/>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1000"/>
                                        <p:tgtEl>
                                          <p:spTgt spid="82"/>
                                        </p:tgtEl>
                                      </p:cBhvr>
                                    </p:animEffect>
                                    <p:anim calcmode="lin" valueType="num">
                                      <p:cBhvr>
                                        <p:cTn id="54" dur="1000" fill="hold"/>
                                        <p:tgtEl>
                                          <p:spTgt spid="82"/>
                                        </p:tgtEl>
                                        <p:attrNameLst>
                                          <p:attrName>ppt_x</p:attrName>
                                        </p:attrNameLst>
                                      </p:cBhvr>
                                      <p:tavLst>
                                        <p:tav tm="0">
                                          <p:val>
                                            <p:strVal val="#ppt_x"/>
                                          </p:val>
                                        </p:tav>
                                        <p:tav tm="100000">
                                          <p:val>
                                            <p:strVal val="#ppt_x"/>
                                          </p:val>
                                        </p:tav>
                                      </p:tavLst>
                                    </p:anim>
                                    <p:anim calcmode="lin" valueType="num">
                                      <p:cBhvr>
                                        <p:cTn id="55"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p:bldP spid="19" grpId="0" animBg="1"/>
      <p:bldP spid="79" grpId="0" animBg="1"/>
      <p:bldP spid="80" grpId="0"/>
      <p:bldP spid="8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Placeholder 47" descr="Doctor pointing at CAT scans">
            <a:extLst>
              <a:ext uri="{FF2B5EF4-FFF2-40B4-BE49-F238E27FC236}">
                <a16:creationId xmlns:a16="http://schemas.microsoft.com/office/drawing/2014/main" id="{51DAB4F3-6A41-481C-8A3E-932EDFC9FEDE}"/>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67132"/>
            <a:ext cx="11832000" cy="6513922"/>
          </a:xfrm>
        </p:spPr>
      </p:pic>
      <p:sp>
        <p:nvSpPr>
          <p:cNvPr id="51" name="Rectangle 50">
            <a:extLst>
              <a:ext uri="{FF2B5EF4-FFF2-40B4-BE49-F238E27FC236}">
                <a16:creationId xmlns:a16="http://schemas.microsoft.com/office/drawing/2014/main" id="{3CBC84C2-2B48-4B15-A420-8B5F2BDE2398}"/>
              </a:ext>
              <a:ext uri="{C183D7F6-B498-43B3-948B-1728B52AA6E4}">
                <adec:decorative xmlns:adec="http://schemas.microsoft.com/office/drawing/2017/decorative" val="1"/>
              </a:ext>
            </a:extLst>
          </p:cNvPr>
          <p:cNvSpPr/>
          <p:nvPr/>
        </p:nvSpPr>
        <p:spPr>
          <a:xfrm>
            <a:off x="180000" y="83223"/>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34E91A8-F608-453C-810A-BE991818063F}"/>
              </a:ext>
            </a:extLst>
          </p:cNvPr>
          <p:cNvSpPr>
            <a:spLocks noGrp="1"/>
          </p:cNvSpPr>
          <p:nvPr>
            <p:ph type="title"/>
          </p:nvPr>
        </p:nvSpPr>
        <p:spPr>
          <a:xfrm>
            <a:off x="665968" y="567413"/>
            <a:ext cx="7560000" cy="360000"/>
          </a:xfrm>
        </p:spPr>
        <p:txBody>
          <a:bodyPr/>
          <a:lstStyle/>
          <a:p>
            <a:r>
              <a:rPr lang="en-US" dirty="0"/>
              <a:t>OTHER POTENTIAL countries</a:t>
            </a:r>
          </a:p>
        </p:txBody>
      </p:sp>
      <p:sp>
        <p:nvSpPr>
          <p:cNvPr id="4" name="Slide Number Placeholder 3">
            <a:extLst>
              <a:ext uri="{FF2B5EF4-FFF2-40B4-BE49-F238E27FC236}">
                <a16:creationId xmlns:a16="http://schemas.microsoft.com/office/drawing/2014/main" id="{D2DDB908-45C5-4999-982F-0A82DA013F58}"/>
              </a:ext>
            </a:extLst>
          </p:cNvPr>
          <p:cNvSpPr>
            <a:spLocks noGrp="1"/>
          </p:cNvSpPr>
          <p:nvPr>
            <p:ph type="sldNum" sz="quarter" idx="11"/>
          </p:nvPr>
        </p:nvSpPr>
        <p:spPr/>
        <p:txBody>
          <a:bodyPr/>
          <a:lstStyle/>
          <a:p>
            <a:fld id="{EECC7194-A4D0-457B-9D3E-53681723AFF7}" type="slidenum">
              <a:rPr lang="en-US" smtClean="0"/>
              <a:pPr/>
              <a:t>6</a:t>
            </a:fld>
            <a:endParaRPr lang="en-US" dirty="0"/>
          </a:p>
        </p:txBody>
      </p:sp>
      <p:sp>
        <p:nvSpPr>
          <p:cNvPr id="19" name="object 7" descr="Beige rectangle">
            <a:extLst>
              <a:ext uri="{FF2B5EF4-FFF2-40B4-BE49-F238E27FC236}">
                <a16:creationId xmlns:a16="http://schemas.microsoft.com/office/drawing/2014/main" id="{9B6BE182-7444-49DA-B6FA-215DD68D50CA}"/>
              </a:ext>
            </a:extLst>
          </p:cNvPr>
          <p:cNvSpPr/>
          <p:nvPr/>
        </p:nvSpPr>
        <p:spPr bwMode="white">
          <a:xfrm>
            <a:off x="773349" y="1080191"/>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90" name="Rectangle 89">
            <a:extLst>
              <a:ext uri="{FF2B5EF4-FFF2-40B4-BE49-F238E27FC236}">
                <a16:creationId xmlns:a16="http://schemas.microsoft.com/office/drawing/2014/main" id="{79784603-2F8F-493A-894B-9ECFC35876FE}"/>
              </a:ext>
              <a:ext uri="{C183D7F6-B498-43B3-948B-1728B52AA6E4}">
                <adec:decorative xmlns:adec="http://schemas.microsoft.com/office/drawing/2017/decorative" val="1"/>
              </a:ext>
            </a:extLst>
          </p:cNvPr>
          <p:cNvSpPr/>
          <p:nvPr/>
        </p:nvSpPr>
        <p:spPr>
          <a:xfrm>
            <a:off x="7033478" y="6597145"/>
            <a:ext cx="162904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Famous Landmarks in Norway - Life in Norway">
            <a:extLst>
              <a:ext uri="{FF2B5EF4-FFF2-40B4-BE49-F238E27FC236}">
                <a16:creationId xmlns:a16="http://schemas.microsoft.com/office/drawing/2014/main" id="{16911491-25FB-EE5B-A3D7-6EBBE9CE0D5B}"/>
              </a:ext>
            </a:extLst>
          </p:cNvPr>
          <p:cNvPicPr>
            <a:picLocks noChangeAspect="1" noChangeArrowheads="1"/>
          </p:cNvPicPr>
          <p:nvPr/>
        </p:nvPicPr>
        <p:blipFill>
          <a:blip r:embed="rId3">
            <a:alphaModFix amt="90000"/>
            <a:extLst>
              <a:ext uri="{28A0092B-C50C-407E-A947-70E740481C1C}">
                <a14:useLocalDpi xmlns:a14="http://schemas.microsoft.com/office/drawing/2010/main" val="0"/>
              </a:ext>
            </a:extLst>
          </a:blip>
          <a:srcRect/>
          <a:stretch>
            <a:fillRect/>
          </a:stretch>
        </p:blipFill>
        <p:spPr bwMode="auto">
          <a:xfrm>
            <a:off x="1342423" y="1430220"/>
            <a:ext cx="2965851" cy="2965851"/>
          </a:xfrm>
          <a:prstGeom prst="rect">
            <a:avLst/>
          </a:prstGeom>
          <a:noFill/>
          <a:effectLst>
            <a:reflection blurRad="6350" stA="50000" endA="300" endPos="555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5CC4D75-EDF6-5738-76EC-6FE6E4409D8F}"/>
              </a:ext>
            </a:extLst>
          </p:cNvPr>
          <p:cNvSpPr txBox="1"/>
          <p:nvPr/>
        </p:nvSpPr>
        <p:spPr>
          <a:xfrm>
            <a:off x="1376143" y="1778264"/>
            <a:ext cx="433387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ln w="38100">
                  <a:solidFill>
                    <a:prstClr val="white"/>
                  </a:solidFill>
                </a:ln>
                <a:noFill/>
                <a:effectLst>
                  <a:outerShdw blurRad="50800" dist="38100" dir="16200000" rotWithShape="0">
                    <a:prstClr val="black">
                      <a:alpha val="40000"/>
                    </a:prstClr>
                  </a:outerShdw>
                </a:effectLst>
                <a:latin typeface="Arial "/>
              </a:rPr>
              <a:t>4</a:t>
            </a:r>
            <a:r>
              <a:rPr kumimoji="0" lang="en-US" sz="5400" b="0" i="0" u="none" strike="noStrike" kern="1200" cap="none" spc="0" normalizeH="0" baseline="0" noProof="0" dirty="0">
                <a:ln w="38100">
                  <a:solidFill>
                    <a:prstClr val="white"/>
                  </a:solidFill>
                </a:ln>
                <a:noFill/>
                <a:effectLst>
                  <a:outerShdw blurRad="50800" dist="38100" dir="16200000" rotWithShape="0">
                    <a:prstClr val="black">
                      <a:alpha val="40000"/>
                    </a:prstClr>
                  </a:outerShdw>
                </a:effectLst>
                <a:uLnTx/>
                <a:uFillTx/>
                <a:latin typeface="Arial "/>
                <a:ea typeface="+mn-ea"/>
                <a:cs typeface="+mn-cs"/>
              </a:rPr>
              <a:t>. </a:t>
            </a:r>
            <a:r>
              <a:rPr lang="en-US" sz="5400" dirty="0">
                <a:ln w="38100">
                  <a:solidFill>
                    <a:prstClr val="white"/>
                  </a:solidFill>
                </a:ln>
                <a:noFill/>
                <a:effectLst>
                  <a:outerShdw blurRad="50800" dist="38100" dir="16200000" rotWithShape="0">
                    <a:prstClr val="black">
                      <a:alpha val="40000"/>
                    </a:prstClr>
                  </a:outerShdw>
                </a:effectLst>
                <a:latin typeface="Arial "/>
              </a:rPr>
              <a:t>NORWAY</a:t>
            </a:r>
            <a:endParaRPr kumimoji="0" lang="en-US" sz="5400" b="0" i="0" u="none" strike="noStrike" kern="1200" cap="none" spc="0" normalizeH="0" baseline="0" noProof="0" dirty="0">
              <a:ln w="38100">
                <a:solidFill>
                  <a:prstClr val="white"/>
                </a:solidFill>
              </a:ln>
              <a:noFill/>
              <a:effectLst>
                <a:outerShdw blurRad="50800" dist="38100" dir="16200000" rotWithShape="0">
                  <a:prstClr val="black">
                    <a:alpha val="40000"/>
                  </a:prstClr>
                </a:outerShdw>
              </a:effectLst>
              <a:uLnTx/>
              <a:uFillTx/>
              <a:latin typeface="Arial "/>
              <a:ea typeface="+mn-ea"/>
              <a:cs typeface="+mn-cs"/>
            </a:endParaRPr>
          </a:p>
          <a:p>
            <a:endParaRPr lang="en-US" sz="1800" dirty="0">
              <a:ln w="38100">
                <a:solidFill>
                  <a:schemeClr val="bg1"/>
                </a:solidFill>
              </a:ln>
              <a:noFill/>
              <a:effectLst>
                <a:outerShdw blurRad="50800" dist="38100" dir="16200000" rotWithShape="0">
                  <a:prstClr val="black">
                    <a:alpha val="40000"/>
                  </a:prstClr>
                </a:outerShdw>
              </a:effectLst>
            </a:endParaRPr>
          </a:p>
        </p:txBody>
      </p:sp>
      <p:pic>
        <p:nvPicPr>
          <p:cNvPr id="5" name="Picture 4">
            <a:extLst>
              <a:ext uri="{FF2B5EF4-FFF2-40B4-BE49-F238E27FC236}">
                <a16:creationId xmlns:a16="http://schemas.microsoft.com/office/drawing/2014/main" id="{A20515AC-577B-835D-DCD8-EBD9A21C5CDF}"/>
              </a:ext>
            </a:extLst>
          </p:cNvPr>
          <p:cNvPicPr>
            <a:picLocks noChangeAspect="1"/>
          </p:cNvPicPr>
          <p:nvPr/>
        </p:nvPicPr>
        <p:blipFill>
          <a:blip r:embed="rId4"/>
          <a:stretch>
            <a:fillRect/>
          </a:stretch>
        </p:blipFill>
        <p:spPr>
          <a:xfrm>
            <a:off x="7467134" y="2466830"/>
            <a:ext cx="3348723" cy="2681647"/>
          </a:xfrm>
          <a:prstGeom prst="rect">
            <a:avLst/>
          </a:prstGeom>
          <a:effectLst>
            <a:reflection blurRad="6350" stA="50000" endA="300" endPos="55500" dist="50800" dir="5400000" sy="-100000" algn="bl" rotWithShape="0"/>
          </a:effectLst>
        </p:spPr>
      </p:pic>
      <p:sp>
        <p:nvSpPr>
          <p:cNvPr id="6" name="TextBox 5">
            <a:extLst>
              <a:ext uri="{FF2B5EF4-FFF2-40B4-BE49-F238E27FC236}">
                <a16:creationId xmlns:a16="http://schemas.microsoft.com/office/drawing/2014/main" id="{6BFFA2B9-2216-D7BE-6B0C-D6B6DC24BCBE}"/>
              </a:ext>
            </a:extLst>
          </p:cNvPr>
          <p:cNvSpPr txBox="1"/>
          <p:nvPr/>
        </p:nvSpPr>
        <p:spPr>
          <a:xfrm>
            <a:off x="7843298" y="3318273"/>
            <a:ext cx="4333875" cy="1200329"/>
          </a:xfrm>
          <a:prstGeom prst="rect">
            <a:avLst/>
          </a:prstGeom>
          <a:noFill/>
        </p:spPr>
        <p:txBody>
          <a:bodyPr wrap="square" rtlCol="0">
            <a:spAutoFit/>
          </a:bodyPr>
          <a:lstStyle/>
          <a:p>
            <a:pPr>
              <a:defRPr/>
            </a:pPr>
            <a:r>
              <a:rPr lang="en-US" sz="5400" dirty="0">
                <a:ln w="38100">
                  <a:solidFill>
                    <a:schemeClr val="bg1"/>
                  </a:solidFill>
                </a:ln>
                <a:noFill/>
                <a:effectLst>
                  <a:outerShdw blurRad="50800" dist="38100" dir="16200000" rotWithShape="0">
                    <a:prstClr val="black">
                      <a:alpha val="40000"/>
                    </a:prstClr>
                  </a:outerShdw>
                </a:effectLst>
              </a:rPr>
              <a:t>5. FANCE</a:t>
            </a:r>
            <a:endParaRPr kumimoji="0" lang="en-US" sz="5400" b="0" i="0" u="none" strike="noStrike" kern="1200" cap="none" spc="0" normalizeH="0" baseline="0" noProof="0" dirty="0">
              <a:ln w="38100">
                <a:solidFill>
                  <a:prstClr val="white"/>
                </a:solidFill>
              </a:ln>
              <a:noFill/>
              <a:effectLst>
                <a:outerShdw blurRad="50800" dist="38100" dir="16200000" rotWithShape="0">
                  <a:prstClr val="black">
                    <a:alpha val="40000"/>
                  </a:prstClr>
                </a:outerShdw>
              </a:effectLst>
              <a:uLnTx/>
              <a:uFillTx/>
              <a:latin typeface="Arial "/>
              <a:ea typeface="+mn-ea"/>
              <a:cs typeface="+mn-cs"/>
            </a:endParaRPr>
          </a:p>
          <a:p>
            <a:endParaRPr lang="en-US" sz="1800" dirty="0">
              <a:ln w="38100">
                <a:solidFill>
                  <a:schemeClr val="bg1"/>
                </a:solidFill>
              </a:ln>
              <a:noFill/>
              <a:effectLst>
                <a:outerShdw blurRad="50800" dist="38100" dir="16200000" rotWithShape="0">
                  <a:prstClr val="black">
                    <a:alpha val="40000"/>
                  </a:prstClr>
                </a:outerShdw>
              </a:effectLst>
            </a:endParaRPr>
          </a:p>
        </p:txBody>
      </p:sp>
    </p:spTree>
    <p:extLst>
      <p:ext uri="{BB962C8B-B14F-4D97-AF65-F5344CB8AC3E}">
        <p14:creationId xmlns:p14="http://schemas.microsoft.com/office/powerpoint/2010/main" val="87118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050"/>
                                        </p:tgtEl>
                                        <p:attrNameLst>
                                          <p:attrName>style.visibility</p:attrName>
                                        </p:attrNameLst>
                                      </p:cBhvr>
                                      <p:to>
                                        <p:strVal val="visible"/>
                                      </p:to>
                                    </p:set>
                                    <p:animEffect transition="in" filter="fade">
                                      <p:cBhvr>
                                        <p:cTn id="29" dur="1000"/>
                                        <p:tgtEl>
                                          <p:spTgt spid="2050"/>
                                        </p:tgtEl>
                                      </p:cBhvr>
                                    </p:animEffect>
                                    <p:anim calcmode="lin" valueType="num">
                                      <p:cBhvr>
                                        <p:cTn id="30" dur="1000" fill="hold"/>
                                        <p:tgtEl>
                                          <p:spTgt spid="2050"/>
                                        </p:tgtEl>
                                        <p:attrNameLst>
                                          <p:attrName>ppt_x</p:attrName>
                                        </p:attrNameLst>
                                      </p:cBhvr>
                                      <p:tavLst>
                                        <p:tav tm="0">
                                          <p:val>
                                            <p:strVal val="#ppt_x"/>
                                          </p:val>
                                        </p:tav>
                                        <p:tav tm="100000">
                                          <p:val>
                                            <p:strVal val="#ppt_x"/>
                                          </p:val>
                                        </p:tav>
                                      </p:tavLst>
                                    </p:anim>
                                    <p:anim calcmode="lin" valueType="num">
                                      <p:cBhvr>
                                        <p:cTn id="31"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1000"/>
                                        <p:tgtEl>
                                          <p:spTgt spid="6"/>
                                        </p:tgtEl>
                                      </p:cBhvr>
                                    </p:animEffect>
                                    <p:anim calcmode="lin" valueType="num">
                                      <p:cBhvr>
                                        <p:cTn id="42" dur="1000" fill="hold"/>
                                        <p:tgtEl>
                                          <p:spTgt spid="6"/>
                                        </p:tgtEl>
                                        <p:attrNameLst>
                                          <p:attrName>ppt_x</p:attrName>
                                        </p:attrNameLst>
                                      </p:cBhvr>
                                      <p:tavLst>
                                        <p:tav tm="0">
                                          <p:val>
                                            <p:strVal val="#ppt_x"/>
                                          </p:val>
                                        </p:tav>
                                        <p:tav tm="100000">
                                          <p:val>
                                            <p:strVal val="#ppt_x"/>
                                          </p:val>
                                        </p:tav>
                                      </p:tavLst>
                                    </p:anim>
                                    <p:anim calcmode="lin" valueType="num">
                                      <p:cBhvr>
                                        <p:cTn id="4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3" grpId="0"/>
      <p:bldP spid="19" grpId="0" animBg="1"/>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6B3C27-6F19-41D2-88CA-8A7CFB28C1F4}"/>
              </a:ext>
            </a:extLst>
          </p:cNvPr>
          <p:cNvSpPr>
            <a:spLocks noGrp="1"/>
          </p:cNvSpPr>
          <p:nvPr>
            <p:ph type="sldNum" sz="quarter" idx="11"/>
          </p:nvPr>
        </p:nvSpPr>
        <p:spPr/>
        <p:txBody>
          <a:bodyPr/>
          <a:lstStyle/>
          <a:p>
            <a:fld id="{EECC7194-A4D0-457B-9D3E-53681723AFF7}" type="slidenum">
              <a:rPr lang="en-US" smtClean="0"/>
              <a:pPr/>
              <a:t>7</a:t>
            </a:fld>
            <a:endParaRPr lang="en-US" dirty="0"/>
          </a:p>
        </p:txBody>
      </p:sp>
      <p:sp>
        <p:nvSpPr>
          <p:cNvPr id="4" name="Title 3">
            <a:extLst>
              <a:ext uri="{FF2B5EF4-FFF2-40B4-BE49-F238E27FC236}">
                <a16:creationId xmlns:a16="http://schemas.microsoft.com/office/drawing/2014/main" id="{A4A0D72C-D227-4776-9E3B-8D09F58D1747}"/>
              </a:ext>
            </a:extLst>
          </p:cNvPr>
          <p:cNvSpPr>
            <a:spLocks noGrp="1"/>
          </p:cNvSpPr>
          <p:nvPr>
            <p:ph type="title"/>
          </p:nvPr>
        </p:nvSpPr>
        <p:spPr>
          <a:xfrm>
            <a:off x="560174" y="446236"/>
            <a:ext cx="9860175" cy="370166"/>
          </a:xfrm>
        </p:spPr>
        <p:txBody>
          <a:bodyPr/>
          <a:lstStyle/>
          <a:p>
            <a:r>
              <a:rPr lang="en-US" dirty="0"/>
              <a:t>DEMAND AND ECONOMIC  VIABILITY SCORE</a:t>
            </a:r>
            <a:br>
              <a:rPr lang="en-US" dirty="0"/>
            </a:br>
            <a:endParaRPr lang="en-US" dirty="0"/>
          </a:p>
        </p:txBody>
      </p:sp>
      <p:sp>
        <p:nvSpPr>
          <p:cNvPr id="5" name="object 7" descr="Beige rectangle">
            <a:extLst>
              <a:ext uri="{FF2B5EF4-FFF2-40B4-BE49-F238E27FC236}">
                <a16:creationId xmlns:a16="http://schemas.microsoft.com/office/drawing/2014/main" id="{16593983-AEC5-4450-A5CD-B66EE3F91D94}"/>
              </a:ext>
            </a:extLst>
          </p:cNvPr>
          <p:cNvSpPr/>
          <p:nvPr/>
        </p:nvSpPr>
        <p:spPr bwMode="white">
          <a:xfrm>
            <a:off x="560174" y="997375"/>
            <a:ext cx="4888126"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graphicFrame>
        <p:nvGraphicFramePr>
          <p:cNvPr id="12" name="Table 11">
            <a:extLst>
              <a:ext uri="{FF2B5EF4-FFF2-40B4-BE49-F238E27FC236}">
                <a16:creationId xmlns:a16="http://schemas.microsoft.com/office/drawing/2014/main" id="{2CE20D9E-B692-954A-FBB9-E1FA227766FB}"/>
              </a:ext>
            </a:extLst>
          </p:cNvPr>
          <p:cNvGraphicFramePr>
            <a:graphicFrameLocks noGrp="1"/>
          </p:cNvGraphicFramePr>
          <p:nvPr>
            <p:extLst>
              <p:ext uri="{D42A27DB-BD31-4B8C-83A1-F6EECF244321}">
                <p14:modId xmlns:p14="http://schemas.microsoft.com/office/powerpoint/2010/main" val="963072866"/>
              </p:ext>
            </p:extLst>
          </p:nvPr>
        </p:nvGraphicFramePr>
        <p:xfrm>
          <a:off x="2973150" y="1169204"/>
          <a:ext cx="6437552" cy="5242560"/>
        </p:xfrm>
        <a:graphic>
          <a:graphicData uri="http://schemas.openxmlformats.org/drawingml/2006/table">
            <a:tbl>
              <a:tblPr firstRow="1" bandRow="1">
                <a:tableStyleId>{5C22544A-7EE6-4342-B048-85BDC9FD1C3A}</a:tableStyleId>
              </a:tblPr>
              <a:tblGrid>
                <a:gridCol w="1609388">
                  <a:extLst>
                    <a:ext uri="{9D8B030D-6E8A-4147-A177-3AD203B41FA5}">
                      <a16:colId xmlns:a16="http://schemas.microsoft.com/office/drawing/2014/main" val="883291324"/>
                    </a:ext>
                  </a:extLst>
                </a:gridCol>
                <a:gridCol w="1609388">
                  <a:extLst>
                    <a:ext uri="{9D8B030D-6E8A-4147-A177-3AD203B41FA5}">
                      <a16:colId xmlns:a16="http://schemas.microsoft.com/office/drawing/2014/main" val="355586360"/>
                    </a:ext>
                  </a:extLst>
                </a:gridCol>
                <a:gridCol w="1609388">
                  <a:extLst>
                    <a:ext uri="{9D8B030D-6E8A-4147-A177-3AD203B41FA5}">
                      <a16:colId xmlns:a16="http://schemas.microsoft.com/office/drawing/2014/main" val="3626199509"/>
                    </a:ext>
                  </a:extLst>
                </a:gridCol>
                <a:gridCol w="1609388">
                  <a:extLst>
                    <a:ext uri="{9D8B030D-6E8A-4147-A177-3AD203B41FA5}">
                      <a16:colId xmlns:a16="http://schemas.microsoft.com/office/drawing/2014/main" val="2161393824"/>
                    </a:ext>
                  </a:extLst>
                </a:gridCol>
              </a:tblGrid>
              <a:tr h="327660">
                <a:tc>
                  <a:txBody>
                    <a:bodyPr/>
                    <a:lstStyle/>
                    <a:p>
                      <a:pPr algn="ctr" fontAlgn="b"/>
                      <a:r>
                        <a:rPr lang="en-IN" sz="1050" b="1" kern="1200" baseline="0" dirty="0">
                          <a:solidFill>
                            <a:schemeClr val="bg1"/>
                          </a:solidFill>
                          <a:latin typeface="+mn-lt"/>
                          <a:ea typeface="Lato" panose="020F0502020204030203" pitchFamily="34" charset="0"/>
                          <a:cs typeface="Lato" panose="020F0502020204030203" pitchFamily="34" charset="0"/>
                        </a:rPr>
                        <a:t>Country Name</a:t>
                      </a:r>
                    </a:p>
                  </a:txBody>
                  <a:tcPr marL="7620" marR="7620" marT="762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fontAlgn="b"/>
                      <a:r>
                        <a:rPr lang="en-IN" sz="1050" b="1" kern="1200" baseline="0" dirty="0">
                          <a:solidFill>
                            <a:schemeClr val="bg1"/>
                          </a:solidFill>
                          <a:latin typeface="+mn-lt"/>
                          <a:ea typeface="Lato" panose="020F0502020204030203" pitchFamily="34" charset="0"/>
                          <a:cs typeface="Lato" panose="020F0502020204030203" pitchFamily="34" charset="0"/>
                        </a:rPr>
                        <a:t>Demand Score</a:t>
                      </a:r>
                    </a:p>
                  </a:txBody>
                  <a:tcPr marL="7620" marR="7620" marT="762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fontAlgn="b"/>
                      <a:r>
                        <a:rPr lang="en-IN" sz="1050" b="1" kern="1200" baseline="0" dirty="0">
                          <a:solidFill>
                            <a:schemeClr val="bg1"/>
                          </a:solidFill>
                          <a:latin typeface="+mn-lt"/>
                          <a:ea typeface="Lato" panose="020F0502020204030203" pitchFamily="34" charset="0"/>
                          <a:cs typeface="Lato" panose="020F0502020204030203" pitchFamily="34" charset="0"/>
                        </a:rPr>
                        <a:t>Economic Viability Score</a:t>
                      </a:r>
                    </a:p>
                  </a:txBody>
                  <a:tcPr marL="7620" marR="7620" marT="762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fontAlgn="b"/>
                      <a:r>
                        <a:rPr lang="en-IN" sz="1050" b="1" kern="1200" baseline="0" dirty="0">
                          <a:solidFill>
                            <a:schemeClr val="bg1"/>
                          </a:solidFill>
                          <a:latin typeface="+mn-lt"/>
                          <a:ea typeface="Lato" panose="020F0502020204030203" pitchFamily="34" charset="0"/>
                          <a:cs typeface="Lato" panose="020F0502020204030203" pitchFamily="34" charset="0"/>
                        </a:rPr>
                        <a:t>Combined Score</a:t>
                      </a:r>
                    </a:p>
                  </a:txBody>
                  <a:tcPr marL="7620" marR="7620" marT="762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018180050"/>
                  </a:ext>
                </a:extLst>
              </a:tr>
              <a:tr h="327660">
                <a:tc>
                  <a:txBody>
                    <a:bodyPr/>
                    <a:lstStyle/>
                    <a:p>
                      <a:pPr algn="ctr" fontAlgn="b"/>
                      <a:r>
                        <a:rPr lang="en-IN" sz="1100" b="0" i="0" u="none" strike="noStrike" dirty="0">
                          <a:solidFill>
                            <a:schemeClr val="tx1"/>
                          </a:solidFill>
                          <a:effectLst/>
                          <a:latin typeface="Calibri" panose="020F0502020204030204" pitchFamily="34" charset="0"/>
                        </a:rPr>
                        <a:t>United Kingdom</a:t>
                      </a:r>
                    </a:p>
                  </a:txBody>
                  <a:tcPr marL="7620" marR="7620" marT="762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IN" sz="1100" b="0" i="0" u="none" strike="noStrike" dirty="0">
                          <a:solidFill>
                            <a:schemeClr val="tx1"/>
                          </a:solidFill>
                          <a:effectLst/>
                          <a:latin typeface="Calibri" panose="020F0502020204030204" pitchFamily="34" charset="0"/>
                        </a:rPr>
                        <a:t>5.621</a:t>
                      </a:r>
                    </a:p>
                  </a:txBody>
                  <a:tcPr marL="7620" marR="7620" marT="762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IN" sz="1100" b="0" i="0" u="none" strike="noStrike">
                          <a:solidFill>
                            <a:schemeClr val="tx1"/>
                          </a:solidFill>
                          <a:effectLst/>
                          <a:latin typeface="Calibri" panose="020F0502020204030204" pitchFamily="34" charset="0"/>
                        </a:rPr>
                        <a:t>2.636</a:t>
                      </a:r>
                    </a:p>
                  </a:txBody>
                  <a:tcPr marL="7620" marR="7620" marT="762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fontAlgn="b"/>
                      <a:r>
                        <a:rPr lang="en-IN" sz="1100" b="0" i="0" u="none" strike="noStrike" dirty="0">
                          <a:solidFill>
                            <a:schemeClr val="tx1"/>
                          </a:solidFill>
                          <a:effectLst/>
                          <a:latin typeface="Calibri" panose="020F0502020204030204" pitchFamily="34" charset="0"/>
                        </a:rPr>
                        <a:t>4.278</a:t>
                      </a:r>
                    </a:p>
                  </a:txBody>
                  <a:tcPr marL="7620" marR="7620" marT="7620" marB="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741004110"/>
                  </a:ext>
                </a:extLst>
              </a:tr>
              <a:tr h="327660">
                <a:tc>
                  <a:txBody>
                    <a:bodyPr/>
                    <a:lstStyle/>
                    <a:p>
                      <a:pPr algn="ctr" fontAlgn="b"/>
                      <a:r>
                        <a:rPr lang="en-IN" sz="1100" b="0" u="none" strike="noStrike" dirty="0">
                          <a:solidFill>
                            <a:schemeClr val="tx1"/>
                          </a:solidFill>
                          <a:effectLst/>
                        </a:rPr>
                        <a:t>North America</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5.653</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5.816</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5.726</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73755630"/>
                  </a:ext>
                </a:extLst>
              </a:tr>
              <a:tr h="327660">
                <a:tc>
                  <a:txBody>
                    <a:bodyPr/>
                    <a:lstStyle/>
                    <a:p>
                      <a:pPr algn="ctr" fontAlgn="b"/>
                      <a:r>
                        <a:rPr lang="en-IN" sz="1100" b="0" u="none" strike="noStrike" dirty="0">
                          <a:solidFill>
                            <a:schemeClr val="tx1"/>
                          </a:solidFill>
                          <a:effectLst/>
                        </a:rPr>
                        <a:t>United States</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5.581</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5.881</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5.716</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18125674"/>
                  </a:ext>
                </a:extLst>
              </a:tr>
              <a:tr h="327660">
                <a:tc>
                  <a:txBody>
                    <a:bodyPr/>
                    <a:lstStyle/>
                    <a:p>
                      <a:pPr algn="ctr" fontAlgn="b"/>
                      <a:r>
                        <a:rPr lang="en-IN" sz="1100" b="0" u="none" strike="noStrike">
                          <a:solidFill>
                            <a:schemeClr val="tx1"/>
                          </a:solidFill>
                          <a:effectLst/>
                        </a:rPr>
                        <a:t>Japan</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7.684</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2.575</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5.385</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01670423"/>
                  </a:ext>
                </a:extLst>
              </a:tr>
              <a:tr h="327660">
                <a:tc>
                  <a:txBody>
                    <a:bodyPr/>
                    <a:lstStyle/>
                    <a:p>
                      <a:pPr algn="ctr" fontAlgn="b"/>
                      <a:r>
                        <a:rPr lang="en-IN" sz="1100" b="0" u="none" strike="noStrike" dirty="0">
                          <a:solidFill>
                            <a:schemeClr val="tx1"/>
                          </a:solidFill>
                          <a:effectLst/>
                        </a:rPr>
                        <a:t>Germany</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6.977</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3.217</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5.285</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22049369"/>
                  </a:ext>
                </a:extLst>
              </a:tr>
              <a:tr h="327660">
                <a:tc>
                  <a:txBody>
                    <a:bodyPr/>
                    <a:lstStyle/>
                    <a:p>
                      <a:pPr algn="ctr" fontAlgn="b"/>
                      <a:r>
                        <a:rPr lang="en-IN" sz="1100" b="0" u="none" strike="noStrike">
                          <a:solidFill>
                            <a:schemeClr val="tx1"/>
                          </a:solidFill>
                          <a:effectLst/>
                        </a:rPr>
                        <a:t>Austria</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7.022</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2.786</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5.116</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01448404"/>
                  </a:ext>
                </a:extLst>
              </a:tr>
              <a:tr h="327660">
                <a:tc>
                  <a:txBody>
                    <a:bodyPr/>
                    <a:lstStyle/>
                    <a:p>
                      <a:pPr algn="ctr" fontAlgn="b"/>
                      <a:r>
                        <a:rPr lang="en-IN" sz="1100" b="0" u="none" strike="noStrike">
                          <a:solidFill>
                            <a:schemeClr val="tx1"/>
                          </a:solidFill>
                          <a:effectLst/>
                        </a:rPr>
                        <a:t>Switzerland</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6.395</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3.255</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4.982</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98457957"/>
                  </a:ext>
                </a:extLst>
              </a:tr>
              <a:tr h="327660">
                <a:tc>
                  <a:txBody>
                    <a:bodyPr/>
                    <a:lstStyle/>
                    <a:p>
                      <a:pPr algn="ctr" fontAlgn="b"/>
                      <a:r>
                        <a:rPr lang="en-IN" sz="1100" b="0" u="none" strike="noStrike">
                          <a:solidFill>
                            <a:schemeClr val="tx1"/>
                          </a:solidFill>
                          <a:effectLst/>
                        </a:rPr>
                        <a:t>Cuba</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7.175</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2.041</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4.865</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883125629"/>
                  </a:ext>
                </a:extLst>
              </a:tr>
              <a:tr h="327660">
                <a:tc>
                  <a:txBody>
                    <a:bodyPr/>
                    <a:lstStyle/>
                    <a:p>
                      <a:pPr algn="ctr" fontAlgn="b"/>
                      <a:r>
                        <a:rPr lang="en-IN" sz="1100" b="0" u="none" strike="noStrike">
                          <a:solidFill>
                            <a:schemeClr val="tx1"/>
                          </a:solidFill>
                          <a:effectLst/>
                        </a:rPr>
                        <a:t>Norway</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6.297</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2.955</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4.794</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46172307"/>
                  </a:ext>
                </a:extLst>
              </a:tr>
              <a:tr h="327660">
                <a:tc>
                  <a:txBody>
                    <a:bodyPr/>
                    <a:lstStyle/>
                    <a:p>
                      <a:pPr algn="ctr" fontAlgn="b"/>
                      <a:r>
                        <a:rPr lang="en-IN" sz="1100" b="0" u="none" strike="noStrike">
                          <a:solidFill>
                            <a:schemeClr val="tx1"/>
                          </a:solidFill>
                          <a:effectLst/>
                        </a:rPr>
                        <a:t>Korea, Rep.</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7.161</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1.873</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4.781</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57043765"/>
                  </a:ext>
                </a:extLst>
              </a:tr>
              <a:tr h="327660">
                <a:tc>
                  <a:txBody>
                    <a:bodyPr/>
                    <a:lstStyle/>
                    <a:p>
                      <a:pPr algn="ctr" fontAlgn="b"/>
                      <a:r>
                        <a:rPr lang="en-IN" sz="1100" b="0" u="none" strike="noStrike">
                          <a:solidFill>
                            <a:schemeClr val="tx1"/>
                          </a:solidFill>
                          <a:effectLst/>
                        </a:rPr>
                        <a:t>France</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6.345</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2.836</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4.766</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791795977"/>
                  </a:ext>
                </a:extLst>
              </a:tr>
              <a:tr h="327660">
                <a:tc>
                  <a:txBody>
                    <a:bodyPr/>
                    <a:lstStyle/>
                    <a:p>
                      <a:pPr algn="ctr" fontAlgn="b"/>
                      <a:r>
                        <a:rPr lang="en-IN" sz="1100" b="0" u="none" strike="noStrike">
                          <a:solidFill>
                            <a:schemeClr val="tx1"/>
                          </a:solidFill>
                          <a:effectLst/>
                        </a:rPr>
                        <a:t>Belgium</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6.342</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2.711</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4.708</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496329532"/>
                  </a:ext>
                </a:extLst>
              </a:tr>
              <a:tr h="327660">
                <a:tc>
                  <a:txBody>
                    <a:bodyPr/>
                    <a:lstStyle/>
                    <a:p>
                      <a:pPr algn="ctr" fontAlgn="b"/>
                      <a:r>
                        <a:rPr lang="en-IN" sz="1100" b="0" u="none" strike="noStrike">
                          <a:solidFill>
                            <a:schemeClr val="tx1"/>
                          </a:solidFill>
                          <a:effectLst/>
                        </a:rPr>
                        <a:t>Malta</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6.655</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2.181</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4.642</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854248710"/>
                  </a:ext>
                </a:extLst>
              </a:tr>
              <a:tr h="327660">
                <a:tc>
                  <a:txBody>
                    <a:bodyPr/>
                    <a:lstStyle/>
                    <a:p>
                      <a:pPr algn="ctr" fontAlgn="b"/>
                      <a:r>
                        <a:rPr lang="en-IN" sz="1100" b="0" u="none" strike="noStrike">
                          <a:solidFill>
                            <a:schemeClr val="tx1"/>
                          </a:solidFill>
                          <a:effectLst/>
                        </a:rPr>
                        <a:t>Sweden</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a:solidFill>
                            <a:schemeClr val="tx1"/>
                          </a:solidFill>
                          <a:effectLst/>
                        </a:rPr>
                        <a:t>6.119</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2.764</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4.609</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12586670"/>
                  </a:ext>
                </a:extLst>
              </a:tr>
              <a:tr h="327660">
                <a:tc>
                  <a:txBody>
                    <a:bodyPr/>
                    <a:lstStyle/>
                    <a:p>
                      <a:pPr algn="ctr" fontAlgn="b"/>
                      <a:r>
                        <a:rPr lang="en-IN" sz="1100" b="0" u="none" strike="noStrike">
                          <a:solidFill>
                            <a:schemeClr val="tx1"/>
                          </a:solidFill>
                          <a:effectLst/>
                        </a:rPr>
                        <a:t>Netherlands</a:t>
                      </a:r>
                      <a:endParaRPr lang="en-IN" sz="1100" b="0" i="0" u="none" strike="noStrike">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6.011</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2.759</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ctr" fontAlgn="b"/>
                      <a:r>
                        <a:rPr lang="en-IN" sz="1100" b="0" u="none" strike="noStrike" dirty="0">
                          <a:solidFill>
                            <a:schemeClr val="tx1"/>
                          </a:solidFill>
                          <a:effectLst/>
                        </a:rPr>
                        <a:t>4.548</a:t>
                      </a:r>
                      <a:endParaRPr lang="en-IN" sz="1100" b="0" i="0" u="none" strike="noStrike" dirty="0">
                        <a:solidFill>
                          <a:schemeClr val="tx1"/>
                        </a:solidFill>
                        <a:effectLst/>
                        <a:latin typeface="Calibri" panose="020F0502020204030204" pitchFamily="34" charset="0"/>
                      </a:endParaRPr>
                    </a:p>
                  </a:txBody>
                  <a:tcPr marL="7620" marR="7620" marT="7620" marB="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205625206"/>
                  </a:ext>
                </a:extLst>
              </a:tr>
            </a:tbl>
          </a:graphicData>
        </a:graphic>
      </p:graphicFrame>
    </p:spTree>
    <p:extLst>
      <p:ext uri="{BB962C8B-B14F-4D97-AF65-F5344CB8AC3E}">
        <p14:creationId xmlns:p14="http://schemas.microsoft.com/office/powerpoint/2010/main" val="37292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p:txBody>
          <a:bodyPr/>
          <a:lstStyle/>
          <a:p>
            <a:r>
              <a:rPr lang="en-US" dirty="0"/>
              <a:t>SWOT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8</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728399" y="14443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GLOBALMED HEALTH SYSTEM</a:t>
            </a:r>
          </a:p>
        </p:txBody>
      </p:sp>
      <p:graphicFrame>
        <p:nvGraphicFramePr>
          <p:cNvPr id="39" name="Table 38">
            <a:extLst>
              <a:ext uri="{FF2B5EF4-FFF2-40B4-BE49-F238E27FC236}">
                <a16:creationId xmlns:a16="http://schemas.microsoft.com/office/drawing/2014/main" id="{7BC50004-C5D5-4EF3-4C40-81531F999217}"/>
              </a:ext>
            </a:extLst>
          </p:cNvPr>
          <p:cNvGraphicFramePr>
            <a:graphicFrameLocks noGrp="1"/>
          </p:cNvGraphicFramePr>
          <p:nvPr>
            <p:extLst>
              <p:ext uri="{D42A27DB-BD31-4B8C-83A1-F6EECF244321}">
                <p14:modId xmlns:p14="http://schemas.microsoft.com/office/powerpoint/2010/main" val="2625238600"/>
              </p:ext>
            </p:extLst>
          </p:nvPr>
        </p:nvGraphicFramePr>
        <p:xfrm>
          <a:off x="1764513" y="1818318"/>
          <a:ext cx="8226738" cy="4693920"/>
        </p:xfrm>
        <a:graphic>
          <a:graphicData uri="http://schemas.openxmlformats.org/drawingml/2006/table">
            <a:tbl>
              <a:tblPr firstRow="1" bandRow="1">
                <a:effectLst>
                  <a:outerShdw blurRad="63500" sx="102000" sy="102000" algn="ctr" rotWithShape="0">
                    <a:prstClr val="black">
                      <a:alpha val="40000"/>
                    </a:prstClr>
                  </a:outerShdw>
                </a:effectLst>
                <a:tableStyleId>{306799F8-075E-4A3A-A7F6-7FBC6576F1A4}</a:tableStyleId>
              </a:tblPr>
              <a:tblGrid>
                <a:gridCol w="4113369">
                  <a:extLst>
                    <a:ext uri="{9D8B030D-6E8A-4147-A177-3AD203B41FA5}">
                      <a16:colId xmlns:a16="http://schemas.microsoft.com/office/drawing/2014/main" val="1976424281"/>
                    </a:ext>
                  </a:extLst>
                </a:gridCol>
                <a:gridCol w="4113369">
                  <a:extLst>
                    <a:ext uri="{9D8B030D-6E8A-4147-A177-3AD203B41FA5}">
                      <a16:colId xmlns:a16="http://schemas.microsoft.com/office/drawing/2014/main" val="185189977"/>
                    </a:ext>
                  </a:extLst>
                </a:gridCol>
              </a:tblGrid>
              <a:tr h="2286000">
                <a:tc>
                  <a:txBody>
                    <a:bodyPr/>
                    <a:lstStyle/>
                    <a:p>
                      <a:r>
                        <a:rPr lang="en-US" dirty="0">
                          <a:solidFill>
                            <a:schemeClr val="bg1"/>
                          </a:solidFill>
                        </a:rPr>
                        <a:t>STRENGTH</a:t>
                      </a:r>
                    </a:p>
                    <a:p>
                      <a:endParaRPr lang="en-US" dirty="0">
                        <a:solidFill>
                          <a:schemeClr val="bg1"/>
                        </a:solidFill>
                      </a:endParaRPr>
                    </a:p>
                    <a:p>
                      <a:r>
                        <a:rPr lang="en-US" sz="1400" b="0" dirty="0">
                          <a:solidFill>
                            <a:schemeClr val="bg1"/>
                          </a:solidFill>
                        </a:rPr>
                        <a:t>- Strong brand reputation in the UK for advanced care and patient outcomes.</a:t>
                      </a:r>
                    </a:p>
                    <a:p>
                      <a:r>
                        <a:rPr lang="en-US" sz="1400" b="0" dirty="0">
                          <a:solidFill>
                            <a:schemeClr val="bg1"/>
                          </a:solidFill>
                        </a:rPr>
                        <a:t>- Expertise in managing state-of-the-art facilities.</a:t>
                      </a:r>
                    </a:p>
                    <a:p>
                      <a:r>
                        <a:rPr lang="en-US" sz="1400" b="0" dirty="0">
                          <a:solidFill>
                            <a:schemeClr val="bg1"/>
                          </a:solidFill>
                        </a:rPr>
                        <a:t>- High-quality medical technology and infrastructure.</a:t>
                      </a:r>
                    </a:p>
                    <a:p>
                      <a:r>
                        <a:rPr lang="en-US" sz="1400" b="0" dirty="0">
                          <a:solidFill>
                            <a:schemeClr val="bg1"/>
                          </a:solidFill>
                        </a:rPr>
                        <a:t>- Skilled workforce with a patient-centric approach.</a:t>
                      </a:r>
                      <a:endParaRPr lang="en-IN" sz="14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WEAKNESS</a:t>
                      </a:r>
                    </a:p>
                    <a:p>
                      <a:endParaRPr lang="en-US" dirty="0">
                        <a:solidFill>
                          <a:schemeClr val="bg1"/>
                        </a:solidFill>
                      </a:endParaRPr>
                    </a:p>
                    <a:p>
                      <a:r>
                        <a:rPr lang="en-US" sz="1400" b="0" kern="1200" dirty="0">
                          <a:solidFill>
                            <a:schemeClr val="bg1"/>
                          </a:solidFill>
                          <a:latin typeface="+mn-lt"/>
                          <a:ea typeface="+mn-ea"/>
                          <a:cs typeface="+mn-cs"/>
                        </a:rPr>
                        <a:t>- High operating costs associated with expanding into foreign markets.</a:t>
                      </a:r>
                    </a:p>
                    <a:p>
                      <a:r>
                        <a:rPr lang="en-US" sz="1400" b="0" kern="1200" dirty="0">
                          <a:solidFill>
                            <a:schemeClr val="bg1"/>
                          </a:solidFill>
                          <a:latin typeface="+mn-lt"/>
                          <a:ea typeface="+mn-ea"/>
                          <a:cs typeface="+mn-cs"/>
                        </a:rPr>
                        <a:t>- Limited local knowledge of market dynamics in the target countries.</a:t>
                      </a:r>
                    </a:p>
                    <a:p>
                      <a:r>
                        <a:rPr lang="en-US" sz="1400" b="0" kern="1200" dirty="0">
                          <a:solidFill>
                            <a:schemeClr val="bg1"/>
                          </a:solidFill>
                          <a:latin typeface="+mn-lt"/>
                          <a:ea typeface="+mn-ea"/>
                          <a:cs typeface="+mn-cs"/>
                        </a:rPr>
                        <a:t>- Potential regulatory challenges across multiple regions.</a:t>
                      </a:r>
                    </a:p>
                    <a:p>
                      <a:r>
                        <a:rPr lang="en-US" sz="1400" b="0" kern="1200" dirty="0">
                          <a:solidFill>
                            <a:schemeClr val="bg1"/>
                          </a:solidFill>
                          <a:latin typeface="+mn-lt"/>
                          <a:ea typeface="+mn-ea"/>
                          <a:cs typeface="+mn-cs"/>
                        </a:rPr>
                        <a:t>- Cultural adaptation to different healthcare systems</a:t>
                      </a:r>
                      <a:endParaRPr lang="en-IN" sz="1400" b="0"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0393133"/>
                  </a:ext>
                </a:extLst>
              </a:tr>
              <a:tr h="2286000">
                <a:tc>
                  <a:txBody>
                    <a:bodyPr/>
                    <a:lstStyle/>
                    <a:p>
                      <a:r>
                        <a:rPr lang="en-US" dirty="0">
                          <a:solidFill>
                            <a:schemeClr val="bg1"/>
                          </a:solidFill>
                        </a:rPr>
                        <a:t>OPPORTUNITIES</a:t>
                      </a:r>
                    </a:p>
                    <a:p>
                      <a:endParaRPr lang="en-US" sz="1400" b="0" kern="1200" dirty="0">
                        <a:solidFill>
                          <a:schemeClr val="bg1"/>
                        </a:solidFill>
                        <a:latin typeface="+mn-lt"/>
                        <a:ea typeface="+mn-ea"/>
                        <a:cs typeface="+mn-cs"/>
                      </a:endParaRPr>
                    </a:p>
                    <a:p>
                      <a:r>
                        <a:rPr lang="en-US" sz="1400" b="0" kern="1200" dirty="0">
                          <a:solidFill>
                            <a:schemeClr val="bg1"/>
                          </a:solidFill>
                          <a:latin typeface="+mn-lt"/>
                          <a:ea typeface="+mn-ea"/>
                          <a:cs typeface="+mn-cs"/>
                        </a:rPr>
                        <a:t>- Expansion into high-demand healthcare markets with aging populations.</a:t>
                      </a:r>
                    </a:p>
                    <a:p>
                      <a:r>
                        <a:rPr lang="en-US" sz="1400" b="0" kern="1200" dirty="0">
                          <a:solidFill>
                            <a:schemeClr val="bg1"/>
                          </a:solidFill>
                          <a:latin typeface="+mn-lt"/>
                          <a:ea typeface="+mn-ea"/>
                          <a:cs typeface="+mn-cs"/>
                        </a:rPr>
                        <a:t>- Partnership opportunities with local healthcare institutions.</a:t>
                      </a:r>
                    </a:p>
                    <a:p>
                      <a:r>
                        <a:rPr lang="en-US" sz="1400" b="0" kern="1200" dirty="0">
                          <a:solidFill>
                            <a:schemeClr val="bg1"/>
                          </a:solidFill>
                          <a:latin typeface="+mn-lt"/>
                          <a:ea typeface="+mn-ea"/>
                          <a:cs typeface="+mn-cs"/>
                        </a:rPr>
                        <a:t>- Increasing demand for specialized healthcare and medical tourism.</a:t>
                      </a:r>
                    </a:p>
                    <a:p>
                      <a:r>
                        <a:rPr lang="en-US" sz="1400" b="0" kern="1200" dirty="0">
                          <a:solidFill>
                            <a:schemeClr val="bg1"/>
                          </a:solidFill>
                          <a:latin typeface="+mn-lt"/>
                          <a:ea typeface="+mn-ea"/>
                          <a:cs typeface="+mn-cs"/>
                        </a:rPr>
                        <a:t>- Potential for leveraging telemedicine and digital health services.</a:t>
                      </a:r>
                      <a:endParaRPr lang="en-IN" sz="1400" b="0"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THREAT</a:t>
                      </a:r>
                    </a:p>
                    <a:p>
                      <a:endParaRPr lang="en-US" dirty="0">
                        <a:solidFill>
                          <a:schemeClr val="bg1"/>
                        </a:solidFill>
                      </a:endParaRPr>
                    </a:p>
                    <a:p>
                      <a:r>
                        <a:rPr lang="en-US" sz="1400" b="0" kern="1200" dirty="0">
                          <a:solidFill>
                            <a:schemeClr val="bg1"/>
                          </a:solidFill>
                          <a:latin typeface="+mn-lt"/>
                          <a:ea typeface="+mn-ea"/>
                          <a:cs typeface="+mn-cs"/>
                        </a:rPr>
                        <a:t>- Intense competition from established local healthcare providers.</a:t>
                      </a:r>
                    </a:p>
                    <a:p>
                      <a:r>
                        <a:rPr lang="en-US" sz="1400" b="0" kern="1200" dirty="0">
                          <a:solidFill>
                            <a:schemeClr val="bg1"/>
                          </a:solidFill>
                          <a:latin typeface="+mn-lt"/>
                          <a:ea typeface="+mn-ea"/>
                          <a:cs typeface="+mn-cs"/>
                        </a:rPr>
                        <a:t>- Stringent government regulations and healthcare policies.</a:t>
                      </a:r>
                    </a:p>
                    <a:p>
                      <a:r>
                        <a:rPr lang="en-US" sz="1400" b="0" kern="1200" dirty="0">
                          <a:solidFill>
                            <a:schemeClr val="bg1"/>
                          </a:solidFill>
                          <a:latin typeface="+mn-lt"/>
                          <a:ea typeface="+mn-ea"/>
                          <a:cs typeface="+mn-cs"/>
                        </a:rPr>
                        <a:t>- Economic instability or political risks in foreign markets.</a:t>
                      </a:r>
                    </a:p>
                    <a:p>
                      <a:r>
                        <a:rPr lang="en-US" sz="1400" b="0" kern="1200" dirty="0">
                          <a:solidFill>
                            <a:schemeClr val="bg1"/>
                          </a:solidFill>
                          <a:latin typeface="+mn-lt"/>
                          <a:ea typeface="+mn-ea"/>
                          <a:cs typeface="+mn-cs"/>
                        </a:rPr>
                        <a:t>- Potential cultural differences in healthcare delivery expectations.</a:t>
                      </a:r>
                      <a:endParaRPr lang="en-IN" sz="1400" b="0" kern="1200" dirty="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077592"/>
                  </a:ext>
                </a:extLst>
              </a:tr>
            </a:tbl>
          </a:graphicData>
        </a:graphic>
      </p:graphicFrame>
    </p:spTree>
    <p:extLst>
      <p:ext uri="{BB962C8B-B14F-4D97-AF65-F5344CB8AC3E}">
        <p14:creationId xmlns:p14="http://schemas.microsoft.com/office/powerpoint/2010/main" val="160358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1000"/>
                                        <p:tgtEl>
                                          <p:spTgt spid="39"/>
                                        </p:tgtEl>
                                      </p:cBhvr>
                                    </p:animEffect>
                                    <p:anim calcmode="lin" valueType="num">
                                      <p:cBhvr>
                                        <p:cTn id="30" dur="1000" fill="hold"/>
                                        <p:tgtEl>
                                          <p:spTgt spid="39"/>
                                        </p:tgtEl>
                                        <p:attrNameLst>
                                          <p:attrName>ppt_x</p:attrName>
                                        </p:attrNameLst>
                                      </p:cBhvr>
                                      <p:tavLst>
                                        <p:tav tm="0">
                                          <p:val>
                                            <p:strVal val="#ppt_x"/>
                                          </p:val>
                                        </p:tav>
                                        <p:tav tm="100000">
                                          <p:val>
                                            <p:strVal val="#ppt_x"/>
                                          </p:val>
                                        </p:tav>
                                      </p:tavLst>
                                    </p:anim>
                                    <p:anim calcmode="lin" valueType="num">
                                      <p:cBhvr>
                                        <p:cTn id="3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descr="Doctor standing in front of a computer&#10;">
            <a:extLst>
              <a:ext uri="{FF2B5EF4-FFF2-40B4-BE49-F238E27FC236}">
                <a16:creationId xmlns:a16="http://schemas.microsoft.com/office/drawing/2014/main" id="{D4AB4507-F77A-44A5-B290-3F3D4817B7BD}"/>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180000" y="172039"/>
            <a:ext cx="11832000" cy="6513922"/>
          </a:xfrm>
        </p:spPr>
      </p:pic>
      <p:sp>
        <p:nvSpPr>
          <p:cNvPr id="19" name="Rectangle 18">
            <a:extLst>
              <a:ext uri="{FF2B5EF4-FFF2-40B4-BE49-F238E27FC236}">
                <a16:creationId xmlns:a16="http://schemas.microsoft.com/office/drawing/2014/main" id="{A4592135-A11E-4178-A320-510C4B7492A3}"/>
              </a:ext>
              <a:ext uri="{C183D7F6-B498-43B3-948B-1728B52AA6E4}">
                <adec:decorative xmlns:adec="http://schemas.microsoft.com/office/drawing/2017/decorative" val="1"/>
              </a:ext>
            </a:extLst>
          </p:cNvPr>
          <p:cNvSpPr/>
          <p:nvPr/>
        </p:nvSpPr>
        <p:spPr>
          <a:xfrm>
            <a:off x="180000" y="172039"/>
            <a:ext cx="11832000" cy="6513922"/>
          </a:xfrm>
          <a:prstGeom prst="rect">
            <a:avLst/>
          </a:prstGeom>
          <a:solidFill>
            <a:schemeClr val="tx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C499D5A-91D2-45BF-B204-6FDFFE97FFA9}"/>
              </a:ext>
            </a:extLst>
          </p:cNvPr>
          <p:cNvSpPr>
            <a:spLocks noGrp="1"/>
          </p:cNvSpPr>
          <p:nvPr>
            <p:ph type="title"/>
          </p:nvPr>
        </p:nvSpPr>
        <p:spPr>
          <a:xfrm>
            <a:off x="684000" y="808186"/>
            <a:ext cx="9641100" cy="370166"/>
          </a:xfrm>
        </p:spPr>
        <p:txBody>
          <a:bodyPr/>
          <a:lstStyle/>
          <a:p>
            <a:r>
              <a:rPr lang="en-US" dirty="0"/>
              <a:t>Risk Analysis</a:t>
            </a:r>
          </a:p>
        </p:txBody>
      </p:sp>
      <p:sp>
        <p:nvSpPr>
          <p:cNvPr id="4" name="Slide Number Placeholder 3">
            <a:extLst>
              <a:ext uri="{FF2B5EF4-FFF2-40B4-BE49-F238E27FC236}">
                <a16:creationId xmlns:a16="http://schemas.microsoft.com/office/drawing/2014/main" id="{98F61CED-575A-4A61-B181-A44246132635}"/>
              </a:ext>
            </a:extLst>
          </p:cNvPr>
          <p:cNvSpPr>
            <a:spLocks noGrp="1"/>
          </p:cNvSpPr>
          <p:nvPr>
            <p:ph type="sldNum" sz="quarter" idx="11"/>
          </p:nvPr>
        </p:nvSpPr>
        <p:spPr/>
        <p:txBody>
          <a:bodyPr/>
          <a:lstStyle/>
          <a:p>
            <a:fld id="{EECC7194-A4D0-457B-9D3E-53681723AFF7}" type="slidenum">
              <a:rPr lang="en-US" smtClean="0"/>
              <a:pPr/>
              <a:t>9</a:t>
            </a:fld>
            <a:endParaRPr lang="en-US" dirty="0"/>
          </a:p>
        </p:txBody>
      </p:sp>
      <p:sp>
        <p:nvSpPr>
          <p:cNvPr id="67" name="object 7" descr="Beige rectangle">
            <a:extLst>
              <a:ext uri="{FF2B5EF4-FFF2-40B4-BE49-F238E27FC236}">
                <a16:creationId xmlns:a16="http://schemas.microsoft.com/office/drawing/2014/main" id="{6167A703-9B37-469C-853D-0CB6C1F4D8F0}"/>
              </a:ext>
            </a:extLst>
          </p:cNvPr>
          <p:cNvSpPr/>
          <p:nvPr/>
        </p:nvSpPr>
        <p:spPr bwMode="white">
          <a:xfrm flipV="1">
            <a:off x="722099" y="1277068"/>
            <a:ext cx="2812282" cy="45719"/>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
        <p:nvSpPr>
          <p:cNvPr id="37" name="Title 2">
            <a:extLst>
              <a:ext uri="{FF2B5EF4-FFF2-40B4-BE49-F238E27FC236}">
                <a16:creationId xmlns:a16="http://schemas.microsoft.com/office/drawing/2014/main" id="{9BAF5A24-975A-E892-4B3F-19BB0D84C89C}"/>
              </a:ext>
            </a:extLst>
          </p:cNvPr>
          <p:cNvSpPr txBox="1">
            <a:spLocks/>
          </p:cNvSpPr>
          <p:nvPr/>
        </p:nvSpPr>
        <p:spPr>
          <a:xfrm>
            <a:off x="728399" y="1444333"/>
            <a:ext cx="7560000" cy="370166"/>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200" b="1" kern="1200" cap="all" spc="-150" baseline="0">
                <a:solidFill>
                  <a:schemeClr val="bg1"/>
                </a:solidFill>
                <a:latin typeface="+mj-lt"/>
                <a:ea typeface="+mj-ea"/>
                <a:cs typeface="+mj-cs"/>
              </a:defRPr>
            </a:lvl1pPr>
          </a:lstStyle>
          <a:p>
            <a:r>
              <a:rPr lang="en-US" sz="2000" dirty="0"/>
              <a:t>Healthcare Industry</a:t>
            </a:r>
          </a:p>
        </p:txBody>
      </p:sp>
      <p:sp>
        <p:nvSpPr>
          <p:cNvPr id="6" name="Text Placeholder 3">
            <a:extLst>
              <a:ext uri="{FF2B5EF4-FFF2-40B4-BE49-F238E27FC236}">
                <a16:creationId xmlns:a16="http://schemas.microsoft.com/office/drawing/2014/main" id="{78A16499-292F-68BD-F278-A8AF09BFBBC0}"/>
              </a:ext>
            </a:extLst>
          </p:cNvPr>
          <p:cNvSpPr>
            <a:spLocks noGrp="1"/>
          </p:cNvSpPr>
          <p:nvPr>
            <p:ph type="body" sz="quarter" idx="13"/>
          </p:nvPr>
        </p:nvSpPr>
        <p:spPr>
          <a:xfrm>
            <a:off x="684000" y="2007618"/>
            <a:ext cx="5211975" cy="3072545"/>
          </a:xfrm>
          <a:gradFill>
            <a:gsLst>
              <a:gs pos="0">
                <a:schemeClr val="tx2"/>
              </a:gs>
              <a:gs pos="100000">
                <a:schemeClr val="accent2"/>
              </a:gs>
            </a:gsLst>
            <a:lin ang="14400000" scaled="0"/>
          </a:gradFill>
        </p:spPr>
        <p:txBody>
          <a:bodyPr/>
          <a:lstStyle/>
          <a:p>
            <a:pPr algn="just">
              <a:lnSpc>
                <a:spcPct val="107000"/>
              </a:lnSpc>
              <a:spcBef>
                <a:spcPts val="200"/>
              </a:spcBef>
            </a:pPr>
            <a:r>
              <a:rPr lang="en-IN" sz="2400" b="1" kern="100" dirty="0">
                <a:solidFill>
                  <a:schemeClr val="bg1"/>
                </a:solidFill>
                <a:effectLst/>
                <a:latin typeface="Calibri Light" panose="020F0302020204030204" pitchFamily="34" charset="0"/>
                <a:ea typeface="Times New Roman" panose="02020603050405020304" pitchFamily="18" charset="0"/>
                <a:cs typeface="Tunga" panose="020B0502040204020203" pitchFamily="34" charset="0"/>
              </a:rPr>
              <a:t>1. Regulatory and Compliance Risks</a:t>
            </a:r>
          </a:p>
          <a:p>
            <a:pPr algn="just">
              <a:lnSpc>
                <a:spcPct val="107000"/>
              </a:lnSpc>
              <a:spcAft>
                <a:spcPts val="800"/>
              </a:spcAft>
            </a:pPr>
            <a:r>
              <a:rPr lang="en-IN" sz="1400" b="1" kern="100" dirty="0">
                <a:solidFill>
                  <a:schemeClr val="bg1"/>
                </a:solidFill>
                <a:effectLst/>
                <a:latin typeface="Calibri" panose="020F0502020204030204" pitchFamily="34" charset="0"/>
                <a:ea typeface="Calibri" panose="020F0502020204030204" pitchFamily="34" charset="0"/>
                <a:cs typeface="Tunga" panose="020B0502040204020203" pitchFamily="34" charset="0"/>
              </a:rPr>
              <a:t>Risks</a:t>
            </a:r>
            <a:r>
              <a:rPr lang="en-IN" sz="1400" kern="100" dirty="0">
                <a:solidFill>
                  <a:schemeClr val="bg1"/>
                </a:solidFill>
                <a:effectLst/>
                <a:latin typeface="Calibri" panose="020F0502020204030204" pitchFamily="34" charset="0"/>
                <a:ea typeface="Calibri" panose="020F0502020204030204" pitchFamily="34" charset="0"/>
                <a:cs typeface="Tunga" panose="020B0502040204020203" pitchFamily="34" charset="0"/>
              </a:rPr>
              <a:t>: Non-compliance with laws and regulations like HIPAA (Health Insurance Portability and Accountability Act), FDA guidelines, CMS (</a:t>
            </a:r>
            <a:r>
              <a:rPr lang="en-IN" sz="1400" kern="100" dirty="0" err="1">
                <a:solidFill>
                  <a:schemeClr val="bg1"/>
                </a:solidFill>
                <a:effectLst/>
                <a:latin typeface="Calibri" panose="020F0502020204030204" pitchFamily="34" charset="0"/>
                <a:ea typeface="Calibri" panose="020F0502020204030204" pitchFamily="34" charset="0"/>
                <a:cs typeface="Tunga" panose="020B0502040204020203" pitchFamily="34" charset="0"/>
              </a:rPr>
              <a:t>Centers</a:t>
            </a:r>
            <a:r>
              <a:rPr lang="en-IN" sz="1400" kern="100" dirty="0">
                <a:solidFill>
                  <a:schemeClr val="bg1"/>
                </a:solidFill>
                <a:effectLst/>
                <a:latin typeface="Calibri" panose="020F0502020204030204" pitchFamily="34" charset="0"/>
                <a:ea typeface="Calibri" panose="020F0502020204030204" pitchFamily="34" charset="0"/>
                <a:cs typeface="Tunga" panose="020B0502040204020203" pitchFamily="34" charset="0"/>
              </a:rPr>
              <a:t> for Medicare &amp; Medicaid Services) regulations, etc.</a:t>
            </a:r>
          </a:p>
          <a:p>
            <a:pPr algn="just">
              <a:lnSpc>
                <a:spcPct val="107000"/>
              </a:lnSpc>
              <a:spcAft>
                <a:spcPts val="800"/>
              </a:spcAft>
            </a:pPr>
            <a:r>
              <a:rPr lang="en-IN" sz="1400" b="1" kern="100" dirty="0">
                <a:solidFill>
                  <a:schemeClr val="bg1"/>
                </a:solidFill>
                <a:effectLst/>
                <a:latin typeface="Calibri" panose="020F0502020204030204" pitchFamily="34" charset="0"/>
                <a:ea typeface="Calibri" panose="020F0502020204030204" pitchFamily="34" charset="0"/>
                <a:cs typeface="Tunga" panose="020B0502040204020203" pitchFamily="34" charset="0"/>
              </a:rPr>
              <a:t>Potential Threats: </a:t>
            </a:r>
            <a:endParaRPr lang="en-IN" sz="1400" kern="100" dirty="0">
              <a:solidFill>
                <a:schemeClr val="bg1"/>
              </a:solidFill>
              <a:effectLst/>
              <a:latin typeface="Calibri" panose="020F0502020204030204" pitchFamily="34" charset="0"/>
              <a:ea typeface="Calibri" panose="020F0502020204030204" pitchFamily="34" charset="0"/>
              <a:cs typeface="Tunga" panose="020B0502040204020203" pitchFamily="34" charset="0"/>
            </a:endParaRPr>
          </a:p>
          <a:p>
            <a:pPr marL="285750" lvl="0" indent="-285750" algn="just">
              <a:lnSpc>
                <a:spcPct val="107000"/>
              </a:lnSpc>
              <a:buClr>
                <a:srgbClr val="FFFFFF"/>
              </a:buClr>
              <a:buFont typeface="Arial" panose="020B0604020202020204" pitchFamily="34" charset="0"/>
              <a:buChar char="•"/>
            </a:pPr>
            <a:r>
              <a:rPr lang="en-IN" sz="1400" kern="100" dirty="0">
                <a:solidFill>
                  <a:schemeClr val="bg1"/>
                </a:solidFill>
                <a:effectLst/>
                <a:latin typeface="Calibri" panose="020F0502020204030204" pitchFamily="34" charset="0"/>
                <a:ea typeface="Calibri" panose="020F0502020204030204" pitchFamily="34" charset="0"/>
                <a:cs typeface="Tunga" panose="020B0502040204020203" pitchFamily="34" charset="0"/>
              </a:rPr>
              <a:t>Regulatory fines or penalties.</a:t>
            </a:r>
          </a:p>
          <a:p>
            <a:pPr marL="285750" lvl="0" indent="-285750" algn="just">
              <a:lnSpc>
                <a:spcPct val="107000"/>
              </a:lnSpc>
              <a:buClr>
                <a:srgbClr val="FFFFFF"/>
              </a:buClr>
              <a:buFont typeface="Arial" panose="020B0604020202020204" pitchFamily="34" charset="0"/>
              <a:buChar char="•"/>
            </a:pPr>
            <a:r>
              <a:rPr lang="en-IN" sz="1400" kern="100" dirty="0">
                <a:solidFill>
                  <a:schemeClr val="bg1"/>
                </a:solidFill>
                <a:effectLst/>
                <a:latin typeface="Calibri" panose="020F0502020204030204" pitchFamily="34" charset="0"/>
                <a:ea typeface="Calibri" panose="020F0502020204030204" pitchFamily="34" charset="0"/>
                <a:cs typeface="Tunga" panose="020B0502040204020203" pitchFamily="34" charset="0"/>
              </a:rPr>
              <a:t>Loss of accreditation or licensure.</a:t>
            </a:r>
          </a:p>
          <a:p>
            <a:pPr marL="285750" lvl="0" indent="-285750" algn="just">
              <a:lnSpc>
                <a:spcPct val="107000"/>
              </a:lnSpc>
              <a:spcAft>
                <a:spcPts val="800"/>
              </a:spcAft>
              <a:buClr>
                <a:srgbClr val="FFFFFF"/>
              </a:buClr>
              <a:buFont typeface="Arial" panose="020B0604020202020204" pitchFamily="34" charset="0"/>
              <a:buChar char="•"/>
            </a:pPr>
            <a:r>
              <a:rPr lang="en-IN" sz="1400" kern="100" dirty="0">
                <a:solidFill>
                  <a:schemeClr val="bg1"/>
                </a:solidFill>
                <a:effectLst/>
                <a:latin typeface="Calibri" panose="020F0502020204030204" pitchFamily="34" charset="0"/>
                <a:ea typeface="Calibri" panose="020F0502020204030204" pitchFamily="34" charset="0"/>
                <a:cs typeface="Tunga" panose="020B0502040204020203" pitchFamily="34" charset="0"/>
              </a:rPr>
              <a:t>Legal liabilities due to non-compliance.</a:t>
            </a:r>
          </a:p>
          <a:p>
            <a:endParaRPr lang="en-US" dirty="0"/>
          </a:p>
          <a:p>
            <a:endParaRPr lang="en-US" dirty="0"/>
          </a:p>
        </p:txBody>
      </p:sp>
      <p:sp>
        <p:nvSpPr>
          <p:cNvPr id="8" name="Text Placeholder 3">
            <a:extLst>
              <a:ext uri="{FF2B5EF4-FFF2-40B4-BE49-F238E27FC236}">
                <a16:creationId xmlns:a16="http://schemas.microsoft.com/office/drawing/2014/main" id="{356F881B-118F-A719-49F6-F326FBEA1D2F}"/>
              </a:ext>
            </a:extLst>
          </p:cNvPr>
          <p:cNvSpPr txBox="1">
            <a:spLocks/>
          </p:cNvSpPr>
          <p:nvPr/>
        </p:nvSpPr>
        <p:spPr>
          <a:xfrm>
            <a:off x="6524625" y="2977269"/>
            <a:ext cx="5211975" cy="3072545"/>
          </a:xfrm>
          <a:prstGeom prst="rect">
            <a:avLst/>
          </a:prstGeom>
          <a:gradFill>
            <a:gsLst>
              <a:gs pos="0">
                <a:schemeClr val="tx2"/>
              </a:gs>
              <a:gs pos="100000">
                <a:schemeClr val="accent2"/>
              </a:gs>
            </a:gsLst>
            <a:lin ang="14400000" scaled="0"/>
          </a:gradFill>
        </p:spPr>
        <p:txBody>
          <a:bodyPr vert="horz" lIns="0" tIns="0" rIns="0" bIns="0" rtlCol="0">
            <a:noAutofit/>
          </a:bodyPr>
          <a:lstStyle>
            <a:lvl1pPr marL="0" indent="0" algn="l" defTabSz="914400" rtl="0" eaLnBrk="1" latinLnBrk="0" hangingPunct="1">
              <a:lnSpc>
                <a:spcPct val="100000"/>
              </a:lnSpc>
              <a:spcBef>
                <a:spcPts val="0"/>
              </a:spcBef>
              <a:spcAft>
                <a:spcPts val="1000"/>
              </a:spcAft>
              <a:buClr>
                <a:schemeClr val="accent2"/>
              </a:buClr>
              <a:buFont typeface="Arial" panose="020B0604020202020204" pitchFamily="34" charset="0"/>
              <a:buNone/>
              <a:defRPr sz="1200" kern="1200">
                <a:solidFill>
                  <a:schemeClr val="bg1"/>
                </a:solidFill>
                <a:latin typeface="+mn-lt"/>
                <a:ea typeface="+mn-ea"/>
                <a:cs typeface="+mn-cs"/>
              </a:defRPr>
            </a:lvl1pPr>
            <a:lvl2pPr marL="266700" indent="0" algn="l" defTabSz="914400" rtl="0" eaLnBrk="1" latinLnBrk="0" hangingPunct="1">
              <a:lnSpc>
                <a:spcPct val="100000"/>
              </a:lnSpc>
              <a:spcBef>
                <a:spcPts val="0"/>
              </a:spcBef>
              <a:spcAft>
                <a:spcPts val="1000"/>
              </a:spcAft>
              <a:buClr>
                <a:schemeClr val="accent2"/>
              </a:buClr>
              <a:buFontTx/>
              <a:buNone/>
              <a:defRPr sz="1400" kern="1200">
                <a:solidFill>
                  <a:schemeClr val="bg1"/>
                </a:solidFill>
                <a:latin typeface="+mn-lt"/>
                <a:ea typeface="+mn-ea"/>
                <a:cs typeface="+mn-cs"/>
              </a:defRPr>
            </a:lvl2pPr>
            <a:lvl3pPr marL="447675" indent="0"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None/>
              <a:defRPr sz="1200" kern="1200">
                <a:solidFill>
                  <a:schemeClr val="bg1"/>
                </a:solidFill>
                <a:latin typeface="+mn-lt"/>
                <a:ea typeface="+mn-ea"/>
                <a:cs typeface="+mn-cs"/>
              </a:defRPr>
            </a:lvl3pPr>
            <a:lvl4pPr marL="628650" indent="0"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None/>
              <a:defRPr sz="1000" kern="1200">
                <a:solidFill>
                  <a:schemeClr val="bg1"/>
                </a:solidFill>
                <a:latin typeface="+mn-lt"/>
                <a:ea typeface="+mn-ea"/>
                <a:cs typeface="+mn-cs"/>
              </a:defRPr>
            </a:lvl4pPr>
            <a:lvl5pPr marL="809625" indent="0" algn="l" defTabSz="914400" rtl="0" eaLnBrk="1" latinLnBrk="0" hangingPunct="1">
              <a:lnSpc>
                <a:spcPct val="100000"/>
              </a:lnSpc>
              <a:spcBef>
                <a:spcPts val="0"/>
              </a:spcBef>
              <a:spcAft>
                <a:spcPts val="1000"/>
              </a:spcAft>
              <a:buFont typeface="Arial" panose="020B0604020202020204" pitchFamily="34" charset="0"/>
              <a:buNone/>
              <a:defRPr sz="1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Bef>
                <a:spcPts val="200"/>
              </a:spcBef>
            </a:pPr>
            <a:r>
              <a:rPr lang="en-US" sz="2400" b="1" kern="100" dirty="0">
                <a:latin typeface="Calibri Light" panose="020F0302020204030204" pitchFamily="34" charset="0"/>
                <a:ea typeface="Times New Roman" panose="02020603050405020304" pitchFamily="18" charset="0"/>
                <a:cs typeface="Tunga" panose="020B0502040204020203" pitchFamily="34" charset="0"/>
              </a:rPr>
              <a:t>2. Operational Risks</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Risks: Disruptions to day-to-day operations that affect patient care, workflow, or service delivery.</a:t>
            </a:r>
          </a:p>
          <a:p>
            <a:pPr algn="just">
              <a:lnSpc>
                <a:spcPct val="107000"/>
              </a:lnSpc>
              <a:spcBef>
                <a:spcPts val="200"/>
              </a:spcBef>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Potential Threats: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Workforce shortages or turnover (e.g., nurses, doctors).</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Inefficient hospital management or patient flow.</a:t>
            </a:r>
          </a:p>
          <a:p>
            <a:pPr marL="285750" indent="-285750" algn="just">
              <a:lnSpc>
                <a:spcPct val="107000"/>
              </a:lnSpc>
              <a:spcBef>
                <a:spcPts val="200"/>
              </a:spcBef>
              <a:buClr>
                <a:srgbClr val="FFFFFF"/>
              </a:buClr>
              <a:buFont typeface="Arial" panose="020B0604020202020204" pitchFamily="34" charset="0"/>
              <a:buChar char="•"/>
            </a:pPr>
            <a:r>
              <a:rPr lang="en-US" sz="1400" b="1" kern="100" dirty="0">
                <a:latin typeface="Calibri Light" panose="020F0302020204030204" pitchFamily="34" charset="0"/>
                <a:ea typeface="Times New Roman" panose="02020603050405020304" pitchFamily="18" charset="0"/>
                <a:cs typeface="Tunga" panose="020B0502040204020203" pitchFamily="34" charset="0"/>
              </a:rPr>
              <a:t>Equipment failure or supply chain interruptions.</a:t>
            </a:r>
          </a:p>
          <a:p>
            <a:pPr marL="171450"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1508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1000"/>
                                        <p:tgtEl>
                                          <p:spTgt spid="67"/>
                                        </p:tgtEl>
                                      </p:cBhvr>
                                    </p:animEffect>
                                    <p:anim calcmode="lin" valueType="num">
                                      <p:cBhvr>
                                        <p:cTn id="18" dur="1000" fill="hold"/>
                                        <p:tgtEl>
                                          <p:spTgt spid="67"/>
                                        </p:tgtEl>
                                        <p:attrNameLst>
                                          <p:attrName>ppt_x</p:attrName>
                                        </p:attrNameLst>
                                      </p:cBhvr>
                                      <p:tavLst>
                                        <p:tav tm="0">
                                          <p:val>
                                            <p:strVal val="#ppt_x"/>
                                          </p:val>
                                        </p:tav>
                                        <p:tav tm="100000">
                                          <p:val>
                                            <p:strVal val="#ppt_x"/>
                                          </p:val>
                                        </p:tav>
                                      </p:tavLst>
                                    </p:anim>
                                    <p:anim calcmode="lin" valueType="num">
                                      <p:cBhvr>
                                        <p:cTn id="19" dur="1000" fill="hold"/>
                                        <p:tgtEl>
                                          <p:spTgt spid="6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1000"/>
                                        <p:tgtEl>
                                          <p:spTgt spid="37"/>
                                        </p:tgtEl>
                                      </p:cBhvr>
                                    </p:animEffect>
                                    <p:anim calcmode="lin" valueType="num">
                                      <p:cBhvr>
                                        <p:cTn id="23" dur="1000" fill="hold"/>
                                        <p:tgtEl>
                                          <p:spTgt spid="37"/>
                                        </p:tgtEl>
                                        <p:attrNameLst>
                                          <p:attrName>ppt_x</p:attrName>
                                        </p:attrNameLst>
                                      </p:cBhvr>
                                      <p:tavLst>
                                        <p:tav tm="0">
                                          <p:val>
                                            <p:strVal val="#ppt_x"/>
                                          </p:val>
                                        </p:tav>
                                        <p:tav tm="100000">
                                          <p:val>
                                            <p:strVal val="#ppt_x"/>
                                          </p:val>
                                        </p:tav>
                                      </p:tavLst>
                                    </p:anim>
                                    <p:anim calcmode="lin" valueType="num">
                                      <p:cBhvr>
                                        <p:cTn id="24"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6">
                                            <p:bg/>
                                          </p:spTgt>
                                        </p:tgtEl>
                                        <p:attrNameLst>
                                          <p:attrName>style.visibility</p:attrName>
                                        </p:attrNameLst>
                                      </p:cBhvr>
                                      <p:to>
                                        <p:strVal val="visible"/>
                                      </p:to>
                                    </p:set>
                                    <p:animEffect transition="in" filter="fade">
                                      <p:cBhvr>
                                        <p:cTn id="29" dur="1000"/>
                                        <p:tgtEl>
                                          <p:spTgt spid="6">
                                            <p:bg/>
                                          </p:spTgt>
                                        </p:tgtEl>
                                      </p:cBhvr>
                                    </p:animEffect>
                                    <p:anim calcmode="lin" valueType="num">
                                      <p:cBhvr>
                                        <p:cTn id="30" dur="1000" fill="hold"/>
                                        <p:tgtEl>
                                          <p:spTgt spid="6">
                                            <p:bg/>
                                          </p:spTgt>
                                        </p:tgtEl>
                                        <p:attrNameLst>
                                          <p:attrName>ppt_x</p:attrName>
                                        </p:attrNameLst>
                                      </p:cBhvr>
                                      <p:tavLst>
                                        <p:tav tm="0">
                                          <p:val>
                                            <p:strVal val="#ppt_x"/>
                                          </p:val>
                                        </p:tav>
                                        <p:tav tm="100000">
                                          <p:val>
                                            <p:strVal val="#ppt_x"/>
                                          </p:val>
                                        </p:tav>
                                      </p:tavLst>
                                    </p:anim>
                                    <p:anim calcmode="lin" valueType="num">
                                      <p:cBhvr>
                                        <p:cTn id="31" dur="1000" fill="hold"/>
                                        <p:tgtEl>
                                          <p:spTgt spid="6">
                                            <p:bg/>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1000"/>
                                        <p:tgtEl>
                                          <p:spTgt spid="6">
                                            <p:txEl>
                                              <p:pRg st="0" end="0"/>
                                            </p:txEl>
                                          </p:spTgt>
                                        </p:tgtEl>
                                      </p:cBhvr>
                                    </p:animEffect>
                                    <p:anim calcmode="lin" valueType="num">
                                      <p:cBhvr>
                                        <p:cTn id="37"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1000"/>
                                        <p:tgtEl>
                                          <p:spTgt spid="6">
                                            <p:txEl>
                                              <p:pRg st="1" end="1"/>
                                            </p:txEl>
                                          </p:spTgt>
                                        </p:tgtEl>
                                      </p:cBhvr>
                                    </p:animEffect>
                                    <p:anim calcmode="lin" valueType="num">
                                      <p:cBhvr>
                                        <p:cTn id="4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1000"/>
                                        <p:tgtEl>
                                          <p:spTgt spid="6">
                                            <p:txEl>
                                              <p:pRg st="2" end="2"/>
                                            </p:txEl>
                                          </p:spTgt>
                                        </p:tgtEl>
                                      </p:cBhvr>
                                    </p:animEffect>
                                    <p:anim calcmode="lin" valueType="num">
                                      <p:cBhvr>
                                        <p:cTn id="5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1000"/>
                                        <p:tgtEl>
                                          <p:spTgt spid="6">
                                            <p:txEl>
                                              <p:pRg st="3" end="3"/>
                                            </p:txEl>
                                          </p:spTgt>
                                        </p:tgtEl>
                                      </p:cBhvr>
                                    </p:animEffect>
                                    <p:anim calcmode="lin" valueType="num">
                                      <p:cBhvr>
                                        <p:cTn id="5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6">
                                            <p:txEl>
                                              <p:pRg st="4" end="4"/>
                                            </p:txEl>
                                          </p:spTgt>
                                        </p:tgtEl>
                                        <p:attrNameLst>
                                          <p:attrName>style.visibility</p:attrName>
                                        </p:attrNameLst>
                                      </p:cBhvr>
                                      <p:to>
                                        <p:strVal val="visible"/>
                                      </p:to>
                                    </p:set>
                                    <p:animEffect transition="in" filter="fade">
                                      <p:cBhvr>
                                        <p:cTn id="64" dur="1000"/>
                                        <p:tgtEl>
                                          <p:spTgt spid="6">
                                            <p:txEl>
                                              <p:pRg st="4" end="4"/>
                                            </p:txEl>
                                          </p:spTgt>
                                        </p:tgtEl>
                                      </p:cBhvr>
                                    </p:animEffect>
                                    <p:anim calcmode="lin" valueType="num">
                                      <p:cBhvr>
                                        <p:cTn id="6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6">
                                            <p:txEl>
                                              <p:pRg st="5" end="5"/>
                                            </p:txEl>
                                          </p:spTgt>
                                        </p:tgtEl>
                                        <p:attrNameLst>
                                          <p:attrName>style.visibility</p:attrName>
                                        </p:attrNameLst>
                                      </p:cBhvr>
                                      <p:to>
                                        <p:strVal val="visible"/>
                                      </p:to>
                                    </p:set>
                                    <p:animEffect transition="in" filter="fade">
                                      <p:cBhvr>
                                        <p:cTn id="71" dur="1000"/>
                                        <p:tgtEl>
                                          <p:spTgt spid="6">
                                            <p:txEl>
                                              <p:pRg st="5" end="5"/>
                                            </p:txEl>
                                          </p:spTgt>
                                        </p:tgtEl>
                                      </p:cBhvr>
                                    </p:animEffect>
                                    <p:anim calcmode="lin" valueType="num">
                                      <p:cBhvr>
                                        <p:cTn id="7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1000"/>
                                        <p:tgtEl>
                                          <p:spTgt spid="8"/>
                                        </p:tgtEl>
                                      </p:cBhvr>
                                    </p:animEffect>
                                    <p:anim calcmode="lin" valueType="num">
                                      <p:cBhvr>
                                        <p:cTn id="79" dur="1000" fill="hold"/>
                                        <p:tgtEl>
                                          <p:spTgt spid="8"/>
                                        </p:tgtEl>
                                        <p:attrNameLst>
                                          <p:attrName>ppt_x</p:attrName>
                                        </p:attrNameLst>
                                      </p:cBhvr>
                                      <p:tavLst>
                                        <p:tav tm="0">
                                          <p:val>
                                            <p:strVal val="#ppt_x"/>
                                          </p:val>
                                        </p:tav>
                                        <p:tav tm="100000">
                                          <p:val>
                                            <p:strVal val="#ppt_x"/>
                                          </p:val>
                                        </p:tav>
                                      </p:tavLst>
                                    </p:anim>
                                    <p:anim calcmode="lin" valueType="num">
                                      <p:cBhvr>
                                        <p:cTn id="8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P spid="67" grpId="0" animBg="1"/>
      <p:bldP spid="37" grpId="0"/>
      <p:bldP spid="6" grpId="0" build="p" animBg="1"/>
      <p:bldP spid="8" grpId="0" animBg="1"/>
    </p:bldLst>
  </p:timing>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449</TotalTime>
  <Words>3262</Words>
  <Application>Microsoft Office PowerPoint</Application>
  <PresentationFormat>Widescreen</PresentationFormat>
  <Paragraphs>462</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vt:lpstr>
      <vt:lpstr>Calibri</vt:lpstr>
      <vt:lpstr>Calibri Light</vt:lpstr>
      <vt:lpstr>Courier New</vt:lpstr>
      <vt:lpstr>Gill Sans MT</vt:lpstr>
      <vt:lpstr>Symbol</vt:lpstr>
      <vt:lpstr>Office Theme</vt:lpstr>
      <vt:lpstr>Healthcare Beyond Borders Case Study on Expanding Internationally</vt:lpstr>
      <vt:lpstr>WHO ARE WE? Introducing  the  Experts  Behind  the  Analysis</vt:lpstr>
      <vt:lpstr>Overview of gloBalmed HEALTH SYSTEMS </vt:lpstr>
      <vt:lpstr>Market selection criteria</vt:lpstr>
      <vt:lpstr>Selected countries</vt:lpstr>
      <vt:lpstr>OTHER POTENTIAL countries</vt:lpstr>
      <vt:lpstr>DEMAND AND ECONOMIC  VIABILITY SCORE </vt:lpstr>
      <vt:lpstr>SWOT ANALYSIS</vt:lpstr>
      <vt:lpstr>Risk Analysis</vt:lpstr>
      <vt:lpstr>Risk Analysis</vt:lpstr>
      <vt:lpstr>Risk Analysis</vt:lpstr>
      <vt:lpstr>Risk Analysis</vt:lpstr>
      <vt:lpstr>Risk Analysis</vt:lpstr>
      <vt:lpstr>Gap Analysis</vt:lpstr>
      <vt:lpstr>Gap Analysis</vt:lpstr>
      <vt:lpstr>Gap Analysis</vt:lpstr>
      <vt:lpstr>Gap Analysis</vt:lpstr>
      <vt:lpstr>Gap Analysis</vt:lpstr>
      <vt:lpstr>Potential Geological Merits and Demerits</vt:lpstr>
      <vt:lpstr>Current Healthcare Infrastructure</vt:lpstr>
      <vt:lpstr>Geo-political Laws</vt:lpstr>
      <vt:lpstr>Government Regulations Supporting Healthcare Industry</vt:lpstr>
      <vt:lpstr>Medical Insurance and Healthcare Policies</vt:lpstr>
      <vt:lpstr>Cultural Factors in Healthcare </vt:lpstr>
      <vt:lpstr>Hiring and Professionals availability analysis</vt:lpstr>
      <vt:lpstr>Communication and Marketing Strategies</vt:lpstr>
      <vt:lpstr>Construction and Maintenance Analysis</vt:lpstr>
      <vt:lpstr>CONCLUSION</vt:lpstr>
      <vt:lpstr>CONCLUSION</vt:lpstr>
      <vt:lpstr>CONCLUSION</vt:lpstr>
      <vt:lpstr>CONCLUSION</vt:lpstr>
      <vt:lpstr>recommendation</vt:lpstr>
      <vt:lpstr>Assumptions and Declaration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Beyond Borders Case Study on Expanding Internationally</dc:title>
  <dc:creator>Dwarakanath, Megha</dc:creator>
  <cp:lastModifiedBy>Dwarakanath, Megha</cp:lastModifiedBy>
  <cp:revision>16</cp:revision>
  <dcterms:created xsi:type="dcterms:W3CDTF">2024-09-06T07:03:13Z</dcterms:created>
  <dcterms:modified xsi:type="dcterms:W3CDTF">2024-09-06T17:50:06Z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