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0"/>
  </p:notesMasterIdLst>
  <p:sldIdLst>
    <p:sldId id="257" r:id="rId5"/>
    <p:sldId id="258" r:id="rId6"/>
    <p:sldId id="278" r:id="rId7"/>
    <p:sldId id="262" r:id="rId8"/>
    <p:sldId id="260" r:id="rId9"/>
    <p:sldId id="279" r:id="rId10"/>
    <p:sldId id="280" r:id="rId11"/>
    <p:sldId id="277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72" r:id="rId23"/>
    <p:sldId id="267" r:id="rId24"/>
    <p:sldId id="291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5" r:id="rId37"/>
    <p:sldId id="306" r:id="rId38"/>
    <p:sldId id="30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0CDA1"/>
    <a:srgbClr val="0F363C"/>
    <a:srgbClr val="153B3F"/>
    <a:srgbClr val="09191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4" autoAdjust="0"/>
  </p:normalViewPr>
  <p:slideViewPr>
    <p:cSldViewPr snapToGrid="0">
      <p:cViewPr varScale="1">
        <p:scale>
          <a:sx n="71" d="100"/>
          <a:sy n="71" d="100"/>
        </p:scale>
        <p:origin x="67" y="35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9/7/2024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egha.dwarakanathk@gmail.co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tarunpatel216@gmail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culturalintelligencecenter.com/" TargetMode="External"/><Relationship Id="rId13" Type="http://schemas.openxmlformats.org/officeDocument/2006/relationships/hyperlink" Target="https://www.nationalgeographic.com/environment/article/earthquakes" TargetMode="External"/><Relationship Id="rId3" Type="http://schemas.openxmlformats.org/officeDocument/2006/relationships/hyperlink" Target="https://www.who.int/health-topics/risk-management" TargetMode="External"/><Relationship Id="rId7" Type="http://schemas.openxmlformats.org/officeDocument/2006/relationships/hyperlink" Target="https://www.who.int/health-topics/health-workforce" TargetMode="External"/><Relationship Id="rId12" Type="http://schemas.openxmlformats.org/officeDocument/2006/relationships/hyperlink" Target="https://www.usgs.gov/" TargetMode="External"/><Relationship Id="rId17" Type="http://schemas.openxmlformats.org/officeDocument/2006/relationships/image" Target="../media/image31.svg"/><Relationship Id="rId2" Type="http://schemas.openxmlformats.org/officeDocument/2006/relationships/image" Target="../media/image29.jp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hbr.org/2014/01/the-right-way-to-do-swot-analysis" TargetMode="External"/><Relationship Id="rId11" Type="http://schemas.openxmlformats.org/officeDocument/2006/relationships/hyperlink" Target="https://ec.europa.eu/health/" TargetMode="External"/><Relationship Id="rId5" Type="http://schemas.openxmlformats.org/officeDocument/2006/relationships/hyperlink" Target="https://www.hfma.org/" TargetMode="External"/><Relationship Id="rId15" Type="http://schemas.openxmlformats.org/officeDocument/2006/relationships/hyperlink" Target="https://www.hfmmagazine.com/" TargetMode="External"/><Relationship Id="rId10" Type="http://schemas.openxmlformats.org/officeDocument/2006/relationships/hyperlink" Target="https://www.who.int/health-topics/health-financing" TargetMode="External"/><Relationship Id="rId4" Type="http://schemas.openxmlformats.org/officeDocument/2006/relationships/hyperlink" Target="https://www.cdc.gov/niosh/topics/risk-management/" TargetMode="External"/><Relationship Id="rId9" Type="http://schemas.openxmlformats.org/officeDocument/2006/relationships/hyperlink" Target="https://www.who.int/health-topics/culture" TargetMode="External"/><Relationship Id="rId14" Type="http://schemas.openxmlformats.org/officeDocument/2006/relationships/hyperlink" Target="https://www.aha.org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image" Target="../media/image3.jpe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8283" y="1"/>
            <a:ext cx="9672000" cy="685799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400" dirty="0"/>
              <a:t>Healthcare Beyond Borders</a:t>
            </a:r>
            <a:br>
              <a:rPr lang="en-US" sz="4400" dirty="0"/>
            </a:br>
            <a:r>
              <a:rPr lang="en-US" sz="4400" dirty="0"/>
              <a:t>Case Study on Expanding Internationally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9575" y="5708417"/>
            <a:ext cx="3492000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sz="2000"/>
              <a:t>Megha Dwarakanath</a:t>
            </a:r>
            <a:endParaRPr lang="en-US" sz="2000" dirty="0"/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536639" y="3428999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2039"/>
            <a:ext cx="11832000" cy="6513922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203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9641100" cy="370166"/>
          </a:xfrm>
        </p:spPr>
        <p:txBody>
          <a:bodyPr/>
          <a:lstStyle/>
          <a:p>
            <a:r>
              <a:rPr lang="en-US" dirty="0"/>
              <a:t>Risk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7" name="Title 2">
            <a:extLst>
              <a:ext uri="{FF2B5EF4-FFF2-40B4-BE49-F238E27FC236}">
                <a16:creationId xmlns:a16="http://schemas.microsoft.com/office/drawing/2014/main" id="{9BAF5A24-975A-E892-4B3F-19BB0D84C89C}"/>
              </a:ext>
            </a:extLst>
          </p:cNvPr>
          <p:cNvSpPr txBox="1">
            <a:spLocks/>
          </p:cNvSpPr>
          <p:nvPr/>
        </p:nvSpPr>
        <p:spPr>
          <a:xfrm>
            <a:off x="728399" y="1444333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Healthcare Industry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8A16499-292F-68BD-F278-A8AF09BFBB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000" y="2007618"/>
            <a:ext cx="5211975" cy="3072545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en-US" sz="2400" b="1" kern="1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3. Cybersecurity Risks</a:t>
            </a:r>
          </a:p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en-US" sz="1400" b="1" kern="1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Risks: Threats to healthcare information systems and patient data security.</a:t>
            </a:r>
          </a:p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en-US" sz="1400" b="1" kern="1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Potential Threats:</a:t>
            </a:r>
          </a:p>
          <a:p>
            <a:pPr marL="285750" indent="-285750" algn="just">
              <a:lnSpc>
                <a:spcPct val="107000"/>
              </a:lnSpc>
              <a:spcBef>
                <a:spcPts val="200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400" b="1" kern="1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Data breaches.</a:t>
            </a:r>
          </a:p>
          <a:p>
            <a:pPr marL="285750" indent="-285750" algn="just">
              <a:lnSpc>
                <a:spcPct val="107000"/>
              </a:lnSpc>
              <a:spcBef>
                <a:spcPts val="200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400" b="1" kern="1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Ransomware attacks.</a:t>
            </a:r>
          </a:p>
          <a:p>
            <a:pPr marL="285750" indent="-285750" algn="just">
              <a:lnSpc>
                <a:spcPct val="107000"/>
              </a:lnSpc>
              <a:spcBef>
                <a:spcPts val="200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400" b="1" kern="1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Phishing schemes targeting staff.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56F881B-118F-A719-49F6-F326FBEA1D2F}"/>
              </a:ext>
            </a:extLst>
          </p:cNvPr>
          <p:cNvSpPr txBox="1">
            <a:spLocks/>
          </p:cNvSpPr>
          <p:nvPr/>
        </p:nvSpPr>
        <p:spPr>
          <a:xfrm>
            <a:off x="6524625" y="2977269"/>
            <a:ext cx="5211975" cy="307254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476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286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096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en-US" sz="2400" b="1" kern="100" dirty="0">
                <a:latin typeface="Calibri Light" panose="020F03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4. Financial Risks</a:t>
            </a:r>
          </a:p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en-US" sz="1400" b="1" kern="100" dirty="0">
                <a:latin typeface="Calibri Light" panose="020F03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Risks: Financial management challenges that affect the profitability and sustainability of healthcare organizations.</a:t>
            </a:r>
          </a:p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en-US" sz="1400" b="1" kern="100" dirty="0">
                <a:latin typeface="Calibri Light" panose="020F03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Potential Threats:</a:t>
            </a:r>
          </a:p>
          <a:p>
            <a:pPr marL="285750" indent="-285750" algn="just">
              <a:lnSpc>
                <a:spcPct val="107000"/>
              </a:lnSpc>
              <a:spcBef>
                <a:spcPts val="200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400" b="1" kern="100" dirty="0">
                <a:latin typeface="Calibri Light" panose="020F03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Rising operational costs (staff salaries, equipment, drugs).</a:t>
            </a:r>
          </a:p>
          <a:p>
            <a:pPr marL="285750" indent="-285750" algn="just">
              <a:lnSpc>
                <a:spcPct val="107000"/>
              </a:lnSpc>
              <a:spcBef>
                <a:spcPts val="200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400" b="1" kern="100" dirty="0">
                <a:latin typeface="Calibri Light" panose="020F03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Reimbursement changes (Medicare/Medicaid).</a:t>
            </a:r>
          </a:p>
          <a:p>
            <a:pPr marL="285750" indent="-285750" algn="just">
              <a:lnSpc>
                <a:spcPct val="107000"/>
              </a:lnSpc>
              <a:spcBef>
                <a:spcPts val="200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400" b="1" kern="100" dirty="0">
                <a:latin typeface="Calibri Light" panose="020F03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Unforeseen expenses (litigation, fines).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4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2039"/>
            <a:ext cx="11832000" cy="6513922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203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9641100" cy="370166"/>
          </a:xfrm>
        </p:spPr>
        <p:txBody>
          <a:bodyPr/>
          <a:lstStyle/>
          <a:p>
            <a:r>
              <a:rPr lang="en-US" dirty="0"/>
              <a:t>Risk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7" name="Title 2">
            <a:extLst>
              <a:ext uri="{FF2B5EF4-FFF2-40B4-BE49-F238E27FC236}">
                <a16:creationId xmlns:a16="http://schemas.microsoft.com/office/drawing/2014/main" id="{9BAF5A24-975A-E892-4B3F-19BB0D84C89C}"/>
              </a:ext>
            </a:extLst>
          </p:cNvPr>
          <p:cNvSpPr txBox="1">
            <a:spLocks/>
          </p:cNvSpPr>
          <p:nvPr/>
        </p:nvSpPr>
        <p:spPr>
          <a:xfrm>
            <a:off x="728399" y="1444333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Healthcare Industry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8A16499-292F-68BD-F278-A8AF09BFBB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000" y="2007618"/>
            <a:ext cx="5211975" cy="3072545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en-US" sz="2400" b="1" kern="1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5. Legal and Liability Risks</a:t>
            </a:r>
          </a:p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en-US" sz="1400" b="1" kern="1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Risks: Exposure to lawsuits, legal actions, or claims related to patient care or workplace incidents.</a:t>
            </a:r>
          </a:p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en-US" sz="1400" b="1" kern="1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Potential Threats:</a:t>
            </a:r>
          </a:p>
          <a:p>
            <a:pPr marL="285750" indent="-285750" algn="just">
              <a:lnSpc>
                <a:spcPct val="107000"/>
              </a:lnSpc>
              <a:spcBef>
                <a:spcPts val="200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400" b="1" kern="1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Medical malpractice claims.</a:t>
            </a:r>
          </a:p>
          <a:p>
            <a:pPr marL="285750" indent="-285750" algn="just">
              <a:lnSpc>
                <a:spcPct val="107000"/>
              </a:lnSpc>
              <a:spcBef>
                <a:spcPts val="200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400" b="1" kern="1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Workplace accidents or injuries.</a:t>
            </a:r>
          </a:p>
          <a:p>
            <a:pPr marL="285750" indent="-285750" algn="just">
              <a:lnSpc>
                <a:spcPct val="107000"/>
              </a:lnSpc>
              <a:spcBef>
                <a:spcPts val="200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400" b="1" kern="1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Disputes with vendors or partners.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56F881B-118F-A719-49F6-F326FBEA1D2F}"/>
              </a:ext>
            </a:extLst>
          </p:cNvPr>
          <p:cNvSpPr txBox="1">
            <a:spLocks/>
          </p:cNvSpPr>
          <p:nvPr/>
        </p:nvSpPr>
        <p:spPr>
          <a:xfrm>
            <a:off x="6524625" y="2977269"/>
            <a:ext cx="5211975" cy="307254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476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286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096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en-US" sz="2400" b="1" kern="100" dirty="0">
                <a:latin typeface="Calibri Light" panose="020F03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6. Patient Safety and Care Risks</a:t>
            </a:r>
          </a:p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en-US" sz="1400" b="1" kern="100" dirty="0">
                <a:latin typeface="Calibri Light" panose="020F03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Risks: Factors that negatively impact the quality of patient care.</a:t>
            </a:r>
          </a:p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en-US" sz="1400" b="1" kern="100" dirty="0">
                <a:latin typeface="Calibri Light" panose="020F03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Potential Threats:</a:t>
            </a:r>
          </a:p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en-US" sz="1400" b="1" kern="100" dirty="0">
                <a:latin typeface="Calibri Light" panose="020F03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Medical errors or misdiagnosis.</a:t>
            </a:r>
          </a:p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en-US" sz="1400" b="1" kern="100" dirty="0">
                <a:latin typeface="Calibri Light" panose="020F03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Infections or complications during treatment.</a:t>
            </a:r>
          </a:p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en-US" sz="1400" b="1" kern="100" dirty="0">
                <a:latin typeface="Calibri Light" panose="020F03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Poor communication between healthcare providers and patients.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751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2039"/>
            <a:ext cx="11832000" cy="6513922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203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9641100" cy="370166"/>
          </a:xfrm>
        </p:spPr>
        <p:txBody>
          <a:bodyPr/>
          <a:lstStyle/>
          <a:p>
            <a:r>
              <a:rPr lang="en-US" dirty="0"/>
              <a:t>Risk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7" name="Title 2">
            <a:extLst>
              <a:ext uri="{FF2B5EF4-FFF2-40B4-BE49-F238E27FC236}">
                <a16:creationId xmlns:a16="http://schemas.microsoft.com/office/drawing/2014/main" id="{9BAF5A24-975A-E892-4B3F-19BB0D84C89C}"/>
              </a:ext>
            </a:extLst>
          </p:cNvPr>
          <p:cNvSpPr txBox="1">
            <a:spLocks/>
          </p:cNvSpPr>
          <p:nvPr/>
        </p:nvSpPr>
        <p:spPr>
          <a:xfrm>
            <a:off x="728399" y="1444333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Healthcare Industry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8A16499-292F-68BD-F278-A8AF09BFBB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000" y="2007618"/>
            <a:ext cx="5211975" cy="3072545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en-US" sz="2400" b="1" kern="1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7. Technological Risks</a:t>
            </a:r>
          </a:p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en-US" sz="1400" b="1" kern="1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Risks: Dependency on technology for delivering healthcare services.</a:t>
            </a:r>
          </a:p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en-US" sz="1400" b="1" kern="1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Potential Threats:</a:t>
            </a:r>
          </a:p>
          <a:p>
            <a:pPr marL="285750" indent="-285750" algn="just">
              <a:lnSpc>
                <a:spcPct val="107000"/>
              </a:lnSpc>
              <a:spcBef>
                <a:spcPts val="200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400" b="1" kern="1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Technology failure (EMRs, diagnostic tools).</a:t>
            </a:r>
          </a:p>
          <a:p>
            <a:pPr marL="285750" indent="-285750" algn="just">
              <a:lnSpc>
                <a:spcPct val="107000"/>
              </a:lnSpc>
              <a:spcBef>
                <a:spcPts val="200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400" b="1" kern="1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Insufficient tech support or outdated systems.</a:t>
            </a:r>
          </a:p>
          <a:p>
            <a:pPr marL="285750" indent="-285750" algn="just">
              <a:lnSpc>
                <a:spcPct val="107000"/>
              </a:lnSpc>
              <a:spcBef>
                <a:spcPts val="200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400" b="1" kern="1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Data management and integration challenges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56F881B-118F-A719-49F6-F326FBEA1D2F}"/>
              </a:ext>
            </a:extLst>
          </p:cNvPr>
          <p:cNvSpPr txBox="1">
            <a:spLocks/>
          </p:cNvSpPr>
          <p:nvPr/>
        </p:nvSpPr>
        <p:spPr>
          <a:xfrm>
            <a:off x="6524625" y="2977269"/>
            <a:ext cx="5211975" cy="307254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476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286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096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en-US" sz="2400" b="1" kern="100" dirty="0">
                <a:latin typeface="Calibri Light" panose="020F03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8. Environmental and External Risks</a:t>
            </a:r>
          </a:p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en-US" sz="1400" b="1" kern="100" dirty="0">
                <a:latin typeface="Calibri Light" panose="020F03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Risks: External factors that may disrupt healthcare operations.</a:t>
            </a:r>
          </a:p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en-US" sz="1400" b="1" kern="100" dirty="0">
                <a:latin typeface="Calibri Light" panose="020F03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Potential Threats:</a:t>
            </a:r>
          </a:p>
          <a:p>
            <a:pPr marL="285750" indent="-285750" algn="just">
              <a:lnSpc>
                <a:spcPct val="107000"/>
              </a:lnSpc>
              <a:spcBef>
                <a:spcPts val="200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400" b="1" kern="100" dirty="0">
                <a:latin typeface="Calibri Light" panose="020F03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Natural disasters (e.g., floods, earthquakes).</a:t>
            </a:r>
          </a:p>
          <a:p>
            <a:pPr marL="285750" indent="-285750" algn="just">
              <a:lnSpc>
                <a:spcPct val="107000"/>
              </a:lnSpc>
              <a:spcBef>
                <a:spcPts val="200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400" b="1" kern="100" dirty="0">
                <a:latin typeface="Calibri Light" panose="020F03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Pandemics or disease outbreaks.</a:t>
            </a:r>
          </a:p>
          <a:p>
            <a:pPr marL="285750" indent="-285750" algn="just">
              <a:lnSpc>
                <a:spcPct val="107000"/>
              </a:lnSpc>
              <a:spcBef>
                <a:spcPts val="200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400" b="1" kern="100" dirty="0">
                <a:latin typeface="Calibri Light" panose="020F03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Socio-political unrest affecting healthcare delivery.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27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2039"/>
            <a:ext cx="11832000" cy="6513922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203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9641100" cy="370166"/>
          </a:xfrm>
        </p:spPr>
        <p:txBody>
          <a:bodyPr/>
          <a:lstStyle/>
          <a:p>
            <a:r>
              <a:rPr lang="en-US" dirty="0"/>
              <a:t>Risk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7" name="Title 2">
            <a:extLst>
              <a:ext uri="{FF2B5EF4-FFF2-40B4-BE49-F238E27FC236}">
                <a16:creationId xmlns:a16="http://schemas.microsoft.com/office/drawing/2014/main" id="{9BAF5A24-975A-E892-4B3F-19BB0D84C89C}"/>
              </a:ext>
            </a:extLst>
          </p:cNvPr>
          <p:cNvSpPr txBox="1">
            <a:spLocks/>
          </p:cNvSpPr>
          <p:nvPr/>
        </p:nvSpPr>
        <p:spPr>
          <a:xfrm>
            <a:off x="728399" y="1444333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Healthcare Industry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8A16499-292F-68BD-F278-A8AF09BFBB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000" y="2007618"/>
            <a:ext cx="5211975" cy="3072545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en-US" sz="2400" b="1" kern="1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9. Reputation Risks</a:t>
            </a:r>
          </a:p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en-US" sz="1400" b="1" kern="1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Risks: Damage to the reputation and public trust of healthcare institutions.</a:t>
            </a:r>
          </a:p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en-US" sz="1400" b="1" kern="1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Potential Threats:</a:t>
            </a:r>
          </a:p>
          <a:p>
            <a:pPr marL="285750" indent="-285750" algn="just">
              <a:lnSpc>
                <a:spcPct val="107000"/>
              </a:lnSpc>
              <a:spcBef>
                <a:spcPts val="200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400" b="1" kern="1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Negative media coverage.</a:t>
            </a:r>
          </a:p>
          <a:p>
            <a:pPr marL="285750" indent="-285750" algn="just">
              <a:lnSpc>
                <a:spcPct val="107000"/>
              </a:lnSpc>
              <a:spcBef>
                <a:spcPts val="200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400" b="1" kern="1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Poor patient outcomes or experiences.</a:t>
            </a:r>
          </a:p>
          <a:p>
            <a:pPr marL="285750" indent="-285750" algn="just">
              <a:lnSpc>
                <a:spcPct val="107000"/>
              </a:lnSpc>
              <a:spcBef>
                <a:spcPts val="200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400" b="1" kern="1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Public scandals (e.g., data breaches, fraud).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56F881B-118F-A719-49F6-F326FBEA1D2F}"/>
              </a:ext>
            </a:extLst>
          </p:cNvPr>
          <p:cNvSpPr txBox="1">
            <a:spLocks/>
          </p:cNvSpPr>
          <p:nvPr/>
        </p:nvSpPr>
        <p:spPr>
          <a:xfrm>
            <a:off x="6524625" y="2977269"/>
            <a:ext cx="5211975" cy="307254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476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286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096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en-US" sz="2400" b="1" kern="100" dirty="0">
                <a:latin typeface="Calibri Light" panose="020F03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10. Human Resources Risks</a:t>
            </a:r>
          </a:p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en-US" sz="1400" b="1" kern="100" dirty="0">
                <a:latin typeface="Calibri Light" panose="020F03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Risks: Workforce management challenges that can impact healthcare delivery.</a:t>
            </a:r>
          </a:p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en-US" sz="1400" b="1" kern="100" dirty="0">
                <a:latin typeface="Calibri Light" panose="020F03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Potential Threats:</a:t>
            </a:r>
          </a:p>
          <a:p>
            <a:pPr marL="285750" indent="-285750" algn="just">
              <a:lnSpc>
                <a:spcPct val="107000"/>
              </a:lnSpc>
              <a:spcBef>
                <a:spcPts val="200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400" b="1" kern="100" dirty="0">
                <a:latin typeface="Calibri Light" panose="020F03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Burnout and stress among healthcare workers.</a:t>
            </a:r>
          </a:p>
          <a:p>
            <a:pPr marL="285750" indent="-285750" algn="just">
              <a:lnSpc>
                <a:spcPct val="107000"/>
              </a:lnSpc>
              <a:spcBef>
                <a:spcPts val="200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400" b="1" kern="100" dirty="0">
                <a:latin typeface="Calibri Light" panose="020F03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Labor strikes or union disputes.</a:t>
            </a:r>
          </a:p>
          <a:p>
            <a:pPr marL="285750" indent="-285750" algn="just">
              <a:lnSpc>
                <a:spcPct val="107000"/>
              </a:lnSpc>
              <a:spcBef>
                <a:spcPts val="200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400" b="1" kern="100" dirty="0">
                <a:latin typeface="Calibri Light" panose="020F03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Diversity and inclusion challenges.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861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2039"/>
            <a:ext cx="11832000" cy="6513922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46729" y="172039"/>
            <a:ext cx="8359573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299" y="503386"/>
            <a:ext cx="9641100" cy="370166"/>
          </a:xfrm>
        </p:spPr>
        <p:txBody>
          <a:bodyPr/>
          <a:lstStyle/>
          <a:p>
            <a:r>
              <a:rPr lang="en-US" dirty="0"/>
              <a:t>Gap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1979398" y="972268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7" name="Title 2">
            <a:extLst>
              <a:ext uri="{FF2B5EF4-FFF2-40B4-BE49-F238E27FC236}">
                <a16:creationId xmlns:a16="http://schemas.microsoft.com/office/drawing/2014/main" id="{9BAF5A24-975A-E892-4B3F-19BB0D84C89C}"/>
              </a:ext>
            </a:extLst>
          </p:cNvPr>
          <p:cNvSpPr txBox="1">
            <a:spLocks/>
          </p:cNvSpPr>
          <p:nvPr/>
        </p:nvSpPr>
        <p:spPr>
          <a:xfrm>
            <a:off x="1985698" y="1139533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JAPAN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8A16499-292F-68BD-F278-A8AF09BFBB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39327" y="1329412"/>
            <a:ext cx="5906371" cy="1544547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Current Providers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: Notable players include Nihon University Itabashi Hospital, Tokyo Medical University Hospital, and Kobe University Hospital. These hospitals have a strong domestic presence and are highly competitive.</a:t>
            </a:r>
          </a:p>
          <a:p>
            <a:endParaRPr lang="en-US" dirty="0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CB756EF1-6AC4-E972-77C4-5242B8DBEF80}"/>
              </a:ext>
            </a:extLst>
          </p:cNvPr>
          <p:cNvSpPr txBox="1">
            <a:spLocks/>
          </p:cNvSpPr>
          <p:nvPr/>
        </p:nvSpPr>
        <p:spPr>
          <a:xfrm>
            <a:off x="3639327" y="3143246"/>
            <a:ext cx="5906371" cy="141745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476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286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096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Gap</a:t>
            </a: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: High demand for aging care and specialized treatments like oncology and cardiovascular care due to Japan's aging population. Gaps exist in digital healthcare infrastructure and advanced medical technologies.</a:t>
            </a:r>
          </a:p>
          <a:p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C79CFBA-E388-86C2-F358-905DCE116747}"/>
              </a:ext>
            </a:extLst>
          </p:cNvPr>
          <p:cNvSpPr txBox="1">
            <a:spLocks/>
          </p:cNvSpPr>
          <p:nvPr/>
        </p:nvSpPr>
        <p:spPr>
          <a:xfrm>
            <a:off x="3639326" y="4819860"/>
            <a:ext cx="5906371" cy="141745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476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286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096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Opportunity for </a:t>
            </a:r>
            <a:r>
              <a:rPr lang="en-IN" sz="18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GlobalMed</a:t>
            </a:r>
            <a:r>
              <a: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: Introducing high-tech healthcare solutions (e.g., telemedicine), and providing specialized care that addresses chronic conditions in the elderly.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656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2039"/>
            <a:ext cx="11832000" cy="6513922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46729" y="172039"/>
            <a:ext cx="8359573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299" y="503386"/>
            <a:ext cx="9641100" cy="370166"/>
          </a:xfrm>
        </p:spPr>
        <p:txBody>
          <a:bodyPr/>
          <a:lstStyle/>
          <a:p>
            <a:r>
              <a:rPr lang="en-US" dirty="0"/>
              <a:t>Gap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1979398" y="972268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7" name="Title 2">
            <a:extLst>
              <a:ext uri="{FF2B5EF4-FFF2-40B4-BE49-F238E27FC236}">
                <a16:creationId xmlns:a16="http://schemas.microsoft.com/office/drawing/2014/main" id="{9BAF5A24-975A-E892-4B3F-19BB0D84C89C}"/>
              </a:ext>
            </a:extLst>
          </p:cNvPr>
          <p:cNvSpPr txBox="1">
            <a:spLocks/>
          </p:cNvSpPr>
          <p:nvPr/>
        </p:nvSpPr>
        <p:spPr>
          <a:xfrm>
            <a:off x="1985698" y="1139533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Austria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8A16499-292F-68BD-F278-A8AF09BFBB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39327" y="1329412"/>
            <a:ext cx="5906371" cy="1544547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Current Providers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: Key players include Vienna General Hospital and Salzburg University Hospital. Austria’s healthcare system is well-developed, with a high level of public healthcare provision.</a:t>
            </a:r>
          </a:p>
          <a:p>
            <a:endParaRPr lang="en-US" dirty="0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CB756EF1-6AC4-E972-77C4-5242B8DBEF80}"/>
              </a:ext>
            </a:extLst>
          </p:cNvPr>
          <p:cNvSpPr txBox="1">
            <a:spLocks/>
          </p:cNvSpPr>
          <p:nvPr/>
        </p:nvSpPr>
        <p:spPr>
          <a:xfrm>
            <a:off x="3639327" y="3143246"/>
            <a:ext cx="5906371" cy="141745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476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286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096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Gap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: A growing need for private healthcare options and specialized services such as cosmetic surgery,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orthopedics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, and rehabilitation care.</a:t>
            </a:r>
          </a:p>
          <a:p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C79CFBA-E388-86C2-F358-905DCE116747}"/>
              </a:ext>
            </a:extLst>
          </p:cNvPr>
          <p:cNvSpPr txBox="1">
            <a:spLocks/>
          </p:cNvSpPr>
          <p:nvPr/>
        </p:nvSpPr>
        <p:spPr>
          <a:xfrm>
            <a:off x="3639326" y="4819860"/>
            <a:ext cx="5906371" cy="141745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476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286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096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Opportunity for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GlobalMed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: Establishment of private healthcare facilities catering to higher-end clients, and providing specialized medical treatments that complement Austria’s public system.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85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2039"/>
            <a:ext cx="11832000" cy="6513922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46729" y="172039"/>
            <a:ext cx="8359573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299" y="503386"/>
            <a:ext cx="9641100" cy="370166"/>
          </a:xfrm>
        </p:spPr>
        <p:txBody>
          <a:bodyPr/>
          <a:lstStyle/>
          <a:p>
            <a:r>
              <a:rPr lang="en-US" dirty="0"/>
              <a:t>Gap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1979398" y="972268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7" name="Title 2">
            <a:extLst>
              <a:ext uri="{FF2B5EF4-FFF2-40B4-BE49-F238E27FC236}">
                <a16:creationId xmlns:a16="http://schemas.microsoft.com/office/drawing/2014/main" id="{9BAF5A24-975A-E892-4B3F-19BB0D84C89C}"/>
              </a:ext>
            </a:extLst>
          </p:cNvPr>
          <p:cNvSpPr txBox="1">
            <a:spLocks/>
          </p:cNvSpPr>
          <p:nvPr/>
        </p:nvSpPr>
        <p:spPr>
          <a:xfrm>
            <a:off x="1985698" y="1139533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SWITZERLAND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8A16499-292F-68BD-F278-A8AF09BFBB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39325" y="1390718"/>
            <a:ext cx="5906371" cy="1544547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Current Providers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: Major players include University Hospital Zurich and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Inselspital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 in Bern. Switzerland’s healthcare system is known for its high quality, with a mix of public and private providers.</a:t>
            </a:r>
          </a:p>
          <a:p>
            <a:endParaRPr lang="en-US" dirty="0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CB756EF1-6AC4-E972-77C4-5242B8DBEF80}"/>
              </a:ext>
            </a:extLst>
          </p:cNvPr>
          <p:cNvSpPr txBox="1">
            <a:spLocks/>
          </p:cNvSpPr>
          <p:nvPr/>
        </p:nvSpPr>
        <p:spPr>
          <a:xfrm>
            <a:off x="3639325" y="3186450"/>
            <a:ext cx="5906371" cy="141745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476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286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096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Gap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: Switzerland has a well-established healthcare system, but there is an increasing demand for premium healthcare services and medical tourism.</a:t>
            </a:r>
          </a:p>
          <a:p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C79CFBA-E388-86C2-F358-905DCE116747}"/>
              </a:ext>
            </a:extLst>
          </p:cNvPr>
          <p:cNvSpPr txBox="1">
            <a:spLocks/>
          </p:cNvSpPr>
          <p:nvPr/>
        </p:nvSpPr>
        <p:spPr>
          <a:xfrm>
            <a:off x="3639326" y="4819860"/>
            <a:ext cx="5906371" cy="141745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476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286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096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Opportunity for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GlobalMed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: Focus on premium healthcare and specialized treatments, particularly in cancer care and medical tourism for international patients seeking advanced medical procedures.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72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2039"/>
            <a:ext cx="11832000" cy="6513922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46729" y="172039"/>
            <a:ext cx="8359573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299" y="503386"/>
            <a:ext cx="9641100" cy="370166"/>
          </a:xfrm>
        </p:spPr>
        <p:txBody>
          <a:bodyPr/>
          <a:lstStyle/>
          <a:p>
            <a:r>
              <a:rPr lang="en-US" dirty="0"/>
              <a:t>Gap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1979398" y="972268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7" name="Title 2">
            <a:extLst>
              <a:ext uri="{FF2B5EF4-FFF2-40B4-BE49-F238E27FC236}">
                <a16:creationId xmlns:a16="http://schemas.microsoft.com/office/drawing/2014/main" id="{9BAF5A24-975A-E892-4B3F-19BB0D84C89C}"/>
              </a:ext>
            </a:extLst>
          </p:cNvPr>
          <p:cNvSpPr txBox="1">
            <a:spLocks/>
          </p:cNvSpPr>
          <p:nvPr/>
        </p:nvSpPr>
        <p:spPr>
          <a:xfrm>
            <a:off x="1985698" y="1139533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NORWAY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8A16499-292F-68BD-F278-A8AF09BFBB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39327" y="1329412"/>
            <a:ext cx="5906371" cy="1544547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Current Providers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: Public hospitals like Oslo University Hospital dominate the market. Norway has a universal healthcare system with a focus on equitable access.</a:t>
            </a:r>
          </a:p>
          <a:p>
            <a:endParaRPr lang="en-US" dirty="0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CB756EF1-6AC4-E972-77C4-5242B8DBEF80}"/>
              </a:ext>
            </a:extLst>
          </p:cNvPr>
          <p:cNvSpPr txBox="1">
            <a:spLocks/>
          </p:cNvSpPr>
          <p:nvPr/>
        </p:nvSpPr>
        <p:spPr>
          <a:xfrm>
            <a:off x="3639327" y="3143246"/>
            <a:ext cx="5906371" cy="141745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476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286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096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Gap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: Private healthcare is underdeveloped compared to other European countries, and there’s room for improvement in specialized care such as mental health and advanced diagnostics.</a:t>
            </a:r>
          </a:p>
          <a:p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C79CFBA-E388-86C2-F358-905DCE116747}"/>
              </a:ext>
            </a:extLst>
          </p:cNvPr>
          <p:cNvSpPr txBox="1">
            <a:spLocks/>
          </p:cNvSpPr>
          <p:nvPr/>
        </p:nvSpPr>
        <p:spPr>
          <a:xfrm>
            <a:off x="3639326" y="4819860"/>
            <a:ext cx="5906371" cy="141745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476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286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096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Opportunity for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GlobalMed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: Developing private healthcare facilities offering high-quality, specialized services in areas like mental health, rehabilitation, and chronic disease management.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211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2039"/>
            <a:ext cx="11832000" cy="6513922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46729" y="172039"/>
            <a:ext cx="8359573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299" y="503386"/>
            <a:ext cx="9641100" cy="370166"/>
          </a:xfrm>
        </p:spPr>
        <p:txBody>
          <a:bodyPr/>
          <a:lstStyle/>
          <a:p>
            <a:r>
              <a:rPr lang="en-US" dirty="0"/>
              <a:t>Gap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1979398" y="972268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7" name="Title 2">
            <a:extLst>
              <a:ext uri="{FF2B5EF4-FFF2-40B4-BE49-F238E27FC236}">
                <a16:creationId xmlns:a16="http://schemas.microsoft.com/office/drawing/2014/main" id="{9BAF5A24-975A-E892-4B3F-19BB0D84C89C}"/>
              </a:ext>
            </a:extLst>
          </p:cNvPr>
          <p:cNvSpPr txBox="1">
            <a:spLocks/>
          </p:cNvSpPr>
          <p:nvPr/>
        </p:nvSpPr>
        <p:spPr>
          <a:xfrm>
            <a:off x="1985698" y="1139533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FRANCE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8A16499-292F-68BD-F278-A8AF09BFBB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39327" y="1329412"/>
            <a:ext cx="5906371" cy="1544547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Current Providers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: Leading institutions include Assistance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Publique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 -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Hôpitaux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 de Paris (AP-HP) and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Hôpital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Pitié-Salpêtrière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. France has a well-regarded public healthcare system, but private healthcare is growing.</a:t>
            </a:r>
          </a:p>
          <a:p>
            <a:endParaRPr lang="en-US" dirty="0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CB756EF1-6AC4-E972-77C4-5242B8DBEF80}"/>
              </a:ext>
            </a:extLst>
          </p:cNvPr>
          <p:cNvSpPr txBox="1">
            <a:spLocks/>
          </p:cNvSpPr>
          <p:nvPr/>
        </p:nvSpPr>
        <p:spPr>
          <a:xfrm>
            <a:off x="3639327" y="3143246"/>
            <a:ext cx="5906371" cy="141745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476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286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096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Gap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: Increasing demand for private healthcare options, particularly in cosmetic surgery, rehabilitation, and geriatrics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C79CFBA-E388-86C2-F358-905DCE116747}"/>
              </a:ext>
            </a:extLst>
          </p:cNvPr>
          <p:cNvSpPr txBox="1">
            <a:spLocks/>
          </p:cNvSpPr>
          <p:nvPr/>
        </p:nvSpPr>
        <p:spPr>
          <a:xfrm>
            <a:off x="3639326" y="4819860"/>
            <a:ext cx="5906371" cy="141745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476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286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096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Opportunity for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GlobalMed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: Establishing private hospitals that offer specialized care and leveraging expertise in patient-centric care to cater to high-end clientele.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18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4CEA7-D60A-47AE-A867-C557D000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10602565" cy="370166"/>
          </a:xfrm>
        </p:spPr>
        <p:txBody>
          <a:bodyPr/>
          <a:lstStyle/>
          <a:p>
            <a:r>
              <a:rPr lang="en-US" dirty="0"/>
              <a:t>Potential Geological Merits and Demerits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FFA386F-2E4F-98C1-D049-40156A6CD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351935"/>
              </p:ext>
            </p:extLst>
          </p:nvPr>
        </p:nvGraphicFramePr>
        <p:xfrm>
          <a:off x="1876555" y="1899045"/>
          <a:ext cx="8217452" cy="4150769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1239466">
                  <a:extLst>
                    <a:ext uri="{9D8B030D-6E8A-4147-A177-3AD203B41FA5}">
                      <a16:colId xmlns:a16="http://schemas.microsoft.com/office/drawing/2014/main" val="3497058286"/>
                    </a:ext>
                  </a:extLst>
                </a:gridCol>
                <a:gridCol w="3436927">
                  <a:extLst>
                    <a:ext uri="{9D8B030D-6E8A-4147-A177-3AD203B41FA5}">
                      <a16:colId xmlns:a16="http://schemas.microsoft.com/office/drawing/2014/main" val="1684951881"/>
                    </a:ext>
                  </a:extLst>
                </a:gridCol>
                <a:gridCol w="3541059">
                  <a:extLst>
                    <a:ext uri="{9D8B030D-6E8A-4147-A177-3AD203B41FA5}">
                      <a16:colId xmlns:a16="http://schemas.microsoft.com/office/drawing/2014/main" val="1574873660"/>
                    </a:ext>
                  </a:extLst>
                </a:gridCol>
              </a:tblGrid>
              <a:tr h="3078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200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Country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200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Merits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200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Demerits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0678758"/>
                  </a:ext>
                </a:extLst>
              </a:tr>
              <a:tr h="60063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200" baseline="0" dirty="0">
                          <a:solidFill>
                            <a:srgbClr val="0F363C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Japan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Aging population, advanced infrastructure, strong demand for chronic care.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0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High operational costs, stringent regulations.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889377"/>
                  </a:ext>
                </a:extLst>
              </a:tr>
              <a:tr h="65442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200" baseline="0" dirty="0">
                          <a:solidFill>
                            <a:srgbClr val="0F363C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Austria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High healthcare standards, centralized healthcare policies, demand for private care.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Relatively small market size, high competition.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10712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200" baseline="0" dirty="0">
                          <a:solidFill>
                            <a:srgbClr val="0F363C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Switzerland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Medical tourism opportunities, stable economic environment, high demand for premium services.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High cost of entry and stringent regulatory environment.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336845"/>
                  </a:ext>
                </a:extLst>
              </a:tr>
              <a:tr h="72614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200" baseline="0" dirty="0">
                          <a:solidFill>
                            <a:srgbClr val="0F363C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Norway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Growing demand for specialized and private care, government support for innovation.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Limited private healthcare infrastructure, high regulatory control.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006973"/>
                  </a:ext>
                </a:extLst>
              </a:tr>
              <a:tr h="94735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200" baseline="0" dirty="0">
                          <a:solidFill>
                            <a:srgbClr val="0F363C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France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Strong demand for private healthcare, large population, well-developed healthcare system.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Bureaucratic challenges, high taxation and costs.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163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57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509E5E-F68C-4F2B-8EC7-43259586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5694" y="700861"/>
            <a:ext cx="6956902" cy="522059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/>
              <a:t>Megha Dwarakanath(Member ID : 63):</a:t>
            </a:r>
          </a:p>
          <a:p>
            <a:r>
              <a:rPr lang="en-US" dirty="0"/>
              <a:t>BE in Computer Science, MBA in International Business</a:t>
            </a:r>
          </a:p>
          <a:p>
            <a:r>
              <a:rPr lang="en-US" dirty="0"/>
              <a:t>DevOps Engineer in SAP Labs, Aspiring Business Analyst</a:t>
            </a:r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Megha.dwarakanathk@gmail.com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Tarun Patel (Member ID : 193):</a:t>
            </a:r>
          </a:p>
          <a:p>
            <a:r>
              <a:rPr lang="en-US" dirty="0"/>
              <a:t>BE in Computer Science</a:t>
            </a:r>
          </a:p>
          <a:p>
            <a:r>
              <a:rPr lang="en-US" dirty="0"/>
              <a:t>SRE in Akamai, Aspiring Data Analyst</a:t>
            </a:r>
          </a:p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tarunpatel216@gmail.com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7544" y="1257753"/>
            <a:ext cx="5157012" cy="1008000"/>
          </a:xfrm>
        </p:spPr>
        <p:txBody>
          <a:bodyPr/>
          <a:lstStyle/>
          <a:p>
            <a:r>
              <a:rPr lang="en-US" dirty="0"/>
              <a:t>WHO ARE WE?</a:t>
            </a:r>
            <a:br>
              <a:rPr lang="en-US" dirty="0"/>
            </a:br>
            <a:r>
              <a:rPr lang="en-US" sz="1600" dirty="0"/>
              <a:t>Introducing  the  Experts  Behind  the Analysis</a:t>
            </a:r>
            <a:endParaRPr lang="en-US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2922913" y="2200126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36" name="Group 35" descr="Icon Lightbulb">
            <a:extLst>
              <a:ext uri="{FF2B5EF4-FFF2-40B4-BE49-F238E27FC236}">
                <a16:creationId xmlns:a16="http://schemas.microsoft.com/office/drawing/2014/main" id="{840CA54E-FBB9-4848-A45D-E086AA4A5012}"/>
              </a:ext>
            </a:extLst>
          </p:cNvPr>
          <p:cNvGrpSpPr>
            <a:grpSpLocks noChangeAspect="1"/>
          </p:cNvGrpSpPr>
          <p:nvPr/>
        </p:nvGrpSpPr>
        <p:grpSpPr>
          <a:xfrm>
            <a:off x="1779804" y="1347924"/>
            <a:ext cx="362015" cy="584795"/>
            <a:chOff x="1684741" y="3186732"/>
            <a:chExt cx="530027" cy="856197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8ABB65B-B8A5-4C0E-BE4C-E88A7BB3E8A2}"/>
                </a:ext>
              </a:extLst>
            </p:cNvPr>
            <p:cNvSpPr/>
            <p:nvPr/>
          </p:nvSpPr>
          <p:spPr>
            <a:xfrm>
              <a:off x="1817248" y="3777916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71DD07A-CE80-41D5-AEEB-65192AD34639}"/>
                </a:ext>
              </a:extLst>
            </p:cNvPr>
            <p:cNvSpPr/>
            <p:nvPr/>
          </p:nvSpPr>
          <p:spPr>
            <a:xfrm>
              <a:off x="1817248" y="3879844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522D638-DE3D-438D-8C73-954C32D8CB63}"/>
                </a:ext>
              </a:extLst>
            </p:cNvPr>
            <p:cNvSpPr/>
            <p:nvPr/>
          </p:nvSpPr>
          <p:spPr>
            <a:xfrm>
              <a:off x="1883501" y="3981772"/>
              <a:ext cx="132507" cy="61157"/>
            </a:xfrm>
            <a:custGeom>
              <a:avLst/>
              <a:gdLst>
                <a:gd name="connsiteX0" fmla="*/ 0 w 132506"/>
                <a:gd name="connsiteY0" fmla="*/ 0 h 61156"/>
                <a:gd name="connsiteX1" fmla="*/ 66253 w 132506"/>
                <a:gd name="connsiteY1" fmla="*/ 61157 h 61156"/>
                <a:gd name="connsiteX2" fmla="*/ 132507 w 132506"/>
                <a:gd name="connsiteY2" fmla="*/ 0 h 61156"/>
                <a:gd name="connsiteX3" fmla="*/ 0 w 132506"/>
                <a:gd name="connsiteY3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06" h="61156">
                  <a:moveTo>
                    <a:pt x="0" y="0"/>
                  </a:moveTo>
                  <a:cubicBezTo>
                    <a:pt x="3058" y="34656"/>
                    <a:pt x="31598" y="61157"/>
                    <a:pt x="66253" y="61157"/>
                  </a:cubicBezTo>
                  <a:cubicBezTo>
                    <a:pt x="100909" y="61157"/>
                    <a:pt x="129449" y="34656"/>
                    <a:pt x="132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AB190E-B14D-440E-9910-B22D8C998B54}"/>
                </a:ext>
              </a:extLst>
            </p:cNvPr>
            <p:cNvSpPr/>
            <p:nvPr/>
          </p:nvSpPr>
          <p:spPr>
            <a:xfrm>
              <a:off x="1684741" y="3186732"/>
              <a:ext cx="530027" cy="550412"/>
            </a:xfrm>
            <a:custGeom>
              <a:avLst/>
              <a:gdLst>
                <a:gd name="connsiteX0" fmla="*/ 265013 w 530026"/>
                <a:gd name="connsiteY0" fmla="*/ 0 h 550412"/>
                <a:gd name="connsiteX1" fmla="*/ 265013 w 530026"/>
                <a:gd name="connsiteY1" fmla="*/ 0 h 550412"/>
                <a:gd name="connsiteX2" fmla="*/ 265013 w 530026"/>
                <a:gd name="connsiteY2" fmla="*/ 0 h 550412"/>
                <a:gd name="connsiteX3" fmla="*/ 0 w 530026"/>
                <a:gd name="connsiteY3" fmla="*/ 261956 h 550412"/>
                <a:gd name="connsiteX4" fmla="*/ 0 w 530026"/>
                <a:gd name="connsiteY4" fmla="*/ 271129 h 550412"/>
                <a:gd name="connsiteX5" fmla="*/ 18347 w 530026"/>
                <a:gd name="connsiteY5" fmla="*/ 362864 h 550412"/>
                <a:gd name="connsiteX6" fmla="*/ 64215 w 530026"/>
                <a:gd name="connsiteY6" fmla="*/ 438291 h 550412"/>
                <a:gd name="connsiteX7" fmla="*/ 126391 w 530026"/>
                <a:gd name="connsiteY7" fmla="*/ 539200 h 550412"/>
                <a:gd name="connsiteX8" fmla="*/ 144738 w 530026"/>
                <a:gd name="connsiteY8" fmla="*/ 550412 h 550412"/>
                <a:gd name="connsiteX9" fmla="*/ 385289 w 530026"/>
                <a:gd name="connsiteY9" fmla="*/ 550412 h 550412"/>
                <a:gd name="connsiteX10" fmla="*/ 403636 w 530026"/>
                <a:gd name="connsiteY10" fmla="*/ 539200 h 550412"/>
                <a:gd name="connsiteX11" fmla="*/ 465812 w 530026"/>
                <a:gd name="connsiteY11" fmla="*/ 438291 h 550412"/>
                <a:gd name="connsiteX12" fmla="*/ 511680 w 530026"/>
                <a:gd name="connsiteY12" fmla="*/ 362864 h 550412"/>
                <a:gd name="connsiteX13" fmla="*/ 530027 w 530026"/>
                <a:gd name="connsiteY13" fmla="*/ 271129 h 550412"/>
                <a:gd name="connsiteX14" fmla="*/ 530027 w 530026"/>
                <a:gd name="connsiteY14" fmla="*/ 261956 h 550412"/>
                <a:gd name="connsiteX15" fmla="*/ 265013 w 530026"/>
                <a:gd name="connsiteY15" fmla="*/ 0 h 550412"/>
                <a:gd name="connsiteX16" fmla="*/ 468870 w 530026"/>
                <a:gd name="connsiteY16" fmla="*/ 270110 h 550412"/>
                <a:gd name="connsiteX17" fmla="*/ 454600 w 530026"/>
                <a:gd name="connsiteY17" fmla="*/ 341460 h 550412"/>
                <a:gd name="connsiteX18" fmla="*/ 419944 w 530026"/>
                <a:gd name="connsiteY18" fmla="*/ 397520 h 550412"/>
                <a:gd name="connsiteX19" fmla="*/ 360826 w 530026"/>
                <a:gd name="connsiteY19" fmla="*/ 489256 h 550412"/>
                <a:gd name="connsiteX20" fmla="*/ 265013 w 530026"/>
                <a:gd name="connsiteY20" fmla="*/ 489256 h 550412"/>
                <a:gd name="connsiteX21" fmla="*/ 170220 w 530026"/>
                <a:gd name="connsiteY21" fmla="*/ 489256 h 550412"/>
                <a:gd name="connsiteX22" fmla="*/ 111102 w 530026"/>
                <a:gd name="connsiteY22" fmla="*/ 397520 h 550412"/>
                <a:gd name="connsiteX23" fmla="*/ 76446 w 530026"/>
                <a:gd name="connsiteY23" fmla="*/ 341460 h 550412"/>
                <a:gd name="connsiteX24" fmla="*/ 62176 w 530026"/>
                <a:gd name="connsiteY24" fmla="*/ 270110 h 550412"/>
                <a:gd name="connsiteX25" fmla="*/ 62176 w 530026"/>
                <a:gd name="connsiteY25" fmla="*/ 261956 h 550412"/>
                <a:gd name="connsiteX26" fmla="*/ 266033 w 530026"/>
                <a:gd name="connsiteY26" fmla="*/ 60138 h 550412"/>
                <a:gd name="connsiteX27" fmla="*/ 266033 w 530026"/>
                <a:gd name="connsiteY27" fmla="*/ 60138 h 550412"/>
                <a:gd name="connsiteX28" fmla="*/ 266033 w 530026"/>
                <a:gd name="connsiteY28" fmla="*/ 60138 h 550412"/>
                <a:gd name="connsiteX29" fmla="*/ 266033 w 530026"/>
                <a:gd name="connsiteY29" fmla="*/ 60138 h 550412"/>
                <a:gd name="connsiteX30" fmla="*/ 266033 w 530026"/>
                <a:gd name="connsiteY30" fmla="*/ 60138 h 550412"/>
                <a:gd name="connsiteX31" fmla="*/ 266033 w 530026"/>
                <a:gd name="connsiteY31" fmla="*/ 60138 h 550412"/>
                <a:gd name="connsiteX32" fmla="*/ 266033 w 530026"/>
                <a:gd name="connsiteY32" fmla="*/ 60138 h 550412"/>
                <a:gd name="connsiteX33" fmla="*/ 469889 w 530026"/>
                <a:gd name="connsiteY33" fmla="*/ 261956 h 550412"/>
                <a:gd name="connsiteX34" fmla="*/ 469889 w 530026"/>
                <a:gd name="connsiteY34" fmla="*/ 270110 h 55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0026" h="550412">
                  <a:moveTo>
                    <a:pt x="265013" y="0"/>
                  </a:moveTo>
                  <a:cubicBezTo>
                    <a:pt x="265013" y="0"/>
                    <a:pt x="265013" y="0"/>
                    <a:pt x="265013" y="0"/>
                  </a:cubicBezTo>
                  <a:cubicBezTo>
                    <a:pt x="265013" y="0"/>
                    <a:pt x="265013" y="0"/>
                    <a:pt x="265013" y="0"/>
                  </a:cubicBezTo>
                  <a:cubicBezTo>
                    <a:pt x="120275" y="1019"/>
                    <a:pt x="3058" y="117217"/>
                    <a:pt x="0" y="261956"/>
                  </a:cubicBezTo>
                  <a:lnTo>
                    <a:pt x="0" y="271129"/>
                  </a:lnTo>
                  <a:cubicBezTo>
                    <a:pt x="1019" y="302727"/>
                    <a:pt x="7135" y="333305"/>
                    <a:pt x="18347" y="362864"/>
                  </a:cubicBezTo>
                  <a:cubicBezTo>
                    <a:pt x="29559" y="390385"/>
                    <a:pt x="44848" y="415867"/>
                    <a:pt x="64215" y="438291"/>
                  </a:cubicBezTo>
                  <a:cubicBezTo>
                    <a:pt x="88678" y="464793"/>
                    <a:pt x="115179" y="516776"/>
                    <a:pt x="126391" y="539200"/>
                  </a:cubicBezTo>
                  <a:cubicBezTo>
                    <a:pt x="129449" y="546335"/>
                    <a:pt x="136584" y="550412"/>
                    <a:pt x="144738" y="550412"/>
                  </a:cubicBezTo>
                  <a:lnTo>
                    <a:pt x="385289" y="550412"/>
                  </a:lnTo>
                  <a:cubicBezTo>
                    <a:pt x="393443" y="550412"/>
                    <a:pt x="400578" y="546335"/>
                    <a:pt x="403636" y="539200"/>
                  </a:cubicBezTo>
                  <a:cubicBezTo>
                    <a:pt x="414848" y="516776"/>
                    <a:pt x="441349" y="464793"/>
                    <a:pt x="465812" y="438291"/>
                  </a:cubicBezTo>
                  <a:cubicBezTo>
                    <a:pt x="485178" y="415867"/>
                    <a:pt x="501487" y="390385"/>
                    <a:pt x="511680" y="362864"/>
                  </a:cubicBezTo>
                  <a:cubicBezTo>
                    <a:pt x="522892" y="333305"/>
                    <a:pt x="529008" y="302727"/>
                    <a:pt x="530027" y="271129"/>
                  </a:cubicBezTo>
                  <a:lnTo>
                    <a:pt x="530027" y="261956"/>
                  </a:lnTo>
                  <a:cubicBezTo>
                    <a:pt x="526969" y="117217"/>
                    <a:pt x="409752" y="1019"/>
                    <a:pt x="265013" y="0"/>
                  </a:cubicBezTo>
                  <a:close/>
                  <a:moveTo>
                    <a:pt x="468870" y="270110"/>
                  </a:moveTo>
                  <a:cubicBezTo>
                    <a:pt x="467851" y="294573"/>
                    <a:pt x="462754" y="319035"/>
                    <a:pt x="454600" y="341460"/>
                  </a:cubicBezTo>
                  <a:cubicBezTo>
                    <a:pt x="446446" y="361845"/>
                    <a:pt x="435234" y="381212"/>
                    <a:pt x="419944" y="397520"/>
                  </a:cubicBezTo>
                  <a:cubicBezTo>
                    <a:pt x="396501" y="426060"/>
                    <a:pt x="376115" y="456638"/>
                    <a:pt x="360826" y="489256"/>
                  </a:cubicBezTo>
                  <a:lnTo>
                    <a:pt x="265013" y="489256"/>
                  </a:lnTo>
                  <a:lnTo>
                    <a:pt x="170220" y="489256"/>
                  </a:lnTo>
                  <a:cubicBezTo>
                    <a:pt x="153912" y="456638"/>
                    <a:pt x="133526" y="426060"/>
                    <a:pt x="111102" y="397520"/>
                  </a:cubicBezTo>
                  <a:cubicBezTo>
                    <a:pt x="96832" y="381212"/>
                    <a:pt x="84600" y="361845"/>
                    <a:pt x="76446" y="341460"/>
                  </a:cubicBezTo>
                  <a:cubicBezTo>
                    <a:pt x="67273" y="319035"/>
                    <a:pt x="63196" y="294573"/>
                    <a:pt x="62176" y="270110"/>
                  </a:cubicBezTo>
                  <a:lnTo>
                    <a:pt x="62176" y="261956"/>
                  </a:lnTo>
                  <a:cubicBezTo>
                    <a:pt x="64215" y="150854"/>
                    <a:pt x="154931" y="61157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266033" y="60138"/>
                    <a:pt x="266033" y="60138"/>
                    <a:pt x="266033" y="60138"/>
                  </a:cubicBezTo>
                  <a:cubicBezTo>
                    <a:pt x="266033" y="60138"/>
                    <a:pt x="266033" y="60138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377134" y="61157"/>
                    <a:pt x="467851" y="149835"/>
                    <a:pt x="469889" y="261956"/>
                  </a:cubicBezTo>
                  <a:lnTo>
                    <a:pt x="469889" y="27011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3FC51DE-D10A-4DE8-A7E3-22FA2E4F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75694" y="5908547"/>
            <a:ext cx="6956902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DC0198-E919-4071-9C4B-5B3D19A46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501760" y="1161253"/>
            <a:ext cx="906419" cy="906419"/>
            <a:chOff x="5482999" y="1607028"/>
            <a:chExt cx="1200866" cy="120086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67DDF34-4085-4945-A320-585AC8EBAAF2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521D40-9109-4214-B458-FAB53B1DA80D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429F02-7E8D-405F-86D3-2E794F83D8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C5F3A4A-2857-4A67-818B-E62AB2121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9992965" cy="370166"/>
          </a:xfrm>
        </p:spPr>
        <p:txBody>
          <a:bodyPr/>
          <a:lstStyle/>
          <a:p>
            <a:r>
              <a:rPr lang="en-US" dirty="0"/>
              <a:t>Current Healthcare Infrastructure</a:t>
            </a:r>
          </a:p>
        </p:txBody>
      </p:sp>
      <p:sp>
        <p:nvSpPr>
          <p:cNvPr id="22" name="object 7" descr="Beige rectangle">
            <a:extLst>
              <a:ext uri="{FF2B5EF4-FFF2-40B4-BE49-F238E27FC236}">
                <a16:creationId xmlns:a16="http://schemas.microsoft.com/office/drawing/2014/main" id="{FEEE4553-844E-49F9-8166-2F2E938E367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5EEAE96D-9D6D-EEB4-2F20-1CF86810B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509848"/>
              </p:ext>
            </p:extLst>
          </p:nvPr>
        </p:nvGraphicFramePr>
        <p:xfrm>
          <a:off x="2148387" y="2036884"/>
          <a:ext cx="7064188" cy="3404692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1218369">
                  <a:extLst>
                    <a:ext uri="{9D8B030D-6E8A-4147-A177-3AD203B41FA5}">
                      <a16:colId xmlns:a16="http://schemas.microsoft.com/office/drawing/2014/main" val="638443868"/>
                    </a:ext>
                  </a:extLst>
                </a:gridCol>
                <a:gridCol w="5845819">
                  <a:extLst>
                    <a:ext uri="{9D8B030D-6E8A-4147-A177-3AD203B41FA5}">
                      <a16:colId xmlns:a16="http://schemas.microsoft.com/office/drawing/2014/main" val="53540585"/>
                    </a:ext>
                  </a:extLst>
                </a:gridCol>
              </a:tblGrid>
              <a:tr h="4205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Country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Infrastructure Overview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529027"/>
                  </a:ext>
                </a:extLst>
              </a:tr>
              <a:tr h="6472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Japan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Advanced healthcare system with a focus on aging care and digital health innovation.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6752402"/>
                  </a:ext>
                </a:extLst>
              </a:tr>
              <a:tr h="6364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Austria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Highly developed, publicly funded healthcare system with growing private sector influence.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164302"/>
                  </a:ext>
                </a:extLst>
              </a:tr>
              <a:tr h="6364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Switzerland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World-class healthcare infrastructure, well-integrated private and public sectors.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769882"/>
                  </a:ext>
                </a:extLst>
              </a:tr>
              <a:tr h="42056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Norway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Strong universal healthcare, with gaps in private healthcare facilities.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879361"/>
                  </a:ext>
                </a:extLst>
              </a:tr>
              <a:tr h="64333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France</a:t>
                      </a: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Comprehensive healthcare system with public dominance, but growing private sector.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97363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406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4CEA7-D60A-47AE-A867-C557D000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10602565" cy="370166"/>
          </a:xfrm>
        </p:spPr>
        <p:txBody>
          <a:bodyPr/>
          <a:lstStyle/>
          <a:p>
            <a:r>
              <a:rPr lang="en-US" dirty="0"/>
              <a:t>Geo-political Laws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FFA386F-2E4F-98C1-D049-40156A6CD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347161"/>
              </p:ext>
            </p:extLst>
          </p:nvPr>
        </p:nvGraphicFramePr>
        <p:xfrm>
          <a:off x="1867842" y="2031973"/>
          <a:ext cx="8880840" cy="3454427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2353844">
                  <a:extLst>
                    <a:ext uri="{9D8B030D-6E8A-4147-A177-3AD203B41FA5}">
                      <a16:colId xmlns:a16="http://schemas.microsoft.com/office/drawing/2014/main" val="3497058286"/>
                    </a:ext>
                  </a:extLst>
                </a:gridCol>
                <a:gridCol w="6526996">
                  <a:extLst>
                    <a:ext uri="{9D8B030D-6E8A-4147-A177-3AD203B41FA5}">
                      <a16:colId xmlns:a16="http://schemas.microsoft.com/office/drawing/2014/main" val="1684951881"/>
                    </a:ext>
                  </a:extLst>
                </a:gridCol>
              </a:tblGrid>
              <a:tr h="30781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Country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Relevant Geo-Political Laws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0678758"/>
                  </a:ext>
                </a:extLst>
              </a:tr>
              <a:tr h="59167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solidFill>
                            <a:srgbClr val="153B3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Japan</a:t>
                      </a:r>
                      <a:endParaRPr lang="en-IN" sz="1400" kern="100" dirty="0">
                        <a:solidFill>
                          <a:srgbClr val="153B3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Stringent </a:t>
                      </a:r>
                      <a:r>
                        <a:rPr lang="en-IN" sz="14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foreign direct investment (FDI)</a:t>
                      </a:r>
                      <a:r>
                        <a:rPr lang="en-IN" sz="14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 regulations in healthcare, but </a:t>
                      </a:r>
                      <a:r>
                        <a:rPr lang="en-IN" sz="14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liberalized rules</a:t>
                      </a:r>
                      <a:r>
                        <a:rPr lang="en-IN" sz="14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 for elderly care and digital health.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889377"/>
                  </a:ext>
                </a:extLst>
              </a:tr>
              <a:tr h="6275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solidFill>
                            <a:srgbClr val="153B3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Austria</a:t>
                      </a:r>
                      <a:endParaRPr lang="en-IN" sz="1400" kern="100" dirty="0">
                        <a:solidFill>
                          <a:srgbClr val="153B3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European Union regulations</a:t>
                      </a:r>
                      <a:r>
                        <a:rPr lang="en-IN" sz="1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 apply, but </a:t>
                      </a:r>
                      <a:r>
                        <a:rPr lang="en-IN" sz="14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healthcare laws</a:t>
                      </a:r>
                      <a:r>
                        <a:rPr lang="en-IN" sz="1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 are relatively open to </a:t>
                      </a:r>
                      <a:r>
                        <a:rPr lang="en-IN" sz="14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foreign providers</a:t>
                      </a:r>
                      <a:r>
                        <a:rPr lang="en-IN" sz="1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.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107123"/>
                  </a:ext>
                </a:extLst>
              </a:tr>
              <a:tr h="64545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solidFill>
                            <a:srgbClr val="153B3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Switzerland</a:t>
                      </a:r>
                      <a:endParaRPr lang="en-IN" sz="1400" kern="100" dirty="0">
                        <a:solidFill>
                          <a:srgbClr val="153B3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Independent regulatory framework</a:t>
                      </a:r>
                      <a:r>
                        <a:rPr lang="en-IN" sz="1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 that supports </a:t>
                      </a:r>
                      <a:r>
                        <a:rPr lang="en-IN" sz="14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medical innovation</a:t>
                      </a:r>
                      <a:r>
                        <a:rPr lang="en-IN" sz="1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 and </a:t>
                      </a:r>
                      <a:r>
                        <a:rPr lang="en-IN" sz="14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foreign investments</a:t>
                      </a:r>
                      <a:r>
                        <a:rPr lang="en-IN" sz="1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.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336845"/>
                  </a:ext>
                </a:extLst>
              </a:tr>
              <a:tr h="64545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solidFill>
                            <a:srgbClr val="153B3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Norway</a:t>
                      </a:r>
                      <a:endParaRPr lang="en-IN" sz="1400" kern="100" dirty="0">
                        <a:solidFill>
                          <a:srgbClr val="153B3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EEA laws</a:t>
                      </a:r>
                      <a:r>
                        <a:rPr lang="en-IN" sz="14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 apply, but Norway maintains </a:t>
                      </a:r>
                      <a:r>
                        <a:rPr lang="en-IN" sz="14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autonomy in healthcare regulations</a:t>
                      </a:r>
                      <a:r>
                        <a:rPr lang="en-IN" sz="14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, with an emphasis on </a:t>
                      </a:r>
                      <a:r>
                        <a:rPr lang="en-IN" sz="14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equality</a:t>
                      </a:r>
                      <a:r>
                        <a:rPr lang="en-IN" sz="14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.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006973"/>
                  </a:ext>
                </a:extLst>
              </a:tr>
              <a:tr h="63649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solidFill>
                            <a:srgbClr val="153B3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France</a:t>
                      </a:r>
                      <a:endParaRPr lang="en-IN" sz="1400" kern="100" dirty="0">
                        <a:solidFill>
                          <a:srgbClr val="153B3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Strict healthcare regulations</a:t>
                      </a:r>
                      <a:r>
                        <a:rPr lang="en-IN" sz="1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, but there are </a:t>
                      </a:r>
                      <a:r>
                        <a:rPr lang="en-IN" sz="1400" b="1" kern="1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favorable</a:t>
                      </a:r>
                      <a:r>
                        <a:rPr lang="en-IN" sz="14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 conditions</a:t>
                      </a:r>
                      <a:r>
                        <a:rPr lang="en-IN" sz="1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 for </a:t>
                      </a:r>
                      <a:r>
                        <a:rPr lang="en-IN" sz="14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foreign investors</a:t>
                      </a:r>
                      <a:r>
                        <a:rPr lang="en-IN" sz="1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 in the private healthcare sector.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163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457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429F02-7E8D-405F-86D3-2E794F83D8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C5F3A4A-2857-4A67-818B-E62AB2121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10468095" cy="370166"/>
          </a:xfrm>
        </p:spPr>
        <p:txBody>
          <a:bodyPr/>
          <a:lstStyle/>
          <a:p>
            <a:r>
              <a:rPr lang="en-US" dirty="0"/>
              <a:t>Government Regulations Supporting Healthcare Industry</a:t>
            </a:r>
          </a:p>
        </p:txBody>
      </p:sp>
      <p:sp>
        <p:nvSpPr>
          <p:cNvPr id="22" name="object 7" descr="Beige rectangle">
            <a:extLst>
              <a:ext uri="{FF2B5EF4-FFF2-40B4-BE49-F238E27FC236}">
                <a16:creationId xmlns:a16="http://schemas.microsoft.com/office/drawing/2014/main" id="{FEEE4553-844E-49F9-8166-2F2E938E3677}"/>
              </a:ext>
            </a:extLst>
          </p:cNvPr>
          <p:cNvSpPr/>
          <p:nvPr/>
        </p:nvSpPr>
        <p:spPr bwMode="white">
          <a:xfrm flipV="1">
            <a:off x="683999" y="1707374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5EEAE96D-9D6D-EEB4-2F20-1CF86810B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327986"/>
              </p:ext>
            </p:extLst>
          </p:nvPr>
        </p:nvGraphicFramePr>
        <p:xfrm>
          <a:off x="2273893" y="2476154"/>
          <a:ext cx="7064188" cy="3430600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1218369">
                  <a:extLst>
                    <a:ext uri="{9D8B030D-6E8A-4147-A177-3AD203B41FA5}">
                      <a16:colId xmlns:a16="http://schemas.microsoft.com/office/drawing/2014/main" val="638443868"/>
                    </a:ext>
                  </a:extLst>
                </a:gridCol>
                <a:gridCol w="5845819">
                  <a:extLst>
                    <a:ext uri="{9D8B030D-6E8A-4147-A177-3AD203B41FA5}">
                      <a16:colId xmlns:a16="http://schemas.microsoft.com/office/drawing/2014/main" val="53540585"/>
                    </a:ext>
                  </a:extLst>
                </a:gridCol>
              </a:tblGrid>
              <a:tr h="42056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Country</a:t>
                      </a:r>
                      <a:endParaRPr lang="en-IN" sz="1400" kern="1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Healthcare Regulations</a:t>
                      </a:r>
                      <a:endParaRPr lang="en-IN" sz="1400" kern="1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529027"/>
                  </a:ext>
                </a:extLst>
              </a:tr>
              <a:tr h="6472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Japan</a:t>
                      </a:r>
                      <a:endParaRPr lang="en-IN" sz="1400" kern="1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Strong regulatory control by </a:t>
                      </a:r>
                      <a:r>
                        <a:rPr lang="en-IN" sz="14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Ministry of Health, Labour and Welfare</a:t>
                      </a:r>
                      <a:r>
                        <a:rPr lang="en-IN" sz="14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; encourages </a:t>
                      </a:r>
                      <a:r>
                        <a:rPr lang="en-IN" sz="14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elderly care innovations</a:t>
                      </a:r>
                      <a:r>
                        <a:rPr lang="en-IN" sz="14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 and </a:t>
                      </a:r>
                      <a:r>
                        <a:rPr lang="en-IN" sz="14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telemedicine</a:t>
                      </a:r>
                      <a:r>
                        <a:rPr lang="en-IN" sz="14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6752402"/>
                  </a:ext>
                </a:extLst>
              </a:tr>
              <a:tr h="6364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Austria</a:t>
                      </a:r>
                      <a:endParaRPr lang="en-IN" sz="1400" kern="1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Healthcare is predominantly public, but </a:t>
                      </a:r>
                      <a:r>
                        <a:rPr lang="en-IN" sz="14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private investments</a:t>
                      </a:r>
                      <a:r>
                        <a:rPr lang="en-IN" sz="14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 in healthcare are supported with </a:t>
                      </a:r>
                      <a:r>
                        <a:rPr lang="en-IN" sz="14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favourable tax policies</a:t>
                      </a:r>
                      <a:r>
                        <a:rPr lang="en-IN" sz="14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164302"/>
                  </a:ext>
                </a:extLst>
              </a:tr>
              <a:tr h="63649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Switzerland</a:t>
                      </a:r>
                      <a:endParaRPr lang="en-IN" sz="1400" kern="1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Federal Office of Public Health</a:t>
                      </a:r>
                      <a:r>
                        <a:rPr lang="en-IN" sz="14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 ensures high standards but supports </a:t>
                      </a:r>
                      <a:r>
                        <a:rPr lang="en-IN" sz="14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private sector</a:t>
                      </a:r>
                      <a:r>
                        <a:rPr lang="en-IN" sz="14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 with </a:t>
                      </a:r>
                      <a:r>
                        <a:rPr lang="en-IN" sz="14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medical tourism initiatives</a:t>
                      </a:r>
                      <a:r>
                        <a:rPr lang="en-IN" sz="14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769882"/>
                  </a:ext>
                </a:extLst>
              </a:tr>
              <a:tr h="42056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Norway</a:t>
                      </a:r>
                      <a:endParaRPr lang="en-IN" sz="1400" kern="1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Government supports </a:t>
                      </a:r>
                      <a:r>
                        <a:rPr lang="en-IN" sz="14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public-private partnerships</a:t>
                      </a:r>
                      <a:r>
                        <a:rPr lang="en-IN" sz="14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 (PPP) in healthcare innovation and emphasizes </a:t>
                      </a:r>
                      <a:r>
                        <a:rPr lang="en-IN" sz="14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digital health</a:t>
                      </a:r>
                      <a:r>
                        <a:rPr lang="en-IN" sz="14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879361"/>
                  </a:ext>
                </a:extLst>
              </a:tr>
              <a:tr h="64333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France</a:t>
                      </a:r>
                      <a:endParaRPr lang="en-IN" sz="1400" kern="1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Strong public healthcare system, but </a:t>
                      </a:r>
                      <a:r>
                        <a:rPr lang="en-IN" sz="1400" b="1" kern="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private hospitals</a:t>
                      </a:r>
                      <a:r>
                        <a:rPr lang="en-IN" sz="1400" kern="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 are growing, and </a:t>
                      </a:r>
                      <a:r>
                        <a:rPr lang="en-IN" sz="1400" b="1" kern="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government support</a:t>
                      </a:r>
                      <a:r>
                        <a:rPr lang="en-IN" sz="1400" kern="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 exists for innovation and </a:t>
                      </a:r>
                      <a:r>
                        <a:rPr lang="en-IN" sz="1400" b="1" kern="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public-private collaborations</a:t>
                      </a:r>
                      <a:r>
                        <a:rPr lang="en-IN" sz="1400" kern="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97363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286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4CEA7-D60A-47AE-A867-C557D000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10602565" cy="370166"/>
          </a:xfrm>
        </p:spPr>
        <p:txBody>
          <a:bodyPr/>
          <a:lstStyle/>
          <a:p>
            <a:r>
              <a:rPr lang="en-US" dirty="0"/>
              <a:t>Medical Insurance and Healthcare Policies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BB6738-6310-67FD-F71B-973B2B468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445317"/>
              </p:ext>
            </p:extLst>
          </p:nvPr>
        </p:nvGraphicFramePr>
        <p:xfrm>
          <a:off x="1482048" y="1609272"/>
          <a:ext cx="9006465" cy="4767729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1312596">
                  <a:extLst>
                    <a:ext uri="{9D8B030D-6E8A-4147-A177-3AD203B41FA5}">
                      <a16:colId xmlns:a16="http://schemas.microsoft.com/office/drawing/2014/main" val="3774819447"/>
                    </a:ext>
                  </a:extLst>
                </a:gridCol>
                <a:gridCol w="1984209">
                  <a:extLst>
                    <a:ext uri="{9D8B030D-6E8A-4147-A177-3AD203B41FA5}">
                      <a16:colId xmlns:a16="http://schemas.microsoft.com/office/drawing/2014/main" val="895479687"/>
                    </a:ext>
                  </a:extLst>
                </a:gridCol>
                <a:gridCol w="1756225">
                  <a:extLst>
                    <a:ext uri="{9D8B030D-6E8A-4147-A177-3AD203B41FA5}">
                      <a16:colId xmlns:a16="http://schemas.microsoft.com/office/drawing/2014/main" val="3006773106"/>
                    </a:ext>
                  </a:extLst>
                </a:gridCol>
                <a:gridCol w="1972236">
                  <a:extLst>
                    <a:ext uri="{9D8B030D-6E8A-4147-A177-3AD203B41FA5}">
                      <a16:colId xmlns:a16="http://schemas.microsoft.com/office/drawing/2014/main" val="1521413508"/>
                    </a:ext>
                  </a:extLst>
                </a:gridCol>
                <a:gridCol w="1981199">
                  <a:extLst>
                    <a:ext uri="{9D8B030D-6E8A-4147-A177-3AD203B41FA5}">
                      <a16:colId xmlns:a16="http://schemas.microsoft.com/office/drawing/2014/main" val="2269945162"/>
                    </a:ext>
                  </a:extLst>
                </a:gridCol>
              </a:tblGrid>
              <a:tr h="4232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Country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 of Insurance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Cost-sharing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Private Insurance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Healthcare Focus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74710"/>
                  </a:ext>
                </a:extLst>
              </a:tr>
              <a:tr h="86889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 dirty="0">
                          <a:solidFill>
                            <a:srgbClr val="153B3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Japan</a:t>
                      </a:r>
                      <a:endParaRPr lang="en-IN" sz="1600" kern="100" dirty="0">
                        <a:solidFill>
                          <a:srgbClr val="153B3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Public (NHI/EHI)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30% (with caps)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Supplementary insurance for additional services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Aging population, chronic care, elderly support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582006"/>
                  </a:ext>
                </a:extLst>
              </a:tr>
              <a:tr h="86889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 dirty="0">
                          <a:solidFill>
                            <a:srgbClr val="153B3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Austria</a:t>
                      </a:r>
                      <a:endParaRPr lang="en-IN" sz="1600" kern="100" dirty="0">
                        <a:solidFill>
                          <a:srgbClr val="153B3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Public (SHI)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Low (small co-payments)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Supplementary insurance for private services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Preventive care, well-developed public sector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042345"/>
                  </a:ext>
                </a:extLst>
              </a:tr>
              <a:tr h="86889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 dirty="0">
                          <a:solidFill>
                            <a:srgbClr val="153B3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Switzerland</a:t>
                      </a:r>
                      <a:endParaRPr lang="en-IN" sz="1600" kern="100" dirty="0">
                        <a:solidFill>
                          <a:srgbClr val="153B3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Mandatory private insurance (MHI)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High (up to 30%)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Widely used for non-essential services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Medical tourism, private care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906594"/>
                  </a:ext>
                </a:extLst>
              </a:tr>
              <a:tr h="86889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 dirty="0">
                          <a:solidFill>
                            <a:srgbClr val="153B3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Norway</a:t>
                      </a:r>
                      <a:endParaRPr lang="en-IN" sz="1600" kern="100" dirty="0">
                        <a:solidFill>
                          <a:srgbClr val="153B3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Public (NHI)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Low (annual cap)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Supplementary insurance (not widely used)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Equal access, telemedicine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400771"/>
                  </a:ext>
                </a:extLst>
              </a:tr>
              <a:tr h="86889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 dirty="0">
                          <a:solidFill>
                            <a:srgbClr val="153B3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France</a:t>
                      </a:r>
                      <a:endParaRPr lang="en-IN" sz="1600" kern="100" dirty="0">
                        <a:solidFill>
                          <a:srgbClr val="153B3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Public (SHI)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20-30%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Mutuelle</a:t>
                      </a:r>
                      <a:r>
                        <a:rPr lang="en-IN" sz="16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insurance for uncovered costs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Primary care, chronic disease management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223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492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429F02-7E8D-405F-86D3-2E794F83D8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C5F3A4A-2857-4A67-818B-E62AB2121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10468095" cy="370166"/>
          </a:xfrm>
        </p:spPr>
        <p:txBody>
          <a:bodyPr/>
          <a:lstStyle/>
          <a:p>
            <a:r>
              <a:rPr lang="en-US" dirty="0"/>
              <a:t>Cultural Factors in Healthcare </a:t>
            </a:r>
          </a:p>
        </p:txBody>
      </p:sp>
      <p:sp>
        <p:nvSpPr>
          <p:cNvPr id="22" name="object 7" descr="Beige rectangle">
            <a:extLst>
              <a:ext uri="{FF2B5EF4-FFF2-40B4-BE49-F238E27FC236}">
                <a16:creationId xmlns:a16="http://schemas.microsoft.com/office/drawing/2014/main" id="{FEEE4553-844E-49F9-8166-2F2E938E3677}"/>
              </a:ext>
            </a:extLst>
          </p:cNvPr>
          <p:cNvSpPr/>
          <p:nvPr/>
        </p:nvSpPr>
        <p:spPr bwMode="white">
          <a:xfrm flipV="1">
            <a:off x="755717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5EEAE96D-9D6D-EEB4-2F20-1CF86810B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381898"/>
              </p:ext>
            </p:extLst>
          </p:nvPr>
        </p:nvGraphicFramePr>
        <p:xfrm>
          <a:off x="1422245" y="1545721"/>
          <a:ext cx="8564437" cy="4848012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808261">
                  <a:extLst>
                    <a:ext uri="{9D8B030D-6E8A-4147-A177-3AD203B41FA5}">
                      <a16:colId xmlns:a16="http://schemas.microsoft.com/office/drawing/2014/main" val="638443868"/>
                    </a:ext>
                  </a:extLst>
                </a:gridCol>
                <a:gridCol w="3878088">
                  <a:extLst>
                    <a:ext uri="{9D8B030D-6E8A-4147-A177-3AD203B41FA5}">
                      <a16:colId xmlns:a16="http://schemas.microsoft.com/office/drawing/2014/main" val="53540585"/>
                    </a:ext>
                  </a:extLst>
                </a:gridCol>
                <a:gridCol w="3878088">
                  <a:extLst>
                    <a:ext uri="{9D8B030D-6E8A-4147-A177-3AD203B41FA5}">
                      <a16:colId xmlns:a16="http://schemas.microsoft.com/office/drawing/2014/main" val="1162241293"/>
                    </a:ext>
                  </a:extLst>
                </a:gridCol>
              </a:tblGrid>
              <a:tr h="57231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Country</a:t>
                      </a:r>
                      <a:endParaRPr lang="en-IN" sz="1400" kern="1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Key Cultural Factors Affecting Healthcare</a:t>
                      </a:r>
                      <a:endParaRPr lang="en-IN" sz="1400" kern="1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Impact on Healthcare Providers</a:t>
                      </a:r>
                      <a:endParaRPr lang="en-IN" sz="1400" kern="1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529027"/>
                  </a:ext>
                </a:extLst>
              </a:tr>
              <a:tr h="86494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Japan</a:t>
                      </a:r>
                      <a:endParaRPr lang="en-IN" sz="1400" kern="1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Collectivist, respect for authority, aging population, mental health stigma, holistic approaches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Focus on elderly care, involve families in care, offer holistic options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6752402"/>
                  </a:ext>
                </a:extLst>
              </a:tr>
              <a:tr h="8159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Austria</a:t>
                      </a:r>
                      <a:endParaRPr lang="en-IN" sz="1400" kern="1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High expectations from public healthcare, privacy concerns, preventive care focus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Offer preventive services, respect privacy, provide high-quality private care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164302"/>
                  </a:ext>
                </a:extLst>
              </a:tr>
              <a:tr h="86494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Switzerland</a:t>
                      </a:r>
                      <a:endParaRPr lang="en-IN" sz="1400" kern="1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Choice and autonomy, multilingual population, trust in institutions, medical tourism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Offer premium services, build trust, provide multilingual support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769882"/>
                  </a:ext>
                </a:extLst>
              </a:tr>
              <a:tr h="86494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Norway</a:t>
                      </a:r>
                      <a:endParaRPr lang="en-IN" sz="1400" kern="1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Equality in access, trust in public system, preventive care, mental health acceptance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Align with equitable healthcare values, emphasize preventive and mental health care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879361"/>
                  </a:ext>
                </a:extLst>
              </a:tr>
              <a:tr h="86494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France</a:t>
                      </a:r>
                      <a:endParaRPr lang="en-IN" sz="1400" kern="1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Patient-centric care, preventive care awareness, strong public healthcare, interest in alternative medicine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Offer patient-</a:t>
                      </a:r>
                      <a:r>
                        <a:rPr lang="en-IN" sz="1400" kern="100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centered</a:t>
                      </a:r>
                      <a:r>
                        <a:rPr lang="en-IN" sz="1400" kern="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unga" panose="020B0502040204020203" pitchFamily="34" charset="0"/>
                        </a:rPr>
                        <a:t>, premium services, and consider alternative treatments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97363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510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4CEA7-D60A-47AE-A867-C557D000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10602565" cy="370166"/>
          </a:xfrm>
        </p:spPr>
        <p:txBody>
          <a:bodyPr/>
          <a:lstStyle/>
          <a:p>
            <a:r>
              <a:rPr lang="en-US" dirty="0"/>
              <a:t>Hiring and Professionals availability analysis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BB6738-6310-67FD-F71B-973B2B468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423723"/>
              </p:ext>
            </p:extLst>
          </p:nvPr>
        </p:nvGraphicFramePr>
        <p:xfrm>
          <a:off x="1535837" y="2390607"/>
          <a:ext cx="8657034" cy="3231669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1359764">
                  <a:extLst>
                    <a:ext uri="{9D8B030D-6E8A-4147-A177-3AD203B41FA5}">
                      <a16:colId xmlns:a16="http://schemas.microsoft.com/office/drawing/2014/main" val="3774819447"/>
                    </a:ext>
                  </a:extLst>
                </a:gridCol>
                <a:gridCol w="7297270">
                  <a:extLst>
                    <a:ext uri="{9D8B030D-6E8A-4147-A177-3AD203B41FA5}">
                      <a16:colId xmlns:a16="http://schemas.microsoft.com/office/drawing/2014/main" val="895479687"/>
                    </a:ext>
                  </a:extLst>
                </a:gridCol>
              </a:tblGrid>
              <a:tr h="423249">
                <a:tc>
                  <a:txBody>
                    <a:bodyPr/>
                    <a:lstStyle/>
                    <a:p>
                      <a:pPr algn="just"/>
                      <a:r>
                        <a:rPr lang="en-IN" sz="14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unga" panose="020B0502040204020203" pitchFamily="34" charset="0"/>
                        </a:rPr>
                        <a:t>Country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unga" panose="020B0502040204020203" pitchFamily="34" charset="0"/>
                        </a:rPr>
                        <a:t>Hiring &amp; Professionals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74710"/>
                  </a:ext>
                </a:extLst>
              </a:tr>
              <a:tr h="468632">
                <a:tc>
                  <a:txBody>
                    <a:bodyPr/>
                    <a:lstStyle/>
                    <a:p>
                      <a:pPr algn="just"/>
                      <a:r>
                        <a:rPr lang="en-IN" sz="1400" b="1" kern="100">
                          <a:solidFill>
                            <a:srgbClr val="0F363C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unga" panose="020B0502040204020203" pitchFamily="34" charset="0"/>
                        </a:rPr>
                        <a:t>Japan</a:t>
                      </a:r>
                      <a:endParaRPr lang="en-IN" sz="1400" kern="100">
                        <a:solidFill>
                          <a:srgbClr val="0F363C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unga" panose="020B0502040204020203" pitchFamily="34" charset="0"/>
                        </a:rPr>
                        <a:t>Skilled workforce, but shortages in elderly care and nursing; open to foreign workers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582006"/>
                  </a:ext>
                </a:extLst>
              </a:tr>
              <a:tr h="618565">
                <a:tc>
                  <a:txBody>
                    <a:bodyPr/>
                    <a:lstStyle/>
                    <a:p>
                      <a:pPr algn="just"/>
                      <a:r>
                        <a:rPr lang="en-IN" sz="1400" b="1" kern="100">
                          <a:solidFill>
                            <a:srgbClr val="0F363C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unga" panose="020B0502040204020203" pitchFamily="34" charset="0"/>
                        </a:rPr>
                        <a:t>Austria</a:t>
                      </a:r>
                      <a:endParaRPr lang="en-IN" sz="1400" kern="100">
                        <a:solidFill>
                          <a:srgbClr val="0F363C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unga" panose="020B0502040204020203" pitchFamily="34" charset="0"/>
                        </a:rPr>
                        <a:t>Well-educated healthcare workforce; specialized field shortages in rural areas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042345"/>
                  </a:ext>
                </a:extLst>
              </a:tr>
              <a:tr h="537882">
                <a:tc>
                  <a:txBody>
                    <a:bodyPr/>
                    <a:lstStyle/>
                    <a:p>
                      <a:pPr algn="just"/>
                      <a:r>
                        <a:rPr lang="en-IN" sz="1400" b="1" kern="100" dirty="0">
                          <a:solidFill>
                            <a:srgbClr val="0F363C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unga" panose="020B0502040204020203" pitchFamily="34" charset="0"/>
                        </a:rPr>
                        <a:t>Switzerland</a:t>
                      </a:r>
                      <a:endParaRPr lang="en-IN" sz="1400" kern="100" dirty="0">
                        <a:solidFill>
                          <a:srgbClr val="0F363C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unga" panose="020B0502040204020203" pitchFamily="34" charset="0"/>
                        </a:rPr>
                        <a:t>Highly skilled, multilingual workforce; relies on foreign workers for rural areas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906594"/>
                  </a:ext>
                </a:extLst>
              </a:tr>
              <a:tr h="573741">
                <a:tc>
                  <a:txBody>
                    <a:bodyPr/>
                    <a:lstStyle/>
                    <a:p>
                      <a:pPr algn="just"/>
                      <a:r>
                        <a:rPr lang="en-IN" sz="1400" b="1" kern="100" dirty="0">
                          <a:solidFill>
                            <a:srgbClr val="0F363C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unga" panose="020B0502040204020203" pitchFamily="34" charset="0"/>
                        </a:rPr>
                        <a:t>Norway</a:t>
                      </a:r>
                      <a:endParaRPr lang="en-IN" sz="1400" kern="100" dirty="0">
                        <a:solidFill>
                          <a:srgbClr val="0F363C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unga" panose="020B0502040204020203" pitchFamily="34" charset="0"/>
                        </a:rPr>
                        <a:t>Well-trained, but shortages in specialists; depends on foreign workers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40077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just"/>
                      <a:r>
                        <a:rPr lang="en-IN" sz="1400" b="1" kern="100" dirty="0">
                          <a:solidFill>
                            <a:srgbClr val="0F363C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unga" panose="020B0502040204020203" pitchFamily="34" charset="0"/>
                        </a:rPr>
                        <a:t>France</a:t>
                      </a:r>
                      <a:endParaRPr lang="en-IN" sz="1400" kern="100" dirty="0">
                        <a:solidFill>
                          <a:srgbClr val="0F363C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unga" panose="020B0502040204020203" pitchFamily="34" charset="0"/>
                        </a:rPr>
                        <a:t>Strong workforce but nurse and GP shortages, especially in rural areas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223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869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429F02-7E8D-405F-86D3-2E794F83D8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C5F3A4A-2857-4A67-818B-E62AB2121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10468095" cy="370166"/>
          </a:xfrm>
        </p:spPr>
        <p:txBody>
          <a:bodyPr/>
          <a:lstStyle/>
          <a:p>
            <a:r>
              <a:rPr lang="en-US" dirty="0"/>
              <a:t>Communication and Marketing Strategies</a:t>
            </a:r>
          </a:p>
        </p:txBody>
      </p:sp>
      <p:sp>
        <p:nvSpPr>
          <p:cNvPr id="22" name="object 7" descr="Beige rectangle">
            <a:extLst>
              <a:ext uri="{FF2B5EF4-FFF2-40B4-BE49-F238E27FC236}">
                <a16:creationId xmlns:a16="http://schemas.microsoft.com/office/drawing/2014/main" id="{FEEE4553-844E-49F9-8166-2F2E938E3677}"/>
              </a:ext>
            </a:extLst>
          </p:cNvPr>
          <p:cNvSpPr/>
          <p:nvPr/>
        </p:nvSpPr>
        <p:spPr bwMode="white">
          <a:xfrm flipV="1">
            <a:off x="755717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5EEAE96D-9D6D-EEB4-2F20-1CF86810B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236081"/>
              </p:ext>
            </p:extLst>
          </p:nvPr>
        </p:nvGraphicFramePr>
        <p:xfrm>
          <a:off x="1736009" y="2563618"/>
          <a:ext cx="8223779" cy="3017314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1418366">
                  <a:extLst>
                    <a:ext uri="{9D8B030D-6E8A-4147-A177-3AD203B41FA5}">
                      <a16:colId xmlns:a16="http://schemas.microsoft.com/office/drawing/2014/main" val="638443868"/>
                    </a:ext>
                  </a:extLst>
                </a:gridCol>
                <a:gridCol w="6805413">
                  <a:extLst>
                    <a:ext uri="{9D8B030D-6E8A-4147-A177-3AD203B41FA5}">
                      <a16:colId xmlns:a16="http://schemas.microsoft.com/office/drawing/2014/main" val="53540585"/>
                    </a:ext>
                  </a:extLst>
                </a:gridCol>
              </a:tblGrid>
              <a:tr h="572318">
                <a:tc>
                  <a:txBody>
                    <a:bodyPr/>
                    <a:lstStyle/>
                    <a:p>
                      <a:pPr algn="just"/>
                      <a:r>
                        <a:rPr lang="en-IN" sz="14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unga" panose="020B0502040204020203" pitchFamily="34" charset="0"/>
                        </a:rPr>
                        <a:t>Country</a:t>
                      </a:r>
                      <a:endParaRPr lang="en-IN" sz="1400" kern="1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unga" panose="020B0502040204020203" pitchFamily="34" charset="0"/>
                        </a:rPr>
                        <a:t>Communication &amp; Marketing Strategies</a:t>
                      </a:r>
                      <a:endParaRPr lang="en-IN" sz="1400" kern="1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529027"/>
                  </a:ext>
                </a:extLst>
              </a:tr>
              <a:tr h="499655">
                <a:tc>
                  <a:txBody>
                    <a:bodyPr/>
                    <a:lstStyle/>
                    <a:p>
                      <a:pPr algn="just"/>
                      <a:r>
                        <a:rPr lang="en-IN" sz="1400" b="1" kern="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unga" panose="020B0502040204020203" pitchFamily="34" charset="0"/>
                        </a:rPr>
                        <a:t>Japan</a:t>
                      </a:r>
                      <a:endParaRPr lang="en-IN" sz="1400" kern="1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unga" panose="020B0502040204020203" pitchFamily="34" charset="0"/>
                        </a:rPr>
                        <a:t>Emphasize trust, professionalism; digital marketing and traditional media are key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6752402"/>
                  </a:ext>
                </a:extLst>
              </a:tr>
              <a:tr h="412377">
                <a:tc>
                  <a:txBody>
                    <a:bodyPr/>
                    <a:lstStyle/>
                    <a:p>
                      <a:pPr algn="just"/>
                      <a:r>
                        <a:rPr lang="en-IN" sz="14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unga" panose="020B0502040204020203" pitchFamily="34" charset="0"/>
                        </a:rPr>
                        <a:t>Austria</a:t>
                      </a:r>
                      <a:endParaRPr lang="en-IN" sz="1400" kern="1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unga" panose="020B0502040204020203" pitchFamily="34" charset="0"/>
                        </a:rPr>
                        <a:t>Focus on expertise, patient rights; online marketing with local expert partnerships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164302"/>
                  </a:ext>
                </a:extLst>
              </a:tr>
              <a:tr h="475129">
                <a:tc>
                  <a:txBody>
                    <a:bodyPr/>
                    <a:lstStyle/>
                    <a:p>
                      <a:pPr algn="just"/>
                      <a:r>
                        <a:rPr lang="en-IN" sz="14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unga" panose="020B0502040204020203" pitchFamily="34" charset="0"/>
                        </a:rPr>
                        <a:t>Switzerland</a:t>
                      </a:r>
                      <a:endParaRPr lang="en-IN" sz="1400" kern="1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unga" panose="020B0502040204020203" pitchFamily="34" charset="0"/>
                        </a:rPr>
                        <a:t>Multilingual marketing, focus on choice and quality; digital and medical tourism marketing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769882"/>
                  </a:ext>
                </a:extLst>
              </a:tr>
              <a:tr h="475129">
                <a:tc>
                  <a:txBody>
                    <a:bodyPr/>
                    <a:lstStyle/>
                    <a:p>
                      <a:pPr algn="just"/>
                      <a:r>
                        <a:rPr lang="en-IN" sz="14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unga" panose="020B0502040204020203" pitchFamily="34" charset="0"/>
                        </a:rPr>
                        <a:t>Norway</a:t>
                      </a:r>
                      <a:endParaRPr lang="en-IN" sz="1400" kern="1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unga" panose="020B0502040204020203" pitchFamily="34" charset="0"/>
                        </a:rPr>
                        <a:t>Emphasize equality, sustainability; digital-first marketing with inclusive communication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879361"/>
                  </a:ext>
                </a:extLst>
              </a:tr>
              <a:tr h="582706">
                <a:tc>
                  <a:txBody>
                    <a:bodyPr/>
                    <a:lstStyle/>
                    <a:p>
                      <a:pPr algn="just"/>
                      <a:r>
                        <a:rPr lang="en-IN" sz="14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unga" panose="020B0502040204020203" pitchFamily="34" charset="0"/>
                        </a:rPr>
                        <a:t>France</a:t>
                      </a:r>
                      <a:endParaRPr lang="en-IN" sz="1400" kern="10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kern="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unga" panose="020B0502040204020203" pitchFamily="34" charset="0"/>
                        </a:rPr>
                        <a:t>Focus on patient choice, innovation; multichannel approach with emphasis on high-quality care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97363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360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4CEA7-D60A-47AE-A867-C557D000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10602565" cy="370166"/>
          </a:xfrm>
        </p:spPr>
        <p:txBody>
          <a:bodyPr/>
          <a:lstStyle/>
          <a:p>
            <a:r>
              <a:rPr lang="en-US" dirty="0"/>
              <a:t>Construction and Maintenance Analysis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BB6738-6310-67FD-F71B-973B2B468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451887"/>
              </p:ext>
            </p:extLst>
          </p:nvPr>
        </p:nvGraphicFramePr>
        <p:xfrm>
          <a:off x="1428260" y="2020441"/>
          <a:ext cx="9320420" cy="3741252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794366">
                  <a:extLst>
                    <a:ext uri="{9D8B030D-6E8A-4147-A177-3AD203B41FA5}">
                      <a16:colId xmlns:a16="http://schemas.microsoft.com/office/drawing/2014/main" val="3774819447"/>
                    </a:ext>
                  </a:extLst>
                </a:gridCol>
                <a:gridCol w="4061633">
                  <a:extLst>
                    <a:ext uri="{9D8B030D-6E8A-4147-A177-3AD203B41FA5}">
                      <a16:colId xmlns:a16="http://schemas.microsoft.com/office/drawing/2014/main" val="895479687"/>
                    </a:ext>
                  </a:extLst>
                </a:gridCol>
                <a:gridCol w="4464421">
                  <a:extLst>
                    <a:ext uri="{9D8B030D-6E8A-4147-A177-3AD203B41FA5}">
                      <a16:colId xmlns:a16="http://schemas.microsoft.com/office/drawing/2014/main" val="1822747172"/>
                    </a:ext>
                  </a:extLst>
                </a:gridCol>
              </a:tblGrid>
              <a:tr h="48998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Country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Construction Analysis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Maintenance Analysis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74710"/>
                  </a:ext>
                </a:extLst>
              </a:tr>
              <a:tr h="54252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Japan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High costs due to seismic standards and high-tech requirements; labor shortages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Expensive maintenance due to aging infrastructure and need for skilled workers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582006"/>
                  </a:ext>
                </a:extLst>
              </a:tr>
              <a:tr h="71610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Austria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Moderate costs with strong regulations; shortages in rural areas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Focus on preventive maintenance, sustainable systems, and energy efficiency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042345"/>
                  </a:ext>
                </a:extLst>
              </a:tr>
              <a:tr h="62269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Switzerland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Very high costs, strict quality standards, and reliance on skilled labor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High-tech facility maintenance with an emphasis on preventive maintenance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906594"/>
                  </a:ext>
                </a:extLst>
              </a:tr>
              <a:tr h="66421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Norway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High costs due to labor shortages and sustainability focus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Skilled workforce shortages, high maintenance costs for green technology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400771"/>
                  </a:ext>
                </a:extLst>
              </a:tr>
              <a:tr h="70572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b="1" ker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France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Moderate costs, regional differences in labor availability, rising urban costs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Strong focus on high-tech equipment and energy-efficient systems maintenance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223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707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000" y="172039"/>
            <a:ext cx="11832000" cy="6513922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92825" y="172039"/>
            <a:ext cx="6302188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9346" y="415328"/>
            <a:ext cx="9641100" cy="370166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4469346" y="868223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7" name="Title 2">
            <a:extLst>
              <a:ext uri="{FF2B5EF4-FFF2-40B4-BE49-F238E27FC236}">
                <a16:creationId xmlns:a16="http://schemas.microsoft.com/office/drawing/2014/main" id="{9BAF5A24-975A-E892-4B3F-19BB0D84C89C}"/>
              </a:ext>
            </a:extLst>
          </p:cNvPr>
          <p:cNvSpPr txBox="1">
            <a:spLocks/>
          </p:cNvSpPr>
          <p:nvPr/>
        </p:nvSpPr>
        <p:spPr>
          <a:xfrm>
            <a:off x="5501223" y="1131584"/>
            <a:ext cx="1401601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JAPAN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8A16499-292F-68BD-F278-A8AF09BFBB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68997" y="1781009"/>
            <a:ext cx="5906371" cy="3436450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Japan presents a highly attractive market for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GlobalMed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 Health System due to its high demand for advanced healthcare services, driven by a rapidly aging population and a strong emphasis on cutting-edge medical technology. However, the market comes with challenges, including high construction and maintenance costs due to strict seismic regulations and a shortage of skilled healthcare professionals. Despite these challenges, Japan’s emphasis on technological innovation and its well-established healthcare infrastructure make it a top priority for expansion.</a:t>
            </a:r>
          </a:p>
          <a:p>
            <a:endParaRPr lang="en-US" dirty="0"/>
          </a:p>
        </p:txBody>
      </p:sp>
      <p:pic>
        <p:nvPicPr>
          <p:cNvPr id="8" name="Graphic 7" descr="Medicine with solid fill">
            <a:extLst>
              <a:ext uri="{FF2B5EF4-FFF2-40B4-BE49-F238E27FC236}">
                <a16:creationId xmlns:a16="http://schemas.microsoft.com/office/drawing/2014/main" id="{8C167945-00C3-03EF-E658-B842533EA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3138" y="3282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93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000" y="172039"/>
            <a:ext cx="11832000" cy="6513922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92825" y="172039"/>
            <a:ext cx="6302188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9346" y="415328"/>
            <a:ext cx="9641100" cy="370166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4469346" y="868223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7" name="Title 2">
            <a:extLst>
              <a:ext uri="{FF2B5EF4-FFF2-40B4-BE49-F238E27FC236}">
                <a16:creationId xmlns:a16="http://schemas.microsoft.com/office/drawing/2014/main" id="{9BAF5A24-975A-E892-4B3F-19BB0D84C89C}"/>
              </a:ext>
            </a:extLst>
          </p:cNvPr>
          <p:cNvSpPr txBox="1">
            <a:spLocks/>
          </p:cNvSpPr>
          <p:nvPr/>
        </p:nvSpPr>
        <p:spPr>
          <a:xfrm>
            <a:off x="5501223" y="1131584"/>
            <a:ext cx="1401601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AUSTRIA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8A16499-292F-68BD-F278-A8AF09BFBB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68997" y="1781009"/>
            <a:ext cx="5906371" cy="3436450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Austria offers a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favorable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 environment for healthcare expansion with its well-educated workforce, moderate construction costs, and commitment to high-quality care. The country’s strong regulatory framework ensures safety and patient comfort, and its focus on sustainability aligns with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GlobalMed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 Health System’s values. Austria’s growing demand for specialized healthcare services, particularly in rural areas, presents opportunities for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GlobalMed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 to address gaps in the market. Austria's balanced approach to healthcare makes it a prime candidate for expansion.</a:t>
            </a:r>
          </a:p>
          <a:p>
            <a:endParaRPr lang="en-US" dirty="0"/>
          </a:p>
        </p:txBody>
      </p:sp>
      <p:pic>
        <p:nvPicPr>
          <p:cNvPr id="5" name="Graphic 4" descr="Medicine with solid fill">
            <a:extLst>
              <a:ext uri="{FF2B5EF4-FFF2-40B4-BE49-F238E27FC236}">
                <a16:creationId xmlns:a16="http://schemas.microsoft.com/office/drawing/2014/main" id="{3101F1AC-8733-5DC7-B45F-DCB526634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3138" y="3282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3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509E5E-F68C-4F2B-8EC7-43259586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012000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753" y="0"/>
            <a:ext cx="6051247" cy="3754597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pPr algn="just"/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GlobalMed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 Health Systems, a leading healthcare provider based in the United Kingdom, is renowned for its state-of-the-art hospitals and exceptional patient care. With a reputation for delivering innovative healthcare solutions,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GlobalMed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 has established itself as a trusted name in the industry, operating over 50 hospitals across the UK.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54" y="50464"/>
            <a:ext cx="6131930" cy="1008000"/>
          </a:xfrm>
        </p:spPr>
        <p:txBody>
          <a:bodyPr/>
          <a:lstStyle/>
          <a:p>
            <a:pPr algn="ctr"/>
            <a:r>
              <a:rPr lang="en-US" sz="3600" dirty="0"/>
              <a:t>Overview of </a:t>
            </a:r>
            <a:r>
              <a:rPr lang="en-US" sz="3600" dirty="0" err="1"/>
              <a:t>gloBalmed</a:t>
            </a:r>
            <a:r>
              <a:rPr lang="en-US" sz="3600" dirty="0"/>
              <a:t> HEALTH SYSTEMS</a:t>
            </a:r>
            <a:br>
              <a:rPr lang="en-US" dirty="0"/>
            </a:br>
            <a:endParaRPr lang="en-US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892869" y="1609083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FC51DE-D10A-4DE8-A7E3-22FA2E4F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6188" y="3708878"/>
            <a:ext cx="6051247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BC1DEA-5A4C-AACB-77AD-CAEA450916DB}"/>
              </a:ext>
            </a:extLst>
          </p:cNvPr>
          <p:cNvSpPr txBox="1">
            <a:spLocks/>
          </p:cNvSpPr>
          <p:nvPr/>
        </p:nvSpPr>
        <p:spPr>
          <a:xfrm>
            <a:off x="5952564" y="3090904"/>
            <a:ext cx="6051247" cy="3754597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vert="horz" lIns="576000" tIns="1872000" rIns="576000" bIns="0" rtlCol="0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As the company looks to expand its reach beyond its established UK base, there is a critical need to identify and enter international markets that exhibit substantial demand for high-quality healthcare services.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A4CBBF48-3DC8-AF03-34EE-8EB8B1FFFFF7}"/>
              </a:ext>
            </a:extLst>
          </p:cNvPr>
          <p:cNvSpPr txBox="1">
            <a:spLocks/>
          </p:cNvSpPr>
          <p:nvPr/>
        </p:nvSpPr>
        <p:spPr>
          <a:xfrm>
            <a:off x="5952564" y="3394369"/>
            <a:ext cx="6131930" cy="10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CASE STUDY OBJECTIVE</a:t>
            </a:r>
            <a:br>
              <a:rPr lang="en-US" dirty="0"/>
            </a:br>
            <a:endParaRPr lang="en-US" dirty="0"/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51385D94-070D-246A-6BB5-A16BEAB13177}"/>
              </a:ext>
            </a:extLst>
          </p:cNvPr>
          <p:cNvSpPr/>
          <p:nvPr/>
        </p:nvSpPr>
        <p:spPr bwMode="white">
          <a:xfrm>
            <a:off x="6926187" y="4256620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3A148-FFB5-9AB2-4F85-BA9C7A628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5881623" y="6799782"/>
            <a:ext cx="6051247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592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000" y="172039"/>
            <a:ext cx="11832000" cy="6513922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92825" y="172039"/>
            <a:ext cx="6302188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9346" y="415328"/>
            <a:ext cx="9641100" cy="370166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4469346" y="868223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7" name="Title 2">
            <a:extLst>
              <a:ext uri="{FF2B5EF4-FFF2-40B4-BE49-F238E27FC236}">
                <a16:creationId xmlns:a16="http://schemas.microsoft.com/office/drawing/2014/main" id="{9BAF5A24-975A-E892-4B3F-19BB0D84C89C}"/>
              </a:ext>
            </a:extLst>
          </p:cNvPr>
          <p:cNvSpPr txBox="1">
            <a:spLocks/>
          </p:cNvSpPr>
          <p:nvPr/>
        </p:nvSpPr>
        <p:spPr>
          <a:xfrm>
            <a:off x="5130741" y="1109164"/>
            <a:ext cx="1930518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SWITZERLAND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8A16499-292F-68BD-F278-A8AF09BFBB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68997" y="1781009"/>
            <a:ext cx="5906371" cy="3436450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Switzerland stands out as an exceptionally high-value market due to its sophisticated healthcare system, strong emphasis on quality and safety, and a highly skilled workforce. The country’s stringent regulations and high construction costs are offset by its reputation for excellence and a robust healthcare infrastructure. The focus on sustainable building practices and advanced technology further aligns with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GlobalMed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 Health System’s objectives. Despite the high costs, Switzerland's market potential and emphasis on medical innovation make it a key target for expansion.</a:t>
            </a:r>
          </a:p>
          <a:p>
            <a:endParaRPr lang="en-US" dirty="0"/>
          </a:p>
        </p:txBody>
      </p:sp>
      <p:pic>
        <p:nvPicPr>
          <p:cNvPr id="2" name="Graphic 1" descr="Medicine with solid fill">
            <a:extLst>
              <a:ext uri="{FF2B5EF4-FFF2-40B4-BE49-F238E27FC236}">
                <a16:creationId xmlns:a16="http://schemas.microsoft.com/office/drawing/2014/main" id="{28649173-9E34-C6DB-1480-6B007C6D6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3138" y="3282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07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000" y="172039"/>
            <a:ext cx="11832000" cy="6513922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92825" y="172039"/>
            <a:ext cx="6302188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9346" y="415328"/>
            <a:ext cx="9641100" cy="370166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4469346" y="868223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7" name="Title 2">
            <a:extLst>
              <a:ext uri="{FF2B5EF4-FFF2-40B4-BE49-F238E27FC236}">
                <a16:creationId xmlns:a16="http://schemas.microsoft.com/office/drawing/2014/main" id="{9BAF5A24-975A-E892-4B3F-19BB0D84C89C}"/>
              </a:ext>
            </a:extLst>
          </p:cNvPr>
          <p:cNvSpPr txBox="1">
            <a:spLocks/>
          </p:cNvSpPr>
          <p:nvPr/>
        </p:nvSpPr>
        <p:spPr>
          <a:xfrm>
            <a:off x="4604752" y="1092944"/>
            <a:ext cx="248633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Norway and France  (POTENTIAL OPTION)</a:t>
            </a:r>
            <a:endParaRPr lang="en-US" sz="200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8A16499-292F-68BD-F278-A8AF09BFBB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034" y="2168782"/>
            <a:ext cx="5906371" cy="268969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Norway and France also present viable alternatives, each with its unique set of advantages and challenges. Norway offers a focus on sustainability and a high standard of care, though it faces high construction costs and a shortage of skilled maintenance workers. France, with its moderate costs and emphasis on patient choice and innovation, provides a solid opportunity for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GlobalMed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 Health System, despite regional variations in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labor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 availability and healthcare infrastructure.</a:t>
            </a:r>
          </a:p>
          <a:p>
            <a:endParaRPr lang="en-US" dirty="0"/>
          </a:p>
        </p:txBody>
      </p:sp>
      <p:pic>
        <p:nvPicPr>
          <p:cNvPr id="2" name="Graphic 1" descr="Medicine with solid fill">
            <a:extLst>
              <a:ext uri="{FF2B5EF4-FFF2-40B4-BE49-F238E27FC236}">
                <a16:creationId xmlns:a16="http://schemas.microsoft.com/office/drawing/2014/main" id="{2D0F825D-6176-253D-5CEF-9CA8D816A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3138" y="3282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208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000" y="172039"/>
            <a:ext cx="11832000" cy="6513922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92825" y="172039"/>
            <a:ext cx="6302188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9346" y="415328"/>
            <a:ext cx="9641100" cy="370166"/>
          </a:xfrm>
        </p:spPr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4469346" y="868223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8A16499-292F-68BD-F278-A8AF09BFBB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034" y="2168782"/>
            <a:ext cx="5906371" cy="268969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Norway and France also present viable alternatives, each with its unique set of advantages and challenges. Norway offers a focus on sustainability and a high standard of care, though it faces high construction costs and a shortage of skilled maintenance workers. France, with its moderate costs and emphasis on patient choice and innovation, provides a solid opportunity for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GlobalMed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 Health System, despite regional variations in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labor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 availability and healthcare infrastructure.</a:t>
            </a:r>
          </a:p>
          <a:p>
            <a:endParaRPr lang="en-US" dirty="0"/>
          </a:p>
        </p:txBody>
      </p:sp>
      <p:pic>
        <p:nvPicPr>
          <p:cNvPr id="7" name="Graphic 6" descr="Doctor female with solid fill">
            <a:extLst>
              <a:ext uri="{FF2B5EF4-FFF2-40B4-BE49-F238E27FC236}">
                <a16:creationId xmlns:a16="http://schemas.microsoft.com/office/drawing/2014/main" id="{D0CCAE58-F3B3-13E6-F654-3BBF16A10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3886" y="25601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889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000" y="172039"/>
            <a:ext cx="11832000" cy="6513922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89412" y="172039"/>
            <a:ext cx="7028329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9346" y="415328"/>
            <a:ext cx="4154701" cy="370166"/>
          </a:xfrm>
        </p:spPr>
        <p:txBody>
          <a:bodyPr/>
          <a:lstStyle/>
          <a:p>
            <a:r>
              <a:rPr lang="en-US" sz="3200" b="1" kern="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Assumptions and Declaration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4550028" y="1408559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8A16499-292F-68BD-F278-A8AF09BFBB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77672" y="1936737"/>
            <a:ext cx="6624916" cy="4072982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pPr algn="just"/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 Utilized in the Case Study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 Query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For data extraction, transformation, and automation of data analysis.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Microsoft Excel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For data organization, calculations, and in-depth analysis.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Microsoft Word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For drafting and documenting the case study and supporting reports.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Microsoft PowerPoint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For creating the presentation and visualizing key findings.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PDF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For sharing finalized reports and presentations in a universally accessible format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Assumptions made in the Case Study</a:t>
            </a:r>
          </a:p>
          <a:p>
            <a:pPr marL="342900" indent="-342900" algn="just">
              <a:buClr>
                <a:srgbClr val="FFFFFF"/>
              </a:buClr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data for 2022 and 2023 were not available for all the datasets, all the calculations are done based on the latest data available</a:t>
            </a:r>
          </a:p>
          <a:p>
            <a:pPr marL="342900" indent="-342900" algn="just">
              <a:buClr>
                <a:srgbClr val="FFFFFF"/>
              </a:buClr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Weights taken in for the calculations are based on the importance of the indicator that authors decided based on the Company’s goals</a:t>
            </a:r>
          </a:p>
          <a:p>
            <a:pPr marL="342900" indent="-342900" algn="just">
              <a:buClr>
                <a:srgbClr val="FFFFFF"/>
              </a:buClr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the case study requires only 3 countries, authors have added 2 more as other potential countries that can be considered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/>
          </a:p>
          <a:p>
            <a:pPr lvl="1">
              <a:buClr>
                <a:srgbClr val="FFFFFF"/>
              </a:buClr>
            </a:pPr>
            <a:endParaRPr lang="en-US" dirty="0"/>
          </a:p>
        </p:txBody>
      </p:sp>
      <p:pic>
        <p:nvPicPr>
          <p:cNvPr id="7" name="Graphic 6" descr="Doctor female with solid fill">
            <a:extLst>
              <a:ext uri="{FF2B5EF4-FFF2-40B4-BE49-F238E27FC236}">
                <a16:creationId xmlns:a16="http://schemas.microsoft.com/office/drawing/2014/main" id="{D0CCAE58-F3B3-13E6-F654-3BBF16A10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3886" y="25601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694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000" y="172039"/>
            <a:ext cx="11832000" cy="6513922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89412" y="172039"/>
            <a:ext cx="7028329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9346" y="415328"/>
            <a:ext cx="4154701" cy="370166"/>
          </a:xfrm>
        </p:spPr>
        <p:txBody>
          <a:bodyPr/>
          <a:lstStyle/>
          <a:p>
            <a:r>
              <a:rPr lang="en-US" sz="3200" b="1" kern="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REFERENCES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4469346" y="983064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8A16499-292F-68BD-F278-A8AF09BFBB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91118" y="1254383"/>
            <a:ext cx="6624916" cy="534760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100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World Health Organization (WHO) - Risk Management in Health Systems: </a:t>
            </a:r>
            <a:r>
              <a:rPr lang="en-IN" sz="1100" u="sng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WHO Risk Management</a:t>
            </a:r>
            <a:endParaRPr lang="en-IN" sz="1100" kern="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100" kern="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Centers</a:t>
            </a:r>
            <a:r>
              <a:rPr lang="en-IN" sz="1100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for Disease Control and Prevention (CDC) - Healthcare Risk Management: </a:t>
            </a:r>
            <a:r>
              <a:rPr lang="en-IN" sz="1100" u="sng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CDC Risk Management</a:t>
            </a:r>
            <a:endParaRPr lang="en-IN" sz="1100" kern="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100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Healthcare Financial Management Association (HFMA) - Risk Management: </a:t>
            </a:r>
            <a:r>
              <a:rPr lang="en-IN" sz="1100" u="sng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HFMA Risk Management</a:t>
            </a:r>
            <a:endParaRPr lang="en-IN" sz="1100" kern="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100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Harvard Business Review - SWOT Analysis: </a:t>
            </a:r>
            <a:r>
              <a:rPr lang="en-IN" sz="1100" u="sng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HBR SWOT Analysis</a:t>
            </a:r>
            <a:endParaRPr lang="en-IN" sz="1100" kern="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100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MindTools - SWOT Analysis: MindTools SWOT Analysis</a:t>
            </a:r>
            <a:endParaRPr lang="en-IN" sz="1100" kern="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100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Forbes - Marketing Strategies in Healthcare: Forbes Marketing Strategies</a:t>
            </a:r>
            <a:endParaRPr lang="en-IN" sz="1100" kern="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100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Journal of Healthcare Management - Communication Strategies: Journal of Healthcare Management</a:t>
            </a:r>
            <a:endParaRPr lang="en-IN" sz="1100" kern="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100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World Health Organization (WHO) - Health Workforce: </a:t>
            </a:r>
            <a:r>
              <a:rPr lang="en-IN" sz="1100" u="sng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WHO Health Workforce</a:t>
            </a:r>
            <a:endParaRPr lang="en-IN" sz="1100" kern="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100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OECD - Health Workforce: OECD Health Workforce</a:t>
            </a:r>
            <a:endParaRPr lang="en-IN" sz="1100" kern="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100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Cultural Intelligence </a:t>
            </a:r>
            <a:r>
              <a:rPr lang="en-IN" sz="1100" kern="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Center</a:t>
            </a:r>
            <a:r>
              <a:rPr lang="en-IN" sz="1100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- Cultural Factors: </a:t>
            </a:r>
            <a:r>
              <a:rPr lang="en-IN" sz="1100" u="sng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Cultural Intelligence </a:t>
            </a:r>
            <a:r>
              <a:rPr lang="en-IN" sz="1100" u="sng" kern="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Center</a:t>
            </a:r>
            <a:endParaRPr lang="en-IN" sz="1100" kern="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100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World Health Organization - Culture and Health: </a:t>
            </a:r>
            <a:r>
              <a:rPr lang="en-IN" sz="1100" u="sng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WHO Culture and Health</a:t>
            </a:r>
            <a:endParaRPr lang="en-IN" sz="1100" kern="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100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OECD Health Policy Overview: OECD Health Policies</a:t>
            </a:r>
            <a:endParaRPr lang="en-IN" sz="1100" kern="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100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World Health Organization (WHO) - Health Financing: </a:t>
            </a:r>
            <a:r>
              <a:rPr lang="en-IN" sz="1100" u="sng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WHO Health Financing</a:t>
            </a:r>
            <a:endParaRPr lang="en-IN" sz="1100" kern="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100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European Union - Healthcare Regulations: </a:t>
            </a:r>
            <a:r>
              <a:rPr lang="en-IN" sz="1100" u="sng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 Healthcare Regulations</a:t>
            </a:r>
            <a:endParaRPr lang="en-IN" sz="1100" kern="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100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National Government Websites: For country-specific regulations (e.g., Japan Ministry of Health, France Ministry of Health)</a:t>
            </a:r>
            <a:endParaRPr lang="en-IN" sz="1100" kern="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100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 Geological Survey (USGS) - Geology and Natural Hazards: </a:t>
            </a:r>
            <a:r>
              <a:rPr lang="en-IN" sz="1100" u="sng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USGS Geology</a:t>
            </a:r>
            <a:endParaRPr lang="en-IN" sz="1100" kern="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100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National Geographic - Earthquakes and Geology: </a:t>
            </a:r>
            <a:r>
              <a:rPr lang="en-IN" sz="1100" u="sng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National Geographic Geology</a:t>
            </a:r>
            <a:endParaRPr lang="en-IN" sz="1100" kern="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100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American Hospital Association (AHA) - Facility Planning and Management: </a:t>
            </a:r>
            <a:r>
              <a:rPr lang="en-IN" sz="1100" u="sng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AHA Facility Planning</a:t>
            </a:r>
            <a:endParaRPr lang="en-IN" sz="1100" kern="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100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Health Facilities Management - Construction Trends: </a:t>
            </a:r>
            <a:r>
              <a:rPr lang="en-IN" sz="1100" u="sng" kern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HFM Construction</a:t>
            </a:r>
            <a:endParaRPr lang="en-IN" sz="1100" kern="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900" dirty="0"/>
          </a:p>
          <a:p>
            <a:pPr algn="just"/>
            <a:endParaRPr lang="en-US" sz="900" dirty="0"/>
          </a:p>
          <a:p>
            <a:pPr lvl="1">
              <a:buClr>
                <a:srgbClr val="FFFFFF"/>
              </a:buClr>
            </a:pPr>
            <a:endParaRPr lang="en-US" sz="1000" dirty="0"/>
          </a:p>
        </p:txBody>
      </p:sp>
      <p:pic>
        <p:nvPicPr>
          <p:cNvPr id="7" name="Graphic 6" descr="Doctor female with solid fill">
            <a:extLst>
              <a:ext uri="{FF2B5EF4-FFF2-40B4-BE49-F238E27FC236}">
                <a16:creationId xmlns:a16="http://schemas.microsoft.com/office/drawing/2014/main" id="{D0CCAE58-F3B3-13E6-F654-3BBF16A1016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323886" y="25601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8142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Scientist looking at test tube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E363B-55F5-4528-8A9D-A5D90055CD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17700" y="4508499"/>
            <a:ext cx="2322606" cy="789641"/>
          </a:xfrm>
        </p:spPr>
        <p:txBody>
          <a:bodyPr/>
          <a:lstStyle/>
          <a:p>
            <a:r>
              <a:rPr lang="en-US" dirty="0"/>
              <a:t>Megha Dwarakanath &amp; Tarun Patel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F39051-1049-4508-8373-6A289966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1399" y="2238573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 flipV="1">
            <a:off x="1204699" y="37916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55" name="Group 54" descr="Icon Person">
            <a:extLst>
              <a:ext uri="{FF2B5EF4-FFF2-40B4-BE49-F238E27FC236}">
                <a16:creationId xmlns:a16="http://schemas.microsoft.com/office/drawing/2014/main" id="{9E1A2D9D-4A3F-4720-9A14-FFD74FC5C7A2}"/>
              </a:ext>
            </a:extLst>
          </p:cNvPr>
          <p:cNvGrpSpPr/>
          <p:nvPr/>
        </p:nvGrpSpPr>
        <p:grpSpPr>
          <a:xfrm>
            <a:off x="1365937" y="4611901"/>
            <a:ext cx="297521" cy="297521"/>
            <a:chOff x="1334697" y="4580661"/>
            <a:chExt cx="360000" cy="36000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BC59C07-FDEC-40D0-BE4E-E1FAC0DEBC4A}"/>
                </a:ext>
              </a:extLst>
            </p:cNvPr>
            <p:cNvGrpSpPr/>
            <p:nvPr/>
          </p:nvGrpSpPr>
          <p:grpSpPr>
            <a:xfrm>
              <a:off x="1421012" y="4633770"/>
              <a:ext cx="180975" cy="231458"/>
              <a:chOff x="1443237" y="4633770"/>
              <a:chExt cx="180975" cy="231458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15EC7012-98A7-4A94-8CC9-0EC3408A6BC4}"/>
                  </a:ext>
                </a:extLst>
              </p:cNvPr>
              <p:cNvSpPr/>
              <p:nvPr/>
            </p:nvSpPr>
            <p:spPr>
              <a:xfrm>
                <a:off x="1478479" y="4633770"/>
                <a:ext cx="114300" cy="114300"/>
              </a:xfrm>
              <a:custGeom>
                <a:avLst/>
                <a:gdLst>
                  <a:gd name="connsiteX0" fmla="*/ 118110 w 114300"/>
                  <a:gd name="connsiteY0" fmla="*/ 59055 h 114300"/>
                  <a:gd name="connsiteX1" fmla="*/ 59055 w 114300"/>
                  <a:gd name="connsiteY1" fmla="*/ 118110 h 114300"/>
                  <a:gd name="connsiteX2" fmla="*/ 0 w 114300"/>
                  <a:gd name="connsiteY2" fmla="*/ 59055 h 114300"/>
                  <a:gd name="connsiteX3" fmla="*/ 59055 w 114300"/>
                  <a:gd name="connsiteY3" fmla="*/ 0 h 114300"/>
                  <a:gd name="connsiteX4" fmla="*/ 118110 w 114300"/>
                  <a:gd name="connsiteY4" fmla="*/ 5905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8110" y="59055"/>
                    </a:moveTo>
                    <a:cubicBezTo>
                      <a:pt x="118110" y="91440"/>
                      <a:pt x="91440" y="118110"/>
                      <a:pt x="59055" y="118110"/>
                    </a:cubicBezTo>
                    <a:cubicBezTo>
                      <a:pt x="26670" y="118110"/>
                      <a:pt x="0" y="91440"/>
                      <a:pt x="0" y="59055"/>
                    </a:cubicBezTo>
                    <a:cubicBezTo>
                      <a:pt x="0" y="26670"/>
                      <a:pt x="26670" y="0"/>
                      <a:pt x="59055" y="0"/>
                    </a:cubicBezTo>
                    <a:cubicBezTo>
                      <a:pt x="91440" y="0"/>
                      <a:pt x="118110" y="25718"/>
                      <a:pt x="118110" y="59055"/>
                    </a:cubicBezTo>
                    <a:close/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519FE88-ED74-4D46-86D2-F2530BE46026}"/>
                  </a:ext>
                </a:extLst>
              </p:cNvPr>
              <p:cNvSpPr/>
              <p:nvPr/>
            </p:nvSpPr>
            <p:spPr>
              <a:xfrm>
                <a:off x="1443237" y="4798553"/>
                <a:ext cx="180975" cy="66675"/>
              </a:xfrm>
              <a:custGeom>
                <a:avLst/>
                <a:gdLst>
                  <a:gd name="connsiteX0" fmla="*/ 0 w 180975"/>
                  <a:gd name="connsiteY0" fmla="*/ 72390 h 66675"/>
                  <a:gd name="connsiteX1" fmla="*/ 94298 w 180975"/>
                  <a:gd name="connsiteY1" fmla="*/ 0 h 66675"/>
                  <a:gd name="connsiteX2" fmla="*/ 188595 w 180975"/>
                  <a:gd name="connsiteY2" fmla="*/ 7239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975" h="66675">
                    <a:moveTo>
                      <a:pt x="0" y="72390"/>
                    </a:moveTo>
                    <a:cubicBezTo>
                      <a:pt x="0" y="20955"/>
                      <a:pt x="41910" y="0"/>
                      <a:pt x="94298" y="0"/>
                    </a:cubicBezTo>
                    <a:cubicBezTo>
                      <a:pt x="146685" y="0"/>
                      <a:pt x="188595" y="20955"/>
                      <a:pt x="188595" y="72390"/>
                    </a:cubicBezTo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3AF6D1D-DE4A-460B-A540-E7DACF1F333F}"/>
                </a:ext>
              </a:extLst>
            </p:cNvPr>
            <p:cNvSpPr/>
            <p:nvPr/>
          </p:nvSpPr>
          <p:spPr>
            <a:xfrm>
              <a:off x="1334697" y="4580661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83322 w 360000"/>
                <a:gd name="connsiteY1" fmla="*/ 0 h 360000"/>
                <a:gd name="connsiteX2" fmla="*/ 83322 w 360000"/>
                <a:gd name="connsiteY2" fmla="*/ 68850 h 360000"/>
                <a:gd name="connsiteX3" fmla="*/ 276679 w 360000"/>
                <a:gd name="connsiteY3" fmla="*/ 68850 h 360000"/>
                <a:gd name="connsiteX4" fmla="*/ 276679 w 360000"/>
                <a:gd name="connsiteY4" fmla="*/ 0 h 360000"/>
                <a:gd name="connsiteX5" fmla="*/ 360000 w 360000"/>
                <a:gd name="connsiteY5" fmla="*/ 0 h 360000"/>
                <a:gd name="connsiteX6" fmla="*/ 360000 w 360000"/>
                <a:gd name="connsiteY6" fmla="*/ 360000 h 360000"/>
                <a:gd name="connsiteX7" fmla="*/ 0 w 360000"/>
                <a:gd name="connsiteY7" fmla="*/ 360000 h 360000"/>
                <a:gd name="connsiteX0" fmla="*/ 276679 w 368119"/>
                <a:gd name="connsiteY0" fmla="*/ 68850 h 360000"/>
                <a:gd name="connsiteX1" fmla="*/ 276679 w 368119"/>
                <a:gd name="connsiteY1" fmla="*/ 0 h 360000"/>
                <a:gd name="connsiteX2" fmla="*/ 360000 w 368119"/>
                <a:gd name="connsiteY2" fmla="*/ 0 h 360000"/>
                <a:gd name="connsiteX3" fmla="*/ 360000 w 368119"/>
                <a:gd name="connsiteY3" fmla="*/ 360000 h 360000"/>
                <a:gd name="connsiteX4" fmla="*/ 0 w 368119"/>
                <a:gd name="connsiteY4" fmla="*/ 360000 h 360000"/>
                <a:gd name="connsiteX5" fmla="*/ 0 w 368119"/>
                <a:gd name="connsiteY5" fmla="*/ 0 h 360000"/>
                <a:gd name="connsiteX6" fmla="*/ 83322 w 368119"/>
                <a:gd name="connsiteY6" fmla="*/ 0 h 360000"/>
                <a:gd name="connsiteX7" fmla="*/ 83322 w 368119"/>
                <a:gd name="connsiteY7" fmla="*/ 68850 h 360000"/>
                <a:gd name="connsiteX8" fmla="*/ 368119 w 368119"/>
                <a:gd name="connsiteY8" fmla="*/ 16029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7" fmla="*/ 83322 w 360000"/>
                <a:gd name="connsiteY7" fmla="*/ 6885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0" fmla="*/ 276679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83322 w 360000"/>
                <a:gd name="connsiteY5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000" h="360000">
                  <a:moveTo>
                    <a:pt x="276679" y="0"/>
                  </a:moveTo>
                  <a:lnTo>
                    <a:pt x="360000" y="0"/>
                  </a:ln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83322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173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9611" y="172039"/>
            <a:ext cx="11832000" cy="6513922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203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selection criteria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BEBF22-A40E-4194-AD9A-12E9E5AB00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18162" y="1534831"/>
            <a:ext cx="2030218" cy="554643"/>
          </a:xfrm>
        </p:spPr>
        <p:txBody>
          <a:bodyPr/>
          <a:lstStyle/>
          <a:p>
            <a:r>
              <a:rPr lang="en-US" dirty="0"/>
              <a:t>Health per capita expenditure (A)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3D57FF-A4A8-4B9F-8E36-4755E494CB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43478" y="1555958"/>
            <a:ext cx="1899579" cy="554643"/>
          </a:xfrm>
        </p:spPr>
        <p:txBody>
          <a:bodyPr/>
          <a:lstStyle/>
          <a:p>
            <a:r>
              <a:rPr lang="en-US" dirty="0"/>
              <a:t>Health expenditure as % of GDP (B)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62A9F2-7193-4B39-BE74-49635D2350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68497" y="1562635"/>
            <a:ext cx="1592540" cy="554643"/>
          </a:xfrm>
        </p:spPr>
        <p:txBody>
          <a:bodyPr/>
          <a:lstStyle/>
          <a:p>
            <a:r>
              <a:rPr lang="en-US" dirty="0"/>
              <a:t>Physician per 1000 People (G)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917E9BF-7C5E-4DE7-8C66-9B69A207D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20795" y="3199463"/>
            <a:ext cx="9169633" cy="0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14DCD19-05BE-4D3F-A9E1-A9353D509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84760" y="2184737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527B99-C015-4364-A9D0-E9EF5F8CC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46166" y="2184737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1E4A73F-DB3E-4AF4-A250-CB257055A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755273" y="1529887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651BC50-F263-44D5-B1E1-32D5EA7EA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3458676" y="1542248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00AA00A-91AC-4400-AF7A-EAB077000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6162079" y="1544495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2EAB4BE-ED20-4BB8-A23B-B02A1115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64325" y="4537117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 descr="Icon Doctor">
            <a:extLst>
              <a:ext uri="{FF2B5EF4-FFF2-40B4-BE49-F238E27FC236}">
                <a16:creationId xmlns:a16="http://schemas.microsoft.com/office/drawing/2014/main" id="{E9DBD697-D950-4E35-9DE5-A0C834127864}"/>
              </a:ext>
            </a:extLst>
          </p:cNvPr>
          <p:cNvGrpSpPr>
            <a:grpSpLocks noChangeAspect="1"/>
          </p:cNvGrpSpPr>
          <p:nvPr/>
        </p:nvGrpSpPr>
        <p:grpSpPr>
          <a:xfrm>
            <a:off x="6240460" y="1704123"/>
            <a:ext cx="306222" cy="372176"/>
            <a:chOff x="6939367" y="37502"/>
            <a:chExt cx="742950" cy="90296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8ADB8A8-8157-4E9C-BA76-1F538C33554B}"/>
                </a:ext>
              </a:extLst>
            </p:cNvPr>
            <p:cNvSpPr/>
            <p:nvPr/>
          </p:nvSpPr>
          <p:spPr>
            <a:xfrm>
              <a:off x="7477530" y="594714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A00A7B0-F072-47CC-9356-6E33947D7A4A}"/>
                </a:ext>
              </a:extLst>
            </p:cNvPr>
            <p:cNvSpPr/>
            <p:nvPr/>
          </p:nvSpPr>
          <p:spPr>
            <a:xfrm>
              <a:off x="6939367" y="454696"/>
              <a:ext cx="742950" cy="485775"/>
            </a:xfrm>
            <a:custGeom>
              <a:avLst/>
              <a:gdLst>
                <a:gd name="connsiteX0" fmla="*/ 556260 w 742950"/>
                <a:gd name="connsiteY0" fmla="*/ 0 h 485775"/>
                <a:gd name="connsiteX1" fmla="*/ 531495 w 742950"/>
                <a:gd name="connsiteY1" fmla="*/ 19050 h 485775"/>
                <a:gd name="connsiteX2" fmla="*/ 581025 w 742950"/>
                <a:gd name="connsiteY2" fmla="*/ 112395 h 485775"/>
                <a:gd name="connsiteX3" fmla="*/ 625793 w 742950"/>
                <a:gd name="connsiteY3" fmla="*/ 168593 h 485775"/>
                <a:gd name="connsiteX4" fmla="*/ 567690 w 742950"/>
                <a:gd name="connsiteY4" fmla="*/ 226695 h 485775"/>
                <a:gd name="connsiteX5" fmla="*/ 509587 w 742950"/>
                <a:gd name="connsiteY5" fmla="*/ 168593 h 485775"/>
                <a:gd name="connsiteX6" fmla="*/ 551498 w 742950"/>
                <a:gd name="connsiteY6" fmla="*/ 113348 h 485775"/>
                <a:gd name="connsiteX7" fmla="*/ 505778 w 742950"/>
                <a:gd name="connsiteY7" fmla="*/ 35243 h 485775"/>
                <a:gd name="connsiteX8" fmla="*/ 376237 w 742950"/>
                <a:gd name="connsiteY8" fmla="*/ 67628 h 485775"/>
                <a:gd name="connsiteX9" fmla="*/ 250508 w 742950"/>
                <a:gd name="connsiteY9" fmla="*/ 37148 h 485775"/>
                <a:gd name="connsiteX10" fmla="*/ 204787 w 742950"/>
                <a:gd name="connsiteY10" fmla="*/ 168593 h 485775"/>
                <a:gd name="connsiteX11" fmla="*/ 290512 w 742950"/>
                <a:gd name="connsiteY11" fmla="*/ 269558 h 485775"/>
                <a:gd name="connsiteX12" fmla="*/ 290512 w 742950"/>
                <a:gd name="connsiteY12" fmla="*/ 337185 h 485775"/>
                <a:gd name="connsiteX13" fmla="*/ 275273 w 742950"/>
                <a:gd name="connsiteY13" fmla="*/ 352425 h 485775"/>
                <a:gd name="connsiteX14" fmla="*/ 228600 w 742950"/>
                <a:gd name="connsiteY14" fmla="*/ 352425 h 485775"/>
                <a:gd name="connsiteX15" fmla="*/ 213360 w 742950"/>
                <a:gd name="connsiteY15" fmla="*/ 337185 h 485775"/>
                <a:gd name="connsiteX16" fmla="*/ 228600 w 742950"/>
                <a:gd name="connsiteY16" fmla="*/ 321945 h 485775"/>
                <a:gd name="connsiteX17" fmla="*/ 260985 w 742950"/>
                <a:gd name="connsiteY17" fmla="*/ 321945 h 485775"/>
                <a:gd name="connsiteX18" fmla="*/ 260985 w 742950"/>
                <a:gd name="connsiteY18" fmla="*/ 268605 h 485775"/>
                <a:gd name="connsiteX19" fmla="*/ 188595 w 742950"/>
                <a:gd name="connsiteY19" fmla="*/ 196215 h 485775"/>
                <a:gd name="connsiteX20" fmla="*/ 116205 w 742950"/>
                <a:gd name="connsiteY20" fmla="*/ 268605 h 485775"/>
                <a:gd name="connsiteX21" fmla="*/ 116205 w 742950"/>
                <a:gd name="connsiteY21" fmla="*/ 321945 h 485775"/>
                <a:gd name="connsiteX22" fmla="*/ 148590 w 742950"/>
                <a:gd name="connsiteY22" fmla="*/ 321945 h 485775"/>
                <a:gd name="connsiteX23" fmla="*/ 163830 w 742950"/>
                <a:gd name="connsiteY23" fmla="*/ 337185 h 485775"/>
                <a:gd name="connsiteX24" fmla="*/ 148590 w 742950"/>
                <a:gd name="connsiteY24" fmla="*/ 352425 h 485775"/>
                <a:gd name="connsiteX25" fmla="*/ 100965 w 742950"/>
                <a:gd name="connsiteY25" fmla="*/ 352425 h 485775"/>
                <a:gd name="connsiteX26" fmla="*/ 85725 w 742950"/>
                <a:gd name="connsiteY26" fmla="*/ 337185 h 485775"/>
                <a:gd name="connsiteX27" fmla="*/ 85725 w 742950"/>
                <a:gd name="connsiteY27" fmla="*/ 269558 h 485775"/>
                <a:gd name="connsiteX28" fmla="*/ 174308 w 742950"/>
                <a:gd name="connsiteY28" fmla="*/ 168593 h 485775"/>
                <a:gd name="connsiteX29" fmla="*/ 223837 w 742950"/>
                <a:gd name="connsiteY29" fmla="*/ 21907 h 485775"/>
                <a:gd name="connsiteX30" fmla="*/ 194310 w 742950"/>
                <a:gd name="connsiteY30" fmla="*/ 0 h 485775"/>
                <a:gd name="connsiteX31" fmla="*/ 0 w 742950"/>
                <a:gd name="connsiteY31" fmla="*/ 259080 h 485775"/>
                <a:gd name="connsiteX32" fmla="*/ 0 w 742950"/>
                <a:gd name="connsiteY32" fmla="*/ 429578 h 485775"/>
                <a:gd name="connsiteX33" fmla="*/ 58103 w 742950"/>
                <a:gd name="connsiteY33" fmla="*/ 487680 h 485775"/>
                <a:gd name="connsiteX34" fmla="*/ 693420 w 742950"/>
                <a:gd name="connsiteY34" fmla="*/ 487680 h 485775"/>
                <a:gd name="connsiteX35" fmla="*/ 751523 w 742950"/>
                <a:gd name="connsiteY35" fmla="*/ 429578 h 485775"/>
                <a:gd name="connsiteX36" fmla="*/ 751523 w 742950"/>
                <a:gd name="connsiteY36" fmla="*/ 259080 h 485775"/>
                <a:gd name="connsiteX37" fmla="*/ 556260 w 742950"/>
                <a:gd name="connsiteY37" fmla="*/ 0 h 485775"/>
                <a:gd name="connsiteX38" fmla="*/ 549593 w 742950"/>
                <a:gd name="connsiteY38" fmla="*/ 366713 h 485775"/>
                <a:gd name="connsiteX39" fmla="*/ 541020 w 742950"/>
                <a:gd name="connsiteY39" fmla="*/ 375285 h 485775"/>
                <a:gd name="connsiteX40" fmla="*/ 502920 w 742950"/>
                <a:gd name="connsiteY40" fmla="*/ 375285 h 485775"/>
                <a:gd name="connsiteX41" fmla="*/ 502920 w 742950"/>
                <a:gd name="connsiteY41" fmla="*/ 414338 h 485775"/>
                <a:gd name="connsiteX42" fmla="*/ 494348 w 742950"/>
                <a:gd name="connsiteY42" fmla="*/ 422910 h 485775"/>
                <a:gd name="connsiteX43" fmla="*/ 461010 w 742950"/>
                <a:gd name="connsiteY43" fmla="*/ 422910 h 485775"/>
                <a:gd name="connsiteX44" fmla="*/ 452437 w 742950"/>
                <a:gd name="connsiteY44" fmla="*/ 414338 h 485775"/>
                <a:gd name="connsiteX45" fmla="*/ 452437 w 742950"/>
                <a:gd name="connsiteY45" fmla="*/ 375285 h 485775"/>
                <a:gd name="connsiteX46" fmla="*/ 414337 w 742950"/>
                <a:gd name="connsiteY46" fmla="*/ 375285 h 485775"/>
                <a:gd name="connsiteX47" fmla="*/ 405765 w 742950"/>
                <a:gd name="connsiteY47" fmla="*/ 366713 h 485775"/>
                <a:gd name="connsiteX48" fmla="*/ 405765 w 742950"/>
                <a:gd name="connsiteY48" fmla="*/ 332422 h 485775"/>
                <a:gd name="connsiteX49" fmla="*/ 414337 w 742950"/>
                <a:gd name="connsiteY49" fmla="*/ 323850 h 485775"/>
                <a:gd name="connsiteX50" fmla="*/ 452437 w 742950"/>
                <a:gd name="connsiteY50" fmla="*/ 323850 h 485775"/>
                <a:gd name="connsiteX51" fmla="*/ 452437 w 742950"/>
                <a:gd name="connsiteY51" fmla="*/ 284797 h 485775"/>
                <a:gd name="connsiteX52" fmla="*/ 461010 w 742950"/>
                <a:gd name="connsiteY52" fmla="*/ 276225 h 485775"/>
                <a:gd name="connsiteX53" fmla="*/ 494348 w 742950"/>
                <a:gd name="connsiteY53" fmla="*/ 276225 h 485775"/>
                <a:gd name="connsiteX54" fmla="*/ 502920 w 742950"/>
                <a:gd name="connsiteY54" fmla="*/ 284797 h 485775"/>
                <a:gd name="connsiteX55" fmla="*/ 502920 w 742950"/>
                <a:gd name="connsiteY55" fmla="*/ 323850 h 485775"/>
                <a:gd name="connsiteX56" fmla="*/ 541020 w 742950"/>
                <a:gd name="connsiteY56" fmla="*/ 323850 h 485775"/>
                <a:gd name="connsiteX57" fmla="*/ 549593 w 742950"/>
                <a:gd name="connsiteY57" fmla="*/ 332422 h 485775"/>
                <a:gd name="connsiteX58" fmla="*/ 549593 w 742950"/>
                <a:gd name="connsiteY58" fmla="*/ 366713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742950" h="485775">
                  <a:moveTo>
                    <a:pt x="556260" y="0"/>
                  </a:moveTo>
                  <a:cubicBezTo>
                    <a:pt x="548640" y="7620"/>
                    <a:pt x="540068" y="13335"/>
                    <a:pt x="531495" y="19050"/>
                  </a:cubicBezTo>
                  <a:cubicBezTo>
                    <a:pt x="550545" y="39053"/>
                    <a:pt x="575310" y="73343"/>
                    <a:pt x="581025" y="112395"/>
                  </a:cubicBezTo>
                  <a:cubicBezTo>
                    <a:pt x="606743" y="118110"/>
                    <a:pt x="625793" y="141923"/>
                    <a:pt x="625793" y="168593"/>
                  </a:cubicBezTo>
                  <a:cubicBezTo>
                    <a:pt x="625793" y="200978"/>
                    <a:pt x="600075" y="226695"/>
                    <a:pt x="567690" y="226695"/>
                  </a:cubicBezTo>
                  <a:cubicBezTo>
                    <a:pt x="535305" y="226695"/>
                    <a:pt x="509587" y="200978"/>
                    <a:pt x="509587" y="168593"/>
                  </a:cubicBezTo>
                  <a:cubicBezTo>
                    <a:pt x="509587" y="142875"/>
                    <a:pt x="527685" y="120015"/>
                    <a:pt x="551498" y="113348"/>
                  </a:cubicBezTo>
                  <a:cubicBezTo>
                    <a:pt x="545783" y="80963"/>
                    <a:pt x="521970" y="51435"/>
                    <a:pt x="505778" y="35243"/>
                  </a:cubicBezTo>
                  <a:cubicBezTo>
                    <a:pt x="466725" y="56198"/>
                    <a:pt x="422910" y="67628"/>
                    <a:pt x="376237" y="67628"/>
                  </a:cubicBezTo>
                  <a:cubicBezTo>
                    <a:pt x="331470" y="67628"/>
                    <a:pt x="288608" y="56198"/>
                    <a:pt x="250508" y="37148"/>
                  </a:cubicBezTo>
                  <a:cubicBezTo>
                    <a:pt x="234315" y="61913"/>
                    <a:pt x="208598" y="110490"/>
                    <a:pt x="204787" y="168593"/>
                  </a:cubicBezTo>
                  <a:cubicBezTo>
                    <a:pt x="253365" y="176213"/>
                    <a:pt x="290512" y="218122"/>
                    <a:pt x="290512" y="269558"/>
                  </a:cubicBezTo>
                  <a:lnTo>
                    <a:pt x="290512" y="337185"/>
                  </a:lnTo>
                  <a:cubicBezTo>
                    <a:pt x="290512" y="345758"/>
                    <a:pt x="283845" y="352425"/>
                    <a:pt x="275273" y="352425"/>
                  </a:cubicBezTo>
                  <a:lnTo>
                    <a:pt x="228600" y="352425"/>
                  </a:lnTo>
                  <a:cubicBezTo>
                    <a:pt x="220028" y="352425"/>
                    <a:pt x="213360" y="345758"/>
                    <a:pt x="213360" y="337185"/>
                  </a:cubicBezTo>
                  <a:cubicBezTo>
                    <a:pt x="213360" y="328613"/>
                    <a:pt x="220028" y="321945"/>
                    <a:pt x="228600" y="321945"/>
                  </a:cubicBezTo>
                  <a:lnTo>
                    <a:pt x="260985" y="321945"/>
                  </a:lnTo>
                  <a:lnTo>
                    <a:pt x="260985" y="268605"/>
                  </a:lnTo>
                  <a:cubicBezTo>
                    <a:pt x="260985" y="228600"/>
                    <a:pt x="228600" y="196215"/>
                    <a:pt x="188595" y="196215"/>
                  </a:cubicBezTo>
                  <a:cubicBezTo>
                    <a:pt x="148590" y="196215"/>
                    <a:pt x="116205" y="228600"/>
                    <a:pt x="116205" y="268605"/>
                  </a:cubicBezTo>
                  <a:lnTo>
                    <a:pt x="116205" y="321945"/>
                  </a:lnTo>
                  <a:lnTo>
                    <a:pt x="148590" y="321945"/>
                  </a:lnTo>
                  <a:cubicBezTo>
                    <a:pt x="157163" y="321945"/>
                    <a:pt x="163830" y="328613"/>
                    <a:pt x="163830" y="337185"/>
                  </a:cubicBezTo>
                  <a:cubicBezTo>
                    <a:pt x="163830" y="345758"/>
                    <a:pt x="157163" y="352425"/>
                    <a:pt x="148590" y="352425"/>
                  </a:cubicBezTo>
                  <a:lnTo>
                    <a:pt x="100965" y="352425"/>
                  </a:lnTo>
                  <a:cubicBezTo>
                    <a:pt x="92392" y="352425"/>
                    <a:pt x="85725" y="345758"/>
                    <a:pt x="85725" y="337185"/>
                  </a:cubicBezTo>
                  <a:lnTo>
                    <a:pt x="85725" y="269558"/>
                  </a:lnTo>
                  <a:cubicBezTo>
                    <a:pt x="85725" y="218122"/>
                    <a:pt x="123825" y="175260"/>
                    <a:pt x="174308" y="168593"/>
                  </a:cubicBezTo>
                  <a:cubicBezTo>
                    <a:pt x="178117" y="102870"/>
                    <a:pt x="205740" y="50482"/>
                    <a:pt x="223837" y="21907"/>
                  </a:cubicBezTo>
                  <a:cubicBezTo>
                    <a:pt x="213360" y="15240"/>
                    <a:pt x="203835" y="8573"/>
                    <a:pt x="194310" y="0"/>
                  </a:cubicBezTo>
                  <a:cubicBezTo>
                    <a:pt x="81915" y="33338"/>
                    <a:pt x="0" y="137160"/>
                    <a:pt x="0" y="259080"/>
                  </a:cubicBezTo>
                  <a:lnTo>
                    <a:pt x="0" y="429578"/>
                  </a:lnTo>
                  <a:cubicBezTo>
                    <a:pt x="0" y="461963"/>
                    <a:pt x="25717" y="487680"/>
                    <a:pt x="58103" y="487680"/>
                  </a:cubicBezTo>
                  <a:lnTo>
                    <a:pt x="693420" y="487680"/>
                  </a:lnTo>
                  <a:cubicBezTo>
                    <a:pt x="725805" y="487680"/>
                    <a:pt x="751523" y="461963"/>
                    <a:pt x="751523" y="429578"/>
                  </a:cubicBezTo>
                  <a:lnTo>
                    <a:pt x="751523" y="259080"/>
                  </a:lnTo>
                  <a:cubicBezTo>
                    <a:pt x="750570" y="136208"/>
                    <a:pt x="668655" y="32385"/>
                    <a:pt x="556260" y="0"/>
                  </a:cubicBezTo>
                  <a:close/>
                  <a:moveTo>
                    <a:pt x="549593" y="366713"/>
                  </a:moveTo>
                  <a:cubicBezTo>
                    <a:pt x="549593" y="371475"/>
                    <a:pt x="545783" y="375285"/>
                    <a:pt x="541020" y="375285"/>
                  </a:cubicBezTo>
                  <a:lnTo>
                    <a:pt x="502920" y="375285"/>
                  </a:lnTo>
                  <a:lnTo>
                    <a:pt x="502920" y="414338"/>
                  </a:lnTo>
                  <a:cubicBezTo>
                    <a:pt x="502920" y="419100"/>
                    <a:pt x="499110" y="422910"/>
                    <a:pt x="494348" y="422910"/>
                  </a:cubicBezTo>
                  <a:lnTo>
                    <a:pt x="461010" y="422910"/>
                  </a:lnTo>
                  <a:cubicBezTo>
                    <a:pt x="456248" y="422910"/>
                    <a:pt x="452437" y="419100"/>
                    <a:pt x="452437" y="414338"/>
                  </a:cubicBezTo>
                  <a:lnTo>
                    <a:pt x="452437" y="375285"/>
                  </a:lnTo>
                  <a:lnTo>
                    <a:pt x="414337" y="375285"/>
                  </a:lnTo>
                  <a:cubicBezTo>
                    <a:pt x="409575" y="375285"/>
                    <a:pt x="405765" y="371475"/>
                    <a:pt x="405765" y="366713"/>
                  </a:cubicBezTo>
                  <a:lnTo>
                    <a:pt x="405765" y="332422"/>
                  </a:lnTo>
                  <a:cubicBezTo>
                    <a:pt x="405765" y="327660"/>
                    <a:pt x="409575" y="323850"/>
                    <a:pt x="414337" y="323850"/>
                  </a:cubicBezTo>
                  <a:lnTo>
                    <a:pt x="452437" y="323850"/>
                  </a:lnTo>
                  <a:lnTo>
                    <a:pt x="452437" y="284797"/>
                  </a:lnTo>
                  <a:cubicBezTo>
                    <a:pt x="452437" y="280035"/>
                    <a:pt x="456248" y="276225"/>
                    <a:pt x="461010" y="276225"/>
                  </a:cubicBezTo>
                  <a:lnTo>
                    <a:pt x="494348" y="276225"/>
                  </a:lnTo>
                  <a:cubicBezTo>
                    <a:pt x="499110" y="276225"/>
                    <a:pt x="502920" y="280035"/>
                    <a:pt x="502920" y="284797"/>
                  </a:cubicBezTo>
                  <a:lnTo>
                    <a:pt x="502920" y="323850"/>
                  </a:lnTo>
                  <a:lnTo>
                    <a:pt x="541020" y="323850"/>
                  </a:lnTo>
                  <a:cubicBezTo>
                    <a:pt x="545783" y="323850"/>
                    <a:pt x="549593" y="327660"/>
                    <a:pt x="549593" y="332422"/>
                  </a:cubicBezTo>
                  <a:lnTo>
                    <a:pt x="549593" y="36671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9EAB1B9-6D19-49E6-B4AE-5D32BC38E444}"/>
                </a:ext>
              </a:extLst>
            </p:cNvPr>
            <p:cNvSpPr/>
            <p:nvPr/>
          </p:nvSpPr>
          <p:spPr>
            <a:xfrm>
              <a:off x="7104150" y="37502"/>
              <a:ext cx="419100" cy="419100"/>
            </a:xfrm>
            <a:custGeom>
              <a:avLst/>
              <a:gdLst>
                <a:gd name="connsiteX0" fmla="*/ 421005 w 419100"/>
                <a:gd name="connsiteY0" fmla="*/ 210503 h 419100"/>
                <a:gd name="connsiteX1" fmla="*/ 210503 w 419100"/>
                <a:gd name="connsiteY1" fmla="*/ 421005 h 419100"/>
                <a:gd name="connsiteX2" fmla="*/ 0 w 419100"/>
                <a:gd name="connsiteY2" fmla="*/ 210503 h 419100"/>
                <a:gd name="connsiteX3" fmla="*/ 210503 w 419100"/>
                <a:gd name="connsiteY3" fmla="*/ 0 h 419100"/>
                <a:gd name="connsiteX4" fmla="*/ 421005 w 419100"/>
                <a:gd name="connsiteY4" fmla="*/ 21050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100" h="419100">
                  <a:moveTo>
                    <a:pt x="421005" y="210503"/>
                  </a:moveTo>
                  <a:cubicBezTo>
                    <a:pt x="421005" y="326760"/>
                    <a:pt x="326760" y="421005"/>
                    <a:pt x="210503" y="421005"/>
                  </a:cubicBezTo>
                  <a:cubicBezTo>
                    <a:pt x="94245" y="421005"/>
                    <a:pt x="0" y="326760"/>
                    <a:pt x="0" y="210503"/>
                  </a:cubicBezTo>
                  <a:cubicBezTo>
                    <a:pt x="0" y="94245"/>
                    <a:pt x="94245" y="0"/>
                    <a:pt x="210503" y="0"/>
                  </a:cubicBezTo>
                  <a:cubicBezTo>
                    <a:pt x="326760" y="0"/>
                    <a:pt x="421005" y="94245"/>
                    <a:pt x="421005" y="21050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1" name="Graphic 20" descr="Coins outline">
            <a:extLst>
              <a:ext uri="{FF2B5EF4-FFF2-40B4-BE49-F238E27FC236}">
                <a16:creationId xmlns:a16="http://schemas.microsoft.com/office/drawing/2014/main" id="{EDFDDB2C-30FF-00AA-25E0-38C2C22F1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099" y="1604391"/>
            <a:ext cx="546833" cy="546833"/>
          </a:xfrm>
          <a:prstGeom prst="rect">
            <a:avLst/>
          </a:prstGeom>
        </p:spPr>
      </p:pic>
      <p:pic>
        <p:nvPicPr>
          <p:cNvPr id="23" name="Graphic 22" descr="Treasure chest outline">
            <a:extLst>
              <a:ext uri="{FF2B5EF4-FFF2-40B4-BE49-F238E27FC236}">
                <a16:creationId xmlns:a16="http://schemas.microsoft.com/office/drawing/2014/main" id="{F4E81D4E-6C14-F9CF-4384-BDF81EC122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48380" y="1583631"/>
            <a:ext cx="552123" cy="552123"/>
          </a:xfrm>
          <a:prstGeom prst="rect">
            <a:avLst/>
          </a:prstGeom>
        </p:spPr>
      </p:pic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5335AC06-4D97-CA98-1C97-5F23C990DA11}"/>
              </a:ext>
            </a:extLst>
          </p:cNvPr>
          <p:cNvSpPr txBox="1">
            <a:spLocks/>
          </p:cNvSpPr>
          <p:nvPr/>
        </p:nvSpPr>
        <p:spPr>
          <a:xfrm>
            <a:off x="9259162" y="1549526"/>
            <a:ext cx="1852422" cy="5546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800" b="0" kern="1200" cap="none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476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286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096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Hospital Beds per 1000 People (E)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B378A3-07D1-BBAF-70DC-0F5BA6F41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652744" y="1531386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Graphic 36" descr="Sleep outline">
            <a:extLst>
              <a:ext uri="{FF2B5EF4-FFF2-40B4-BE49-F238E27FC236}">
                <a16:creationId xmlns:a16="http://schemas.microsoft.com/office/drawing/2014/main" id="{FC6DB8F4-2565-B2C9-86E4-BDDB950097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02894" y="1520914"/>
            <a:ext cx="600291" cy="600291"/>
          </a:xfrm>
          <a:prstGeom prst="rect">
            <a:avLst/>
          </a:prstGeom>
        </p:spPr>
      </p:pic>
      <p:sp>
        <p:nvSpPr>
          <p:cNvPr id="63" name="Text Placeholder 5">
            <a:extLst>
              <a:ext uri="{FF2B5EF4-FFF2-40B4-BE49-F238E27FC236}">
                <a16:creationId xmlns:a16="http://schemas.microsoft.com/office/drawing/2014/main" id="{9B0CE184-BEAA-D840-5527-49B3E11E86F3}"/>
              </a:ext>
            </a:extLst>
          </p:cNvPr>
          <p:cNvSpPr txBox="1">
            <a:spLocks/>
          </p:cNvSpPr>
          <p:nvPr/>
        </p:nvSpPr>
        <p:spPr>
          <a:xfrm>
            <a:off x="1434162" y="2511609"/>
            <a:ext cx="2030218" cy="5546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800" b="0" kern="1200" cap="none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476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286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096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Life expectancy at Birth (H)</a:t>
            </a:r>
          </a:p>
        </p:txBody>
      </p:sp>
      <p:sp>
        <p:nvSpPr>
          <p:cNvPr id="64" name="Text Placeholder 7">
            <a:extLst>
              <a:ext uri="{FF2B5EF4-FFF2-40B4-BE49-F238E27FC236}">
                <a16:creationId xmlns:a16="http://schemas.microsoft.com/office/drawing/2014/main" id="{19F3033A-3633-6175-D818-19BE3F6BEB8F}"/>
              </a:ext>
            </a:extLst>
          </p:cNvPr>
          <p:cNvSpPr txBox="1">
            <a:spLocks/>
          </p:cNvSpPr>
          <p:nvPr/>
        </p:nvSpPr>
        <p:spPr>
          <a:xfrm>
            <a:off x="4159478" y="2532736"/>
            <a:ext cx="2200502" cy="5546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800" b="0" kern="1200" cap="none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476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286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096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% of people in age group 15 – 65 (I)</a:t>
            </a:r>
          </a:p>
        </p:txBody>
      </p:sp>
      <p:sp>
        <p:nvSpPr>
          <p:cNvPr id="65" name="Text Placeholder 9">
            <a:extLst>
              <a:ext uri="{FF2B5EF4-FFF2-40B4-BE49-F238E27FC236}">
                <a16:creationId xmlns:a16="http://schemas.microsoft.com/office/drawing/2014/main" id="{A7B9499D-781C-77C8-02A5-3458A7E59B1D}"/>
              </a:ext>
            </a:extLst>
          </p:cNvPr>
          <p:cNvSpPr txBox="1">
            <a:spLocks/>
          </p:cNvSpPr>
          <p:nvPr/>
        </p:nvSpPr>
        <p:spPr>
          <a:xfrm>
            <a:off x="6765503" y="2560409"/>
            <a:ext cx="1737059" cy="5546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800" b="0" kern="1200" cap="none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476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286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096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% of people of age 65 and above (F)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23BCE9E-6CC2-5311-80D3-0128BF5A1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771273" y="2506665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23E2C04-C60A-326D-2547-D1F19FACA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3474676" y="2519026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B23CD2C-6207-3501-80F8-C96379380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6168729" y="2549864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 Placeholder 9">
            <a:extLst>
              <a:ext uri="{FF2B5EF4-FFF2-40B4-BE49-F238E27FC236}">
                <a16:creationId xmlns:a16="http://schemas.microsoft.com/office/drawing/2014/main" id="{B6941636-46B2-5302-B495-3FD38DD74C58}"/>
              </a:ext>
            </a:extLst>
          </p:cNvPr>
          <p:cNvSpPr txBox="1">
            <a:spLocks/>
          </p:cNvSpPr>
          <p:nvPr/>
        </p:nvSpPr>
        <p:spPr>
          <a:xfrm>
            <a:off x="9442565" y="2534701"/>
            <a:ext cx="1452801" cy="5546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800" b="0" kern="1200" cap="none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476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286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096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Overall GDP (C)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13A59F4-BCC5-07F0-959D-1EB27F93F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675015" y="2482986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5" name="Graphic 84" descr="Baby outline">
            <a:extLst>
              <a:ext uri="{FF2B5EF4-FFF2-40B4-BE49-F238E27FC236}">
                <a16:creationId xmlns:a16="http://schemas.microsoft.com/office/drawing/2014/main" id="{A6B8A45B-220E-C439-B9E0-4BEF8EF916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2099" y="2527917"/>
            <a:ext cx="568631" cy="568631"/>
          </a:xfrm>
          <a:prstGeom prst="rect">
            <a:avLst/>
          </a:prstGeom>
        </p:spPr>
      </p:pic>
      <p:pic>
        <p:nvPicPr>
          <p:cNvPr id="87" name="Graphic 86" descr="School boy with solid fill">
            <a:extLst>
              <a:ext uri="{FF2B5EF4-FFF2-40B4-BE49-F238E27FC236}">
                <a16:creationId xmlns:a16="http://schemas.microsoft.com/office/drawing/2014/main" id="{6A8923EA-D466-F9D6-DB3A-45DC6A2B5CF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64191" y="2533614"/>
            <a:ext cx="654421" cy="654421"/>
          </a:xfrm>
          <a:prstGeom prst="rect">
            <a:avLst/>
          </a:prstGeom>
        </p:spPr>
      </p:pic>
      <p:pic>
        <p:nvPicPr>
          <p:cNvPr id="91" name="Graphic 90" descr="Man with cane with solid fill">
            <a:extLst>
              <a:ext uri="{FF2B5EF4-FFF2-40B4-BE49-F238E27FC236}">
                <a16:creationId xmlns:a16="http://schemas.microsoft.com/office/drawing/2014/main" id="{26DB9F98-F69A-BF0D-E19B-9D3077F917A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72438" y="2571427"/>
            <a:ext cx="550640" cy="550640"/>
          </a:xfrm>
          <a:prstGeom prst="rect">
            <a:avLst/>
          </a:prstGeom>
        </p:spPr>
      </p:pic>
      <p:pic>
        <p:nvPicPr>
          <p:cNvPr id="93" name="Graphic 92" descr="Hockey Stick Curve Graph with solid fill">
            <a:extLst>
              <a:ext uri="{FF2B5EF4-FFF2-40B4-BE49-F238E27FC236}">
                <a16:creationId xmlns:a16="http://schemas.microsoft.com/office/drawing/2014/main" id="{5A09464E-137F-7846-DABB-F833648D383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25237" y="2488785"/>
            <a:ext cx="600290" cy="600290"/>
          </a:xfrm>
          <a:prstGeom prst="rect">
            <a:avLst/>
          </a:prstGeom>
        </p:spPr>
      </p:pic>
      <p:sp>
        <p:nvSpPr>
          <p:cNvPr id="94" name="Text Placeholder 5">
            <a:extLst>
              <a:ext uri="{FF2B5EF4-FFF2-40B4-BE49-F238E27FC236}">
                <a16:creationId xmlns:a16="http://schemas.microsoft.com/office/drawing/2014/main" id="{1BC64B7A-A856-91B0-ED58-A4302FEE3C7D}"/>
              </a:ext>
            </a:extLst>
          </p:cNvPr>
          <p:cNvSpPr txBox="1">
            <a:spLocks/>
          </p:cNvSpPr>
          <p:nvPr/>
        </p:nvSpPr>
        <p:spPr>
          <a:xfrm>
            <a:off x="1470670" y="3372470"/>
            <a:ext cx="2030218" cy="5546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800" b="0" kern="1200" cap="none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476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286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096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Overall Population (D)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40ABEEE-826F-E9C4-20ED-4E6974160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07781" y="3367526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 Placeholder 5">
            <a:extLst>
              <a:ext uri="{FF2B5EF4-FFF2-40B4-BE49-F238E27FC236}">
                <a16:creationId xmlns:a16="http://schemas.microsoft.com/office/drawing/2014/main" id="{C695CCB3-9F02-DFDD-50D8-061AAE265C32}"/>
              </a:ext>
            </a:extLst>
          </p:cNvPr>
          <p:cNvSpPr txBox="1">
            <a:spLocks/>
          </p:cNvSpPr>
          <p:nvPr/>
        </p:nvSpPr>
        <p:spPr>
          <a:xfrm>
            <a:off x="981142" y="5179358"/>
            <a:ext cx="10865096" cy="5546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800" b="0" kern="1200" cap="none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476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286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096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DEMAND SCORE =</a:t>
            </a:r>
            <a:r>
              <a:rPr lang="pt-BR" dirty="0"/>
              <a:t> (w5 * E + w6 * F + w7 * G + w8 * H + w9 * I) / (w5+w6+w7+w8+w9)</a:t>
            </a:r>
            <a:endParaRPr lang="en-US" dirty="0"/>
          </a:p>
        </p:txBody>
      </p:sp>
      <p:sp>
        <p:nvSpPr>
          <p:cNvPr id="98" name="Text Placeholder 5">
            <a:extLst>
              <a:ext uri="{FF2B5EF4-FFF2-40B4-BE49-F238E27FC236}">
                <a16:creationId xmlns:a16="http://schemas.microsoft.com/office/drawing/2014/main" id="{F6B16A14-8D3B-846E-759E-9C0F8940BAAB}"/>
              </a:ext>
            </a:extLst>
          </p:cNvPr>
          <p:cNvSpPr txBox="1">
            <a:spLocks/>
          </p:cNvSpPr>
          <p:nvPr/>
        </p:nvSpPr>
        <p:spPr>
          <a:xfrm>
            <a:off x="981142" y="4701476"/>
            <a:ext cx="11078869" cy="5546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800" b="0" kern="1200" cap="none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476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286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096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ECONOMIC VIABILITY SCORE = </a:t>
            </a:r>
            <a:r>
              <a:rPr lang="pt-BR" dirty="0"/>
              <a:t>(w1 * A + w2 * B + w3 *C + w4 *D) / (w1+w2+w3+w4)</a:t>
            </a:r>
            <a:endParaRPr lang="en-US" dirty="0"/>
          </a:p>
        </p:txBody>
      </p:sp>
      <p:sp>
        <p:nvSpPr>
          <p:cNvPr id="99" name="Text Placeholder 5">
            <a:extLst>
              <a:ext uri="{FF2B5EF4-FFF2-40B4-BE49-F238E27FC236}">
                <a16:creationId xmlns:a16="http://schemas.microsoft.com/office/drawing/2014/main" id="{5EC67D3E-78D5-D1FE-64B9-E09FFB8D11C9}"/>
              </a:ext>
            </a:extLst>
          </p:cNvPr>
          <p:cNvSpPr txBox="1">
            <a:spLocks/>
          </p:cNvSpPr>
          <p:nvPr/>
        </p:nvSpPr>
        <p:spPr>
          <a:xfrm>
            <a:off x="1021646" y="5731207"/>
            <a:ext cx="9712472" cy="5546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800" b="0" kern="1200" cap="none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476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286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096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COMBINED SCORE = (w10 + Economic Viability Score) + (w11 + Demand Score)</a:t>
            </a:r>
          </a:p>
        </p:txBody>
      </p:sp>
      <p:pic>
        <p:nvPicPr>
          <p:cNvPr id="101" name="Graphic 100" descr="Group of people outline">
            <a:extLst>
              <a:ext uri="{FF2B5EF4-FFF2-40B4-BE49-F238E27FC236}">
                <a16:creationId xmlns:a16="http://schemas.microsoft.com/office/drawing/2014/main" id="{8FAF18BC-0190-8408-AE94-31737F7F537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57288" y="3401287"/>
            <a:ext cx="546686" cy="546686"/>
          </a:xfrm>
          <a:prstGeom prst="rect">
            <a:avLst/>
          </a:prstGeom>
        </p:spPr>
      </p:pic>
      <p:sp>
        <p:nvSpPr>
          <p:cNvPr id="102" name="Text Placeholder 5">
            <a:extLst>
              <a:ext uri="{FF2B5EF4-FFF2-40B4-BE49-F238E27FC236}">
                <a16:creationId xmlns:a16="http://schemas.microsoft.com/office/drawing/2014/main" id="{0B75FBBB-B488-82A1-2606-830055816EFC}"/>
              </a:ext>
            </a:extLst>
          </p:cNvPr>
          <p:cNvSpPr txBox="1">
            <a:spLocks/>
          </p:cNvSpPr>
          <p:nvPr/>
        </p:nvSpPr>
        <p:spPr>
          <a:xfrm>
            <a:off x="7383705" y="3703085"/>
            <a:ext cx="4737857" cy="55464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800" b="0" kern="1200" cap="none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476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286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096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Weight represented as w1, w2, w3 and so on</a:t>
            </a:r>
          </a:p>
          <a:p>
            <a:r>
              <a:rPr lang="en-US" sz="1600" dirty="0"/>
              <a:t>Scores are calculated on the scale of 1 to 10</a:t>
            </a:r>
          </a:p>
        </p:txBody>
      </p:sp>
    </p:spTree>
    <p:extLst>
      <p:ext uri="{BB962C8B-B14F-4D97-AF65-F5344CB8AC3E}">
        <p14:creationId xmlns:p14="http://schemas.microsoft.com/office/powerpoint/2010/main" val="175583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Doctor pointing at CAT scans">
            <a:extLst>
              <a:ext uri="{FF2B5EF4-FFF2-40B4-BE49-F238E27FC236}">
                <a16:creationId xmlns:a16="http://schemas.microsoft.com/office/drawing/2014/main" id="{51DAB4F3-6A41-481C-8A3E-932EDFC9FED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67132"/>
            <a:ext cx="11832000" cy="6513922"/>
          </a:xfr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3CBC84C2-2B48-4B15-A420-8B5F2BDE2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6624" y="176946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4E91A8-F608-453C-810A-BE9918180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68" y="567413"/>
            <a:ext cx="7560000" cy="360000"/>
          </a:xfrm>
        </p:spPr>
        <p:txBody>
          <a:bodyPr/>
          <a:lstStyle/>
          <a:p>
            <a:r>
              <a:rPr lang="en-US" dirty="0"/>
              <a:t>Selected countries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B898379A-942F-47A5-80B4-B1C6F09FCB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* According to a Survey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9B6BE182-7444-49DA-B6FA-215DD68D50CA}"/>
              </a:ext>
            </a:extLst>
          </p:cNvPr>
          <p:cNvSpPr/>
          <p:nvPr/>
        </p:nvSpPr>
        <p:spPr bwMode="white">
          <a:xfrm>
            <a:off x="773349" y="1080191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9784603-2F8F-493A-894B-9ECFC3587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33478" y="6597145"/>
            <a:ext cx="162904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Japan Landmarks - Most Famous Landmarks ...">
            <a:extLst>
              <a:ext uri="{FF2B5EF4-FFF2-40B4-BE49-F238E27FC236}">
                <a16:creationId xmlns:a16="http://schemas.microsoft.com/office/drawing/2014/main" id="{279A1CDC-6B5D-B39E-D15B-8D3592E8C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68" y="1296177"/>
            <a:ext cx="3534557" cy="1847850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0000" endA="300" endPos="55500" dist="1016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F7FA8BED-0D55-BF77-9C63-49270F5ED260}"/>
              </a:ext>
            </a:extLst>
          </p:cNvPr>
          <p:cNvSpPr txBox="1"/>
          <p:nvPr/>
        </p:nvSpPr>
        <p:spPr>
          <a:xfrm>
            <a:off x="550934" y="1504049"/>
            <a:ext cx="4907902" cy="1107996"/>
          </a:xfrm>
          <a:prstGeom prst="rect">
            <a:avLst/>
          </a:prstGeom>
          <a:noFill/>
          <a:ln>
            <a:solidFill>
              <a:srgbClr val="0F363C"/>
            </a:solidFill>
          </a:ln>
        </p:spPr>
        <p:txBody>
          <a:bodyPr wrap="square" rtlCol="0">
            <a:spAutoFit/>
            <a:scene3d>
              <a:camera prst="obliqueTopRight"/>
              <a:lightRig rig="threePt" dir="t"/>
            </a:scene3d>
          </a:bodyPr>
          <a:lstStyle/>
          <a:p>
            <a:r>
              <a:rPr lang="en-US" sz="6600" dirty="0">
                <a:ln w="38100">
                  <a:solidFill>
                    <a:schemeClr val="bg1"/>
                  </a:solidFill>
                </a:ln>
                <a:noFill/>
              </a:rPr>
              <a:t>1. </a:t>
            </a:r>
            <a:r>
              <a:rPr lang="en-US" sz="6600" dirty="0">
                <a:ln w="38100">
                  <a:solidFill>
                    <a:schemeClr val="bg1"/>
                  </a:solidFill>
                </a:ln>
                <a:noFill/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JAPAN</a:t>
            </a:r>
            <a:endParaRPr lang="en-IN" sz="6600" dirty="0">
              <a:ln w="38100">
                <a:solidFill>
                  <a:schemeClr val="bg1"/>
                </a:solidFill>
              </a:ln>
              <a:noFill/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30" name="Picture 6" descr="Austria in Pictures: 20 Beautiful Places to Photograph | PlanetWare">
            <a:extLst>
              <a:ext uri="{FF2B5EF4-FFF2-40B4-BE49-F238E27FC236}">
                <a16:creationId xmlns:a16="http://schemas.microsoft.com/office/drawing/2014/main" id="{F02676C8-258C-3680-861A-ACAD46718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011" y="1751753"/>
            <a:ext cx="3723846" cy="2111750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027794D8-7E8E-F3EC-A4EB-FC6F5CB55C3D}"/>
              </a:ext>
            </a:extLst>
          </p:cNvPr>
          <p:cNvSpPr txBox="1"/>
          <p:nvPr/>
        </p:nvSpPr>
        <p:spPr>
          <a:xfrm>
            <a:off x="7033478" y="2284995"/>
            <a:ext cx="5096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 w="38100">
                  <a:solidFill>
                    <a:schemeClr val="bg1"/>
                  </a:solidFill>
                </a:ln>
                <a:noFill/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2. AUSTRIA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35C7EA75-41DF-4A97-13D0-EF21F6EC977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90000"/>
          </a:blip>
          <a:stretch>
            <a:fillRect/>
          </a:stretch>
        </p:blipFill>
        <p:spPr>
          <a:xfrm>
            <a:off x="4158398" y="4037345"/>
            <a:ext cx="3363798" cy="1910301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ED947F3B-F54C-D0B6-EBB0-9F0146ADBBEC}"/>
              </a:ext>
            </a:extLst>
          </p:cNvPr>
          <p:cNvSpPr txBox="1"/>
          <p:nvPr/>
        </p:nvSpPr>
        <p:spPr>
          <a:xfrm>
            <a:off x="4117097" y="4651976"/>
            <a:ext cx="77770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n w="38100">
                  <a:solidFill>
                    <a:schemeClr val="bg1"/>
                  </a:solidFill>
                </a:ln>
                <a:noFill/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3. SWITZERLAND</a:t>
            </a:r>
          </a:p>
        </p:txBody>
      </p:sp>
    </p:spTree>
    <p:extLst>
      <p:ext uri="{BB962C8B-B14F-4D97-AF65-F5344CB8AC3E}">
        <p14:creationId xmlns:p14="http://schemas.microsoft.com/office/powerpoint/2010/main" val="369769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Doctor pointing at CAT scans">
            <a:extLst>
              <a:ext uri="{FF2B5EF4-FFF2-40B4-BE49-F238E27FC236}">
                <a16:creationId xmlns:a16="http://schemas.microsoft.com/office/drawing/2014/main" id="{51DAB4F3-6A41-481C-8A3E-932EDFC9FED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67132"/>
            <a:ext cx="11832000" cy="6513922"/>
          </a:xfr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3CBC84C2-2B48-4B15-A420-8B5F2BDE2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6624" y="176946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4E91A8-F608-453C-810A-BE9918180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68" y="567413"/>
            <a:ext cx="7560000" cy="360000"/>
          </a:xfrm>
        </p:spPr>
        <p:txBody>
          <a:bodyPr/>
          <a:lstStyle/>
          <a:p>
            <a:r>
              <a:rPr lang="en-US" dirty="0"/>
              <a:t>OTHER POTENTIAL countries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B898379A-942F-47A5-80B4-B1C6F09FCB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* According to a Survey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9B6BE182-7444-49DA-B6FA-215DD68D50CA}"/>
              </a:ext>
            </a:extLst>
          </p:cNvPr>
          <p:cNvSpPr/>
          <p:nvPr/>
        </p:nvSpPr>
        <p:spPr bwMode="white">
          <a:xfrm>
            <a:off x="773349" y="1080191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9784603-2F8F-493A-894B-9ECFC3587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33478" y="6597145"/>
            <a:ext cx="162904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Famous Landmarks in Norway - Life in Norway">
            <a:extLst>
              <a:ext uri="{FF2B5EF4-FFF2-40B4-BE49-F238E27FC236}">
                <a16:creationId xmlns:a16="http://schemas.microsoft.com/office/drawing/2014/main" id="{16911491-25FB-EE5B-A3D7-6EBBE9CE0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423" y="1430220"/>
            <a:ext cx="2965851" cy="2965851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CC4D75-EDF6-5738-76EC-6FE6E4409D8F}"/>
              </a:ext>
            </a:extLst>
          </p:cNvPr>
          <p:cNvSpPr txBox="1"/>
          <p:nvPr/>
        </p:nvSpPr>
        <p:spPr>
          <a:xfrm>
            <a:off x="1376143" y="1778264"/>
            <a:ext cx="4333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dirty="0">
                <a:ln w="38100">
                  <a:solidFill>
                    <a:prstClr val="white"/>
                  </a:solidFill>
                </a:ln>
                <a:noFill/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 "/>
              </a:rPr>
              <a:t>4</a:t>
            </a:r>
            <a:r>
              <a:rPr kumimoji="0" lang="en-US" sz="5400" b="0" i="0" u="none" strike="noStrike" kern="1200" cap="none" spc="0" normalizeH="0" baseline="0" noProof="0" dirty="0">
                <a:ln w="38100">
                  <a:solidFill>
                    <a:prstClr val="white"/>
                  </a:solidFill>
                </a:ln>
                <a:noFill/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 "/>
                <a:ea typeface="+mn-ea"/>
                <a:cs typeface="+mn-cs"/>
              </a:rPr>
              <a:t>. </a:t>
            </a:r>
            <a:r>
              <a:rPr lang="en-US" sz="5400" dirty="0">
                <a:ln w="38100">
                  <a:solidFill>
                    <a:prstClr val="white"/>
                  </a:solidFill>
                </a:ln>
                <a:noFill/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 "/>
              </a:rPr>
              <a:t>NORWAY</a:t>
            </a:r>
            <a:endParaRPr kumimoji="0" lang="en-US" sz="5400" b="0" i="0" u="none" strike="noStrike" kern="1200" cap="none" spc="0" normalizeH="0" baseline="0" noProof="0" dirty="0">
              <a:ln w="38100">
                <a:solidFill>
                  <a:prstClr val="white"/>
                </a:solidFill>
              </a:ln>
              <a:noFill/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"/>
              <a:ea typeface="+mn-ea"/>
              <a:cs typeface="+mn-cs"/>
            </a:endParaRPr>
          </a:p>
          <a:p>
            <a:endParaRPr lang="en-US" sz="1800" dirty="0">
              <a:ln w="38100">
                <a:solidFill>
                  <a:schemeClr val="bg1"/>
                </a:solidFill>
              </a:ln>
              <a:noFill/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515AC-577B-835D-DCD8-EBD9A21C5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134" y="2466830"/>
            <a:ext cx="3348723" cy="2681647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FFA2B9-2216-D7BE-6B0C-D6B6DC24BCBE}"/>
              </a:ext>
            </a:extLst>
          </p:cNvPr>
          <p:cNvSpPr txBox="1"/>
          <p:nvPr/>
        </p:nvSpPr>
        <p:spPr>
          <a:xfrm>
            <a:off x="7843298" y="3318273"/>
            <a:ext cx="4333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5400" dirty="0">
                <a:ln w="38100">
                  <a:solidFill>
                    <a:schemeClr val="bg1"/>
                  </a:solidFill>
                </a:ln>
                <a:noFill/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5. FANCE</a:t>
            </a:r>
            <a:endParaRPr kumimoji="0" lang="en-US" sz="5400" b="0" i="0" u="none" strike="noStrike" kern="1200" cap="none" spc="0" normalizeH="0" baseline="0" noProof="0" dirty="0">
              <a:ln w="38100">
                <a:solidFill>
                  <a:prstClr val="white"/>
                </a:solidFill>
              </a:ln>
              <a:noFill/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 "/>
              <a:ea typeface="+mn-ea"/>
              <a:cs typeface="+mn-cs"/>
            </a:endParaRPr>
          </a:p>
          <a:p>
            <a:endParaRPr lang="en-US" sz="1800" dirty="0">
              <a:ln w="38100">
                <a:solidFill>
                  <a:schemeClr val="bg1"/>
                </a:solidFill>
              </a:ln>
              <a:noFill/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1182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6B3C27-6F19-41D2-88CA-8A7CFB28C1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A0D72C-D227-4776-9E3B-8D09F58D1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174" y="446236"/>
            <a:ext cx="9860175" cy="370166"/>
          </a:xfrm>
        </p:spPr>
        <p:txBody>
          <a:bodyPr/>
          <a:lstStyle/>
          <a:p>
            <a:r>
              <a:rPr lang="en-US" dirty="0"/>
              <a:t>DEMAND AND ECONOMIC  VIABILITY SCORE</a:t>
            </a:r>
            <a:br>
              <a:rPr lang="en-US" dirty="0"/>
            </a:br>
            <a:endParaRPr lang="en-US" dirty="0"/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16593983-AEC5-4450-A5CD-B66EE3F91D94}"/>
              </a:ext>
            </a:extLst>
          </p:cNvPr>
          <p:cNvSpPr/>
          <p:nvPr/>
        </p:nvSpPr>
        <p:spPr bwMode="white">
          <a:xfrm>
            <a:off x="560174" y="997375"/>
            <a:ext cx="4888126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CE20D9E-B692-954A-FBB9-E1FA22776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072866"/>
              </p:ext>
            </p:extLst>
          </p:nvPr>
        </p:nvGraphicFramePr>
        <p:xfrm>
          <a:off x="2973150" y="1169204"/>
          <a:ext cx="6437552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388">
                  <a:extLst>
                    <a:ext uri="{9D8B030D-6E8A-4147-A177-3AD203B41FA5}">
                      <a16:colId xmlns:a16="http://schemas.microsoft.com/office/drawing/2014/main" val="883291324"/>
                    </a:ext>
                  </a:extLst>
                </a:gridCol>
                <a:gridCol w="1609388">
                  <a:extLst>
                    <a:ext uri="{9D8B030D-6E8A-4147-A177-3AD203B41FA5}">
                      <a16:colId xmlns:a16="http://schemas.microsoft.com/office/drawing/2014/main" val="355586360"/>
                    </a:ext>
                  </a:extLst>
                </a:gridCol>
                <a:gridCol w="1609388">
                  <a:extLst>
                    <a:ext uri="{9D8B030D-6E8A-4147-A177-3AD203B41FA5}">
                      <a16:colId xmlns:a16="http://schemas.microsoft.com/office/drawing/2014/main" val="3626199509"/>
                    </a:ext>
                  </a:extLst>
                </a:gridCol>
                <a:gridCol w="1609388">
                  <a:extLst>
                    <a:ext uri="{9D8B030D-6E8A-4147-A177-3AD203B41FA5}">
                      <a16:colId xmlns:a16="http://schemas.microsoft.com/office/drawing/2014/main" val="2161393824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kern="1200" baseline="0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Country Name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kern="1200" baseline="0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Demand Score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kern="1200" baseline="0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Economic Viability Score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kern="1200" baseline="0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Combined Score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18005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United Kingdom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5.621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2.636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4.278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0411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North America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5.653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5.816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5.726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75563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United States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5.581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5.881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5.716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12567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Japan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7.684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2.575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5.385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67042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Germany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6.977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3.217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5.285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04936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Austria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7.022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2.786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5.116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4840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Switzerland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6.395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3.255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4.982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45795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Cuba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7.175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2.041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4.865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12562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Norway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6.297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2.955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4.794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17230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Korea, Rep.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7.161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1.873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4.781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04376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France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6.345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2.836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4.766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79597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Belgium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6.342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2.711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4.708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32953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Malta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6.655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2.181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4.642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24871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Sweden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6.119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2.764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4.609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58667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>
                          <a:solidFill>
                            <a:schemeClr val="tx1"/>
                          </a:solidFill>
                          <a:effectLst/>
                        </a:rPr>
                        <a:t>Netherlands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6.011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2.759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4.548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625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256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2039"/>
            <a:ext cx="11832000" cy="6513922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203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SWOT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7" name="Title 2">
            <a:extLst>
              <a:ext uri="{FF2B5EF4-FFF2-40B4-BE49-F238E27FC236}">
                <a16:creationId xmlns:a16="http://schemas.microsoft.com/office/drawing/2014/main" id="{9BAF5A24-975A-E892-4B3F-19BB0D84C89C}"/>
              </a:ext>
            </a:extLst>
          </p:cNvPr>
          <p:cNvSpPr txBox="1">
            <a:spLocks/>
          </p:cNvSpPr>
          <p:nvPr/>
        </p:nvSpPr>
        <p:spPr>
          <a:xfrm>
            <a:off x="728399" y="1444333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GLOBALMED HEALTH SYSTEM</a:t>
            </a: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7BC50004-C5D5-4EF3-4C40-81531F999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238600"/>
              </p:ext>
            </p:extLst>
          </p:nvPr>
        </p:nvGraphicFramePr>
        <p:xfrm>
          <a:off x="1764513" y="1818318"/>
          <a:ext cx="8226738" cy="469392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{306799F8-075E-4A3A-A7F6-7FBC6576F1A4}</a:tableStyleId>
              </a:tblPr>
              <a:tblGrid>
                <a:gridCol w="4113369">
                  <a:extLst>
                    <a:ext uri="{9D8B030D-6E8A-4147-A177-3AD203B41FA5}">
                      <a16:colId xmlns:a16="http://schemas.microsoft.com/office/drawing/2014/main" val="1976424281"/>
                    </a:ext>
                  </a:extLst>
                </a:gridCol>
                <a:gridCol w="4113369">
                  <a:extLst>
                    <a:ext uri="{9D8B030D-6E8A-4147-A177-3AD203B41FA5}">
                      <a16:colId xmlns:a16="http://schemas.microsoft.com/office/drawing/2014/main" val="185189977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STRENGTH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- Strong brand reputation in the UK for advanced care and patient outcomes.</a:t>
                      </a:r>
                    </a:p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- Expertise in managing state-of-the-art facilities.</a:t>
                      </a:r>
                    </a:p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- High-quality medical technology and infrastructure.</a:t>
                      </a:r>
                    </a:p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</a:rPr>
                        <a:t>- Skilled workforce with a patient-centric approach.</a:t>
                      </a:r>
                      <a:endParaRPr lang="en-IN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WEAKNESS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 High operating costs associated with expanding into foreign markets.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 Limited local knowledge of market dynamics in the target countries.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 Potential regulatory challenges across multiple regions.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 Cultural adaptation to different healthcare systems</a:t>
                      </a:r>
                      <a:endParaRPr lang="en-IN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0393133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OPPORTUNITIES</a:t>
                      </a:r>
                    </a:p>
                    <a:p>
                      <a:endParaRPr lang="en-US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 Expansion into high-demand healthcare markets with aging populations.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 Partnership opportunities with local healthcare institutions.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 Increasing demand for specialized healthcare and medical tourism.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 Potential for leveraging telemedicine and digital health services.</a:t>
                      </a:r>
                      <a:endParaRPr lang="en-IN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THREAT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4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 Intense competition from established local healthcare providers.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 Stringent government regulations and healthcare policies.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 Economic instability or political risks in foreign markets.</a:t>
                      </a:r>
                    </a:p>
                    <a:p>
                      <a:r>
                        <a:rPr lang="en-US" sz="14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 Potential cultural differences in healthcare delivery expectations.</a:t>
                      </a:r>
                      <a:endParaRPr lang="en-IN" sz="14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7077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582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2039"/>
            <a:ext cx="11832000" cy="6513922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203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9641100" cy="370166"/>
          </a:xfrm>
        </p:spPr>
        <p:txBody>
          <a:bodyPr/>
          <a:lstStyle/>
          <a:p>
            <a:r>
              <a:rPr lang="en-US" dirty="0"/>
              <a:t>Risk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7" name="Title 2">
            <a:extLst>
              <a:ext uri="{FF2B5EF4-FFF2-40B4-BE49-F238E27FC236}">
                <a16:creationId xmlns:a16="http://schemas.microsoft.com/office/drawing/2014/main" id="{9BAF5A24-975A-E892-4B3F-19BB0D84C89C}"/>
              </a:ext>
            </a:extLst>
          </p:cNvPr>
          <p:cNvSpPr txBox="1">
            <a:spLocks/>
          </p:cNvSpPr>
          <p:nvPr/>
        </p:nvSpPr>
        <p:spPr>
          <a:xfrm>
            <a:off x="728399" y="1444333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Healthcare Industry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8A16499-292F-68BD-F278-A8AF09BFBB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000" y="2007618"/>
            <a:ext cx="5211975" cy="3072545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en-IN" sz="2400" b="1" kern="1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1. Regulatory and Compliance Risks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Risks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: Non-compliance with laws and regulations like HIPAA (Health Insurance Portability and Accountability Act), FDA guidelines, CMS (</a:t>
            </a:r>
            <a:r>
              <a:rPr lang="en-IN" sz="1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Centers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 for Medicare &amp; Medicaid Services) regulations, etc.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Potential Threats: </a:t>
            </a:r>
            <a:endParaRPr lang="en-IN" sz="1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unga" panose="020B0502040204020203" pitchFamily="34" charset="0"/>
            </a:endParaRPr>
          </a:p>
          <a:p>
            <a:pPr marL="285750" lvl="0" indent="-285750" algn="just">
              <a:lnSpc>
                <a:spcPct val="107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Regulatory fines or penalties.</a:t>
            </a:r>
          </a:p>
          <a:p>
            <a:pPr marL="285750" lvl="0" indent="-285750" algn="just">
              <a:lnSpc>
                <a:spcPct val="107000"/>
              </a:lnSpc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Loss of accreditation or licensure.</a:t>
            </a: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Legal liabilities due to non-compliance.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56F881B-118F-A719-49F6-F326FBEA1D2F}"/>
              </a:ext>
            </a:extLst>
          </p:cNvPr>
          <p:cNvSpPr txBox="1">
            <a:spLocks/>
          </p:cNvSpPr>
          <p:nvPr/>
        </p:nvSpPr>
        <p:spPr>
          <a:xfrm>
            <a:off x="6524625" y="2977269"/>
            <a:ext cx="5211975" cy="307254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476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286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096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en-US" sz="2400" b="1" kern="100" dirty="0">
                <a:latin typeface="Calibri Light" panose="020F03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2. Operational Risks</a:t>
            </a:r>
          </a:p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en-US" sz="1400" b="1" kern="100" dirty="0">
                <a:latin typeface="Calibri Light" panose="020F03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Risks: Disruptions to day-to-day operations that affect patient care, workflow, or service delivery.</a:t>
            </a:r>
          </a:p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en-US" sz="1400" b="1" kern="100" dirty="0">
                <a:latin typeface="Calibri Light" panose="020F03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Potential Threats:</a:t>
            </a:r>
          </a:p>
          <a:p>
            <a:pPr marL="285750" indent="-285750" algn="just">
              <a:lnSpc>
                <a:spcPct val="107000"/>
              </a:lnSpc>
              <a:spcBef>
                <a:spcPts val="200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400" b="1" kern="100" dirty="0">
                <a:latin typeface="Calibri Light" panose="020F03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Workforce shortages or turnover (e.g., nurses, doctors).</a:t>
            </a:r>
          </a:p>
          <a:p>
            <a:pPr marL="285750" indent="-285750" algn="just">
              <a:lnSpc>
                <a:spcPct val="107000"/>
              </a:lnSpc>
              <a:spcBef>
                <a:spcPts val="200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400" b="1" kern="100" dirty="0">
                <a:latin typeface="Calibri Light" panose="020F03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Inefficient hospital management or patient flow.</a:t>
            </a:r>
          </a:p>
          <a:p>
            <a:pPr marL="285750" indent="-285750" algn="just">
              <a:lnSpc>
                <a:spcPct val="107000"/>
              </a:lnSpc>
              <a:spcBef>
                <a:spcPts val="200"/>
              </a:spcBef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400" b="1" kern="100" dirty="0">
                <a:latin typeface="Calibri Light" panose="020F0302020204030204" pitchFamily="34" charset="0"/>
                <a:ea typeface="Times New Roman" panose="02020603050405020304" pitchFamily="18" charset="0"/>
                <a:cs typeface="Tunga" panose="020B0502040204020203" pitchFamily="34" charset="0"/>
              </a:rPr>
              <a:t>Equipment failure or supply chain interruptions.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8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office pitch deck</Template>
  <TotalTime>403</TotalTime>
  <Words>3269</Words>
  <Application>Microsoft Office PowerPoint</Application>
  <PresentationFormat>Widescreen</PresentationFormat>
  <Paragraphs>464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Arial </vt:lpstr>
      <vt:lpstr>Calibri</vt:lpstr>
      <vt:lpstr>Calibri Light</vt:lpstr>
      <vt:lpstr>Courier New</vt:lpstr>
      <vt:lpstr>Gill Sans MT</vt:lpstr>
      <vt:lpstr>Symbol</vt:lpstr>
      <vt:lpstr>Office Theme</vt:lpstr>
      <vt:lpstr>Healthcare Beyond Borders Case Study on Expanding Internationally</vt:lpstr>
      <vt:lpstr>WHO ARE WE? Introducing  the  Experts  Behind  the Analysis</vt:lpstr>
      <vt:lpstr>Overview of gloBalmed HEALTH SYSTEMS </vt:lpstr>
      <vt:lpstr>Market selection criteria</vt:lpstr>
      <vt:lpstr>Selected countries</vt:lpstr>
      <vt:lpstr>OTHER POTENTIAL countries</vt:lpstr>
      <vt:lpstr>DEMAND AND ECONOMIC  VIABILITY SCORE </vt:lpstr>
      <vt:lpstr>SWOT ANALYSIS</vt:lpstr>
      <vt:lpstr>Risk Analysis</vt:lpstr>
      <vt:lpstr>Risk Analysis</vt:lpstr>
      <vt:lpstr>Risk Analysis</vt:lpstr>
      <vt:lpstr>Risk Analysis</vt:lpstr>
      <vt:lpstr>Risk Analysis</vt:lpstr>
      <vt:lpstr>Gap Analysis</vt:lpstr>
      <vt:lpstr>Gap Analysis</vt:lpstr>
      <vt:lpstr>Gap Analysis</vt:lpstr>
      <vt:lpstr>Gap Analysis</vt:lpstr>
      <vt:lpstr>Gap Analysis</vt:lpstr>
      <vt:lpstr>Potential Geological Merits and Demerits</vt:lpstr>
      <vt:lpstr>Current Healthcare Infrastructure</vt:lpstr>
      <vt:lpstr>Geo-political Laws</vt:lpstr>
      <vt:lpstr>Government Regulations Supporting Healthcare Industry</vt:lpstr>
      <vt:lpstr>Medical Insurance and Healthcare Policies</vt:lpstr>
      <vt:lpstr>Cultural Factors in Healthcare </vt:lpstr>
      <vt:lpstr>Hiring and Professionals availability analysis</vt:lpstr>
      <vt:lpstr>Communication and Marketing Strategies</vt:lpstr>
      <vt:lpstr>Construction and Maintenance Analysis</vt:lpstr>
      <vt:lpstr>CONCLUSION</vt:lpstr>
      <vt:lpstr>CONCLUSION</vt:lpstr>
      <vt:lpstr>CONCLUSION</vt:lpstr>
      <vt:lpstr>CONCLUSION</vt:lpstr>
      <vt:lpstr>recommendation</vt:lpstr>
      <vt:lpstr>Assumptions and Declaration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Beyond Borders Case Study on Expanding Internationally</dc:title>
  <dc:creator>Dwarakanath, Megha</dc:creator>
  <cp:lastModifiedBy>Dwarakanath, Megha</cp:lastModifiedBy>
  <cp:revision>9</cp:revision>
  <dcterms:created xsi:type="dcterms:W3CDTF">2024-09-06T07:03:13Z</dcterms:created>
  <dcterms:modified xsi:type="dcterms:W3CDTF">2024-09-07T14:26:32Z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