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020536-E579-457B-93B8-E9BC16C57F0A}">
  <a:tblStyle styleId="{0D020536-E579-457B-93B8-E9BC16C57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0BEBBE-97ED-412D-8F15-E6B38258A77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745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Learning to Classify Imbalanced data streams for Binary Classification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68000" y="234925"/>
            <a:ext cx="28080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Activity Diagram</a:t>
            </a:r>
            <a:endParaRPr/>
          </a:p>
        </p:txBody>
      </p:sp>
      <p:pic>
        <p:nvPicPr>
          <p:cNvPr descr="C:\Users\Nikita Luthra\Downloads\activity.jpg" id="119" name="Shape 119"/>
          <p:cNvPicPr preferRelativeResize="0"/>
          <p:nvPr/>
        </p:nvPicPr>
        <p:blipFill rotWithShape="1">
          <a:blip r:embed="rId3">
            <a:alphaModFix/>
          </a:blip>
          <a:srcRect b="13746" l="4569" r="5469" t="13862"/>
          <a:stretch/>
        </p:blipFill>
        <p:spPr>
          <a:xfrm>
            <a:off x="876963" y="791425"/>
            <a:ext cx="7390075" cy="399002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55600"/>
            <a:ext cx="3401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Proposed Solution</a:t>
            </a:r>
            <a:endParaRPr sz="3600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70275" y="1248425"/>
            <a:ext cx="31248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Splitting of 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ample data into: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“Stream” package in R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to convert data sets to data streams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Clustering algorithms followed by classification using Ensemble Classifiers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UcDemBVBCKiBxC3WtYhRkL-VoAn45Ai_16XRUT4Me32d1QGlChsd05TVaGBjkjumOEhHlpE-KrR-ak2OTS3UHMidBebGuXtsSbNkPTnJL4r5aso1IHuxwSNPGvZORDye-uhDthf3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408" y="0"/>
            <a:ext cx="32235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Analysis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175"/>
            <a:ext cx="434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Functional Requirements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Clustering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Classification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Labelling</a:t>
            </a:r>
            <a:endParaRPr sz="1800"/>
          </a:p>
          <a:p>
            <a:pPr indent="-342900" lvl="0" marL="457200" rtl="0" algn="l">
              <a:spcBef>
                <a:spcPts val="2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Specific Requirements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Datsets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Mammography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Sea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Language - R programming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652975" y="1266175"/>
            <a:ext cx="417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b="1" lang="en" sz="1800"/>
              <a:t>Non-functional Requirements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Accuracy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Sensitivity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Specificity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Precision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Recall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F-measure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G-mean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Performance - Recall used to compare the classifiers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Shape 138"/>
          <p:cNvGraphicFramePr/>
          <p:nvPr/>
        </p:nvGraphicFramePr>
        <p:xfrm>
          <a:off x="395025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277750"/>
                <a:gridCol w="1277750"/>
                <a:gridCol w="1277750"/>
              </a:tblGrid>
              <a:tr h="5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as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as negative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positive(TP)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negative(FN)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positive(FP)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negative(TN)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Confusion Matrix: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pic>
        <p:nvPicPr>
          <p:cNvPr descr="formulas.png" id="141" name="Shape 141"/>
          <p:cNvPicPr preferRelativeResize="0"/>
          <p:nvPr/>
        </p:nvPicPr>
        <p:blipFill rotWithShape="1">
          <a:blip r:embed="rId3">
            <a:alphaModFix/>
          </a:blip>
          <a:srcRect b="40758" l="0" r="40933" t="0"/>
          <a:stretch/>
        </p:blipFill>
        <p:spPr>
          <a:xfrm>
            <a:off x="4950425" y="1042413"/>
            <a:ext cx="3198100" cy="3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672000" y="197850"/>
            <a:ext cx="43935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Architectural Design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15" y="1161025"/>
            <a:ext cx="7384875" cy="33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7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				Implementation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829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❖"/>
            </a:pPr>
            <a:r>
              <a:rPr lang="en" sz="2400"/>
              <a:t>SMOTE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■"/>
            </a:pPr>
            <a:r>
              <a:rPr lang="en" sz="2400"/>
              <a:t>Generating synthetic examples for minority (positive) class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Clustering Algorithms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Sliding window + k-means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Clustream + k-means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Classification Algorithms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Naive Bayes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OzaBoost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+ k-means clustering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74" y="707400"/>
            <a:ext cx="6250863" cy="4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Clustream</a:t>
            </a:r>
            <a:r>
              <a:rPr lang="en"/>
              <a:t> + k-means clustering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872" y="707400"/>
            <a:ext cx="6068253" cy="44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Shape 170"/>
          <p:cNvGraphicFramePr/>
          <p:nvPr/>
        </p:nvGraphicFramePr>
        <p:xfrm>
          <a:off x="4264075" y="8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{F60BEBBE-97ED-412D-8F15-E6B38258A774}</a:tableStyleId>
              </a:tblPr>
              <a:tblGrid>
                <a:gridCol w="1999725"/>
                <a:gridCol w="1372150"/>
                <a:gridCol w="1268725"/>
              </a:tblGrid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Naïve Bayes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OzaBoost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0.9528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0.9825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95% CI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sz="1100"/>
                        <a:t>(0.9469,</a:t>
                      </a:r>
                      <a:r>
                        <a:rPr lang="en" sz="1100"/>
                        <a:t>   </a:t>
                      </a:r>
                      <a:r>
                        <a:rPr lang="en" sz="1100"/>
                        <a:t>0.9582)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1100"/>
                        <a:t>(0.9787, 0.9857)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1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0.04749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Kappa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0.381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0.5456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0.75214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0.52586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0.95707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0.99214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0.27245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0.58654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/>
                        <a:t> 0.99450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0.98997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Prevalence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0.02093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0.02075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 Class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1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1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195250" y="941975"/>
            <a:ext cx="3438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pen Sans"/>
                <a:ea typeface="Open Sans"/>
                <a:cs typeface="Open Sans"/>
                <a:sym typeface="Open Sans"/>
              </a:rPr>
              <a:t>Classification using true labels</a:t>
            </a:r>
            <a:endParaRPr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2" name="Shape 172"/>
          <p:cNvGraphicFramePr/>
          <p:nvPr/>
        </p:nvGraphicFramePr>
        <p:xfrm>
          <a:off x="812000" y="207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66450"/>
                <a:gridCol w="1066450"/>
              </a:tblGrid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5239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Shape 173"/>
          <p:cNvSpPr txBox="1"/>
          <p:nvPr/>
        </p:nvSpPr>
        <p:spPr>
          <a:xfrm>
            <a:off x="284100" y="3095075"/>
            <a:ext cx="3438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OzaBoost Classifier: Confusion Matrix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741613" y="3767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47800"/>
                <a:gridCol w="1155475"/>
              </a:tblGrid>
              <a:tr h="512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5431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284100" y="1495500"/>
            <a:ext cx="3188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bayes:Confusion  Matrix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</a:t>
            </a:r>
            <a:endParaRPr b="1"/>
          </a:p>
        </p:txBody>
      </p:sp>
      <p:sp>
        <p:nvSpPr>
          <p:cNvPr id="176" name="Shape 176"/>
          <p:cNvSpPr txBox="1"/>
          <p:nvPr/>
        </p:nvSpPr>
        <p:spPr>
          <a:xfrm>
            <a:off x="314000" y="204000"/>
            <a:ext cx="14214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Shape 181"/>
          <p:cNvGraphicFramePr/>
          <p:nvPr/>
        </p:nvGraphicFramePr>
        <p:xfrm>
          <a:off x="4264075" y="2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{F60BEBBE-97ED-412D-8F15-E6B38258A774}</a:tableStyleId>
              </a:tblPr>
              <a:tblGrid>
                <a:gridCol w="1924800"/>
                <a:gridCol w="1322225"/>
                <a:gridCol w="1393575"/>
              </a:tblGrid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Naïve Bayes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OzaBoost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0.6803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0.5908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95% CI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sz="1100"/>
                        <a:t>(0.6661, 0.6943)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sz="1100"/>
                        <a:t>(0.5758, 0.6056)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&lt; 2.2e-16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&lt; 2.2e-16   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Kappa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0.3722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0.2007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0.3832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0.2066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0.9961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0.9990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0.9906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0.9956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0.6031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0.5423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Prevalence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0.5152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0.5152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 Class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Shape 182"/>
          <p:cNvSpPr txBox="1"/>
          <p:nvPr/>
        </p:nvSpPr>
        <p:spPr>
          <a:xfrm>
            <a:off x="195250" y="941975"/>
            <a:ext cx="3624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Clustream + k-means Clustering and Classification with SMOTE</a:t>
            </a:r>
            <a:endParaRPr b="1" u="sng"/>
          </a:p>
        </p:txBody>
      </p:sp>
      <p:graphicFrame>
        <p:nvGraphicFramePr>
          <p:cNvPr id="183" name="Shape 183"/>
          <p:cNvGraphicFramePr/>
          <p:nvPr/>
        </p:nvGraphicFramePr>
        <p:xfrm>
          <a:off x="812000" y="207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66450"/>
                <a:gridCol w="1066450"/>
              </a:tblGrid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284100" y="3095075"/>
            <a:ext cx="3438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OzaBoost Classifier: Confusion Matrix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Shape 185"/>
          <p:cNvGraphicFramePr/>
          <p:nvPr/>
        </p:nvGraphicFramePr>
        <p:xfrm>
          <a:off x="741613" y="3767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47800"/>
                <a:gridCol w="1155475"/>
              </a:tblGrid>
              <a:tr h="51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2065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1743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Shape 186"/>
          <p:cNvSpPr txBox="1"/>
          <p:nvPr/>
        </p:nvSpPr>
        <p:spPr>
          <a:xfrm>
            <a:off x="284100" y="1495500"/>
            <a:ext cx="3188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bayes:Confusion  Matrix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</a:t>
            </a:r>
            <a:endParaRPr b="1"/>
          </a:p>
        </p:txBody>
      </p:sp>
      <p:sp>
        <p:nvSpPr>
          <p:cNvPr id="187" name="Shape 187"/>
          <p:cNvSpPr txBox="1"/>
          <p:nvPr/>
        </p:nvSpPr>
        <p:spPr>
          <a:xfrm>
            <a:off x="314000" y="204000"/>
            <a:ext cx="1884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791300" y="494575"/>
            <a:ext cx="75915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Project Guide :</a:t>
            </a:r>
            <a:r>
              <a:rPr lang="en" sz="2400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Prof.</a:t>
            </a:r>
            <a:r>
              <a:rPr b="1"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Kiran Bhowmick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Proposed by : </a:t>
            </a: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Megha Jakhotia -   60004140033                                 				 Yash Kapadia      -   60004140040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			       		 Nikita Luthra      -   60004140047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Shape 192"/>
          <p:cNvGraphicFramePr/>
          <p:nvPr/>
        </p:nvGraphicFramePr>
        <p:xfrm>
          <a:off x="4264075" y="2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{F60BEBBE-97ED-412D-8F15-E6B38258A774}</a:tableStyleId>
              </a:tblPr>
              <a:tblGrid>
                <a:gridCol w="1962225"/>
                <a:gridCol w="1372225"/>
                <a:gridCol w="1306150"/>
              </a:tblGrid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Naïve Bayes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OzaBoost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0.8377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0.7416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95% CI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1100"/>
                        <a:t>(0.8263, 0.8487)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1100"/>
                        <a:t>(0.7281, 0.7546)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&lt; 2.2e-16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&lt; 2.2e-16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Kappa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0.6774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0.4902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0.7319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0.5121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0.9502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0.9855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0.9398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0.9740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0.7693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0.6552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Prevalence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0.5152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0.5152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 Class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Shape 193"/>
          <p:cNvSpPr txBox="1"/>
          <p:nvPr/>
        </p:nvSpPr>
        <p:spPr>
          <a:xfrm>
            <a:off x="195250" y="941975"/>
            <a:ext cx="3886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Sliding Window(horizon = 100) </a:t>
            </a:r>
            <a:r>
              <a:rPr b="1" lang="en" u="sng"/>
              <a:t>+ k-means Clustering and Classification with SMOTE</a:t>
            </a:r>
            <a:endParaRPr b="1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graphicFrame>
        <p:nvGraphicFramePr>
          <p:cNvPr id="194" name="Shape 194"/>
          <p:cNvGraphicFramePr/>
          <p:nvPr/>
        </p:nvGraphicFramePr>
        <p:xfrm>
          <a:off x="812000" y="207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66450"/>
                <a:gridCol w="1066450"/>
              </a:tblGrid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589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1608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284100" y="3095075"/>
            <a:ext cx="3438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OzaBoost Classifier: Confusion Matrix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741613" y="3767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47800"/>
                <a:gridCol w="1155475"/>
              </a:tblGrid>
              <a:tr h="51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2037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1072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1125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Shape 197"/>
          <p:cNvSpPr txBox="1"/>
          <p:nvPr/>
        </p:nvSpPr>
        <p:spPr>
          <a:xfrm>
            <a:off x="284100" y="1495500"/>
            <a:ext cx="3188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bayes:Confusion Matrix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</a:t>
            </a:r>
            <a:endParaRPr b="1"/>
          </a:p>
        </p:txBody>
      </p:sp>
      <p:sp>
        <p:nvSpPr>
          <p:cNvPr id="198" name="Shape 198"/>
          <p:cNvSpPr txBox="1"/>
          <p:nvPr/>
        </p:nvSpPr>
        <p:spPr>
          <a:xfrm>
            <a:off x="314000" y="204000"/>
            <a:ext cx="1884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Shape 203"/>
          <p:cNvGraphicFramePr/>
          <p:nvPr/>
        </p:nvGraphicFramePr>
        <p:xfrm>
          <a:off x="4264075" y="2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{F60BEBBE-97ED-412D-8F15-E6B38258A774}</a:tableStyleId>
              </a:tblPr>
              <a:tblGrid>
                <a:gridCol w="2037175"/>
                <a:gridCol w="1359650"/>
                <a:gridCol w="1243775"/>
              </a:tblGrid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Naïve Bayes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OzaBoost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0.8377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0.7655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95% CI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1100"/>
                        <a:t>(0.8263, 0.8487)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(0.7525, 0.7781)</a:t>
                      </a:r>
                      <a:endParaRPr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&lt; 2.2e-16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&lt; 2.2e-16  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Kappa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0.6774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0.5349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0.7319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0.6222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0.9502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0.9178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0.9398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0.8894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Neg Pred Value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0.7693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0.6956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Prevalence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0.5152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0.5152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Positive Class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Shape 204"/>
          <p:cNvSpPr txBox="1"/>
          <p:nvPr/>
        </p:nvSpPr>
        <p:spPr>
          <a:xfrm>
            <a:off x="195250" y="941975"/>
            <a:ext cx="3886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Sliding Window(horizon = 10) + k-means Clustering and Classification with SMOTE</a:t>
            </a:r>
            <a:endParaRPr b="1" u="sng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graphicFrame>
        <p:nvGraphicFramePr>
          <p:cNvPr id="205" name="Shape 205"/>
          <p:cNvGraphicFramePr/>
          <p:nvPr/>
        </p:nvGraphicFramePr>
        <p:xfrm>
          <a:off x="812000" y="207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66450"/>
                <a:gridCol w="1066450"/>
              </a:tblGrid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589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1608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Shape 206"/>
          <p:cNvSpPr txBox="1"/>
          <p:nvPr/>
        </p:nvSpPr>
        <p:spPr>
          <a:xfrm>
            <a:off x="284100" y="3095075"/>
            <a:ext cx="3438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OzaBoost Classifier: Confusion Matrix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Shape 207"/>
          <p:cNvGraphicFramePr/>
          <p:nvPr/>
        </p:nvGraphicFramePr>
        <p:xfrm>
          <a:off x="741613" y="3767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1047800"/>
                <a:gridCol w="1155475"/>
              </a:tblGrid>
              <a:tr h="51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1897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830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1367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284100" y="1495500"/>
            <a:ext cx="3188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bayes:Confusion Matrix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				</a:t>
            </a:r>
            <a:endParaRPr b="1"/>
          </a:p>
        </p:txBody>
      </p:sp>
      <p:sp>
        <p:nvSpPr>
          <p:cNvPr id="209" name="Shape 209"/>
          <p:cNvSpPr txBox="1"/>
          <p:nvPr/>
        </p:nvSpPr>
        <p:spPr>
          <a:xfrm>
            <a:off x="314000" y="204000"/>
            <a:ext cx="1884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741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Testing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33980" l="0" r="0" t="0"/>
          <a:stretch/>
        </p:blipFill>
        <p:spPr>
          <a:xfrm>
            <a:off x="591525" y="707400"/>
            <a:ext cx="4614971" cy="394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50134" t="66939"/>
          <a:stretch/>
        </p:blipFill>
        <p:spPr>
          <a:xfrm>
            <a:off x="5129500" y="707412"/>
            <a:ext cx="2321250" cy="199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5">
            <a:alphaModFix/>
          </a:blip>
          <a:srcRect b="0" l="51484" r="0" t="65675"/>
          <a:stretch/>
        </p:blipFill>
        <p:spPr>
          <a:xfrm>
            <a:off x="5201800" y="2618006"/>
            <a:ext cx="2321250" cy="212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145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852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Compared 6 clustering algorithms: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Sliding Window + k-means Clustering Algorithm along with Naive bayes classifier performs the best providing sensitivity value as 0.73.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performance of OzaBoost classifier improves on reducing the horizon size of sliding window to 10.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lh6.googleusercontent.com/y989y1oGb3t9oiEV6LUri02f7rBft4Qk9bSV77OGVQy6qNpiOb2RzdsHwssx2KSfwKzbpujXBNstD3p-Ao7qGgl1iZZF5L9DC2u4s4T_4xELWDMQXb8GN9At5HelJKGSpde-lTWl"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50" y="1340525"/>
            <a:ext cx="7258175" cy="1995075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1003650" y="1745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 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82800"/>
            <a:ext cx="85206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Imbalanced Data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Classification of Imbalanced 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 streams &amp; their c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haracteristics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Availability of labels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Classification of Data Streams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Real-time Applications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/>
              <a:t>Scope and Objective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Working for at least 2 Datasets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Clustering &amp; Binary classifier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❖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Problems considered: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Class imbalance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 Streams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➢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Absence of Labels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Review of literature</a:t>
            </a:r>
            <a:endParaRPr/>
          </a:p>
        </p:txBody>
      </p:sp>
      <p:graphicFrame>
        <p:nvGraphicFramePr>
          <p:cNvPr id="89" name="Shape 89"/>
          <p:cNvGraphicFramePr/>
          <p:nvPr/>
        </p:nvGraphicFramePr>
        <p:xfrm>
          <a:off x="311700" y="1266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409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Advantages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Discussion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“Learning from class-imbalanced data:  Review of methods and applications”, International Journal of Expert systems with applications, Elsevier, Dec 2016.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depth review of rare event detection from an imbalanced learning perspective and application in various fields.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a thorough review or rare event detection techniques and its application.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Gave various methods that are used to solve the problem of imbalanced data focussed on rare events and the wide application of the same.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 V. Chawla, K. W. Bowyer, L. O. Hall, et al., “Smote: synthetic minority over-sampling technique,” Journal of Artificial Intelligence Research, Vol. 16, pp. 321–357, 2002.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About the Data Level approach to handle Imbalanced Data.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gives one of the best methods for sampling the data that overcomes the drawbacks of the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undersampling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oversampling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algorithms standalone.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Explains the working of the SMOTE algorithm and how it samples the minority and majority class.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Review of literature</a:t>
            </a:r>
            <a:endParaRPr/>
          </a:p>
        </p:txBody>
      </p:sp>
      <p:graphicFrame>
        <p:nvGraphicFramePr>
          <p:cNvPr id="95" name="Shape 95"/>
          <p:cNvGraphicFramePr/>
          <p:nvPr/>
        </p:nvGraphicFramePr>
        <p:xfrm>
          <a:off x="311700" y="1266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{0D020536-E579-457B-93B8-E9BC16C57F0A}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409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Advantages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Discussion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Algorithms for Data Stream Karishma Nadhe1, Prof. P. M. Chawan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Depicted various algorithms that are used for clustering and explained their orkings in brief.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describes the working of algorithms: DBSCAN, DENCLUE, SNN, CHAMELEON, DBSTREAM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Explains the working of the density-based clustering algorithm and its various types.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Stream Clustering Algorithms: A Review Maryam Mousavi1 , Azuraliza Abu Bakar1 , and Mohammadmahdi  Vakilian.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different data stream clustering algorithms in the literature by considering their respective advantages and disadvantages are discussed.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describes about the different data stream clustering methods: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partitioning, grid-based, density-based and model-based.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provides an explanation about the clustering algorithms which help us to concentrate our implementation on a selected few like DStream.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Conclusion from Review of literature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❖"/>
            </a:pPr>
            <a:r>
              <a:rPr lang="en" sz="2400"/>
              <a:t>Important Issues in various domains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Approaches to learning from imbalanced data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Data-level methods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Algorithm-level methods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Hybrid methods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Data-level Method: SMOTE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Clustering Algorithms for Data Streams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Overview of Process</a:t>
            </a:r>
            <a:endParaRPr/>
          </a:p>
        </p:txBody>
      </p:sp>
      <p:pic>
        <p:nvPicPr>
          <p:cNvPr descr="C:\Users\Nikita Luthra\Downloads\dfdlev0 (2).jpg" id="107" name="Shape 107"/>
          <p:cNvPicPr preferRelativeResize="0"/>
          <p:nvPr/>
        </p:nvPicPr>
        <p:blipFill rotWithShape="1">
          <a:blip r:embed="rId3">
            <a:alphaModFix/>
          </a:blip>
          <a:srcRect b="20151" l="9304" r="7097" t="11631"/>
          <a:stretch/>
        </p:blipFill>
        <p:spPr>
          <a:xfrm>
            <a:off x="152400" y="1304825"/>
            <a:ext cx="8679900" cy="2983716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Overall Process</a:t>
            </a:r>
            <a:endParaRPr/>
          </a:p>
        </p:txBody>
      </p:sp>
      <p:pic>
        <p:nvPicPr>
          <p:cNvPr descr="C:\Users\Nikita Luthra\Downloads\dfdlev1.jpg" id="113" name="Shape 113"/>
          <p:cNvPicPr preferRelativeResize="0"/>
          <p:nvPr/>
        </p:nvPicPr>
        <p:blipFill rotWithShape="1">
          <a:blip r:embed="rId3">
            <a:alphaModFix/>
          </a:blip>
          <a:srcRect b="17441" l="10781" r="10639" t="15579"/>
          <a:stretch/>
        </p:blipFill>
        <p:spPr>
          <a:xfrm>
            <a:off x="671975" y="1254900"/>
            <a:ext cx="7800050" cy="348650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