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5" r:id="rId3"/>
    <p:sldId id="259" r:id="rId4"/>
    <p:sldId id="260" r:id="rId5"/>
    <p:sldId id="264" r:id="rId6"/>
    <p:sldId id="266" r:id="rId7"/>
    <p:sldId id="257" r:id="rId8"/>
    <p:sldId id="258" r:id="rId9"/>
    <p:sldId id="272" r:id="rId10"/>
    <p:sldId id="273" r:id="rId11"/>
    <p:sldId id="262" r:id="rId12"/>
    <p:sldId id="263" r:id="rId13"/>
    <p:sldId id="267" r:id="rId14"/>
    <p:sldId id="268" r:id="rId15"/>
    <p:sldId id="269" r:id="rId16"/>
    <p:sldId id="261"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979" autoAdjust="0"/>
  </p:normalViewPr>
  <p:slideViewPr>
    <p:cSldViewPr snapToGrid="0">
      <p:cViewPr varScale="1">
        <p:scale>
          <a:sx n="66" d="100"/>
          <a:sy n="66" d="100"/>
        </p:scale>
        <p:origin x="48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E36F5-2D24-4BB0-8FF6-261BEAD866B1}"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3B348-37D3-46ED-90DF-8D73218CE136}" type="slidenum">
              <a:rPr lang="en-US" smtClean="0"/>
              <a:t>‹#›</a:t>
            </a:fld>
            <a:endParaRPr lang="en-US"/>
          </a:p>
        </p:txBody>
      </p:sp>
    </p:spTree>
    <p:extLst>
      <p:ext uri="{BB962C8B-B14F-4D97-AF65-F5344CB8AC3E}">
        <p14:creationId xmlns:p14="http://schemas.microsoft.com/office/powerpoint/2010/main" val="348405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63B348-37D3-46ED-90DF-8D73218CE136}" type="slidenum">
              <a:rPr lang="en-US" smtClean="0"/>
              <a:t>18</a:t>
            </a:fld>
            <a:endParaRPr lang="en-US"/>
          </a:p>
        </p:txBody>
      </p:sp>
    </p:spTree>
    <p:extLst>
      <p:ext uri="{BB962C8B-B14F-4D97-AF65-F5344CB8AC3E}">
        <p14:creationId xmlns:p14="http://schemas.microsoft.com/office/powerpoint/2010/main" val="101544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5926" y="425471"/>
            <a:ext cx="2532130" cy="571142"/>
          </a:xfrm>
        </p:spPr>
        <p:txBody>
          <a:bodyPr/>
          <a:lstStyle/>
          <a:p>
            <a:r>
              <a:rPr lang="en-US" sz="3200" b="1" dirty="0" smtClean="0">
                <a:solidFill>
                  <a:schemeClr val="tx1"/>
                </a:solidFill>
                <a:latin typeface="Arial" panose="020B0604020202020204" pitchFamily="34" charset="0"/>
                <a:cs typeface="Arial" panose="020B0604020202020204" pitchFamily="34" charset="0"/>
              </a:rPr>
              <a:t>Java Part-1</a:t>
            </a:r>
            <a:endParaRPr lang="en-US" sz="32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467694" y="1211636"/>
            <a:ext cx="4887034" cy="1290932"/>
          </a:xfrm>
        </p:spPr>
        <p:txBody>
          <a:bodyPr>
            <a:noAutofit/>
          </a:bodyPr>
          <a:lstStyle/>
          <a:p>
            <a:r>
              <a:rPr lang="en-US" b="1" dirty="0" smtClean="0">
                <a:solidFill>
                  <a:schemeClr val="bg2">
                    <a:lumMod val="20000"/>
                    <a:lumOff val="80000"/>
                  </a:schemeClr>
                </a:solidFill>
                <a:latin typeface="Arial" panose="020B0604020202020204" pitchFamily="34" charset="0"/>
                <a:cs typeface="Arial" panose="020B0604020202020204" pitchFamily="34" charset="0"/>
              </a:rPr>
              <a:t>Keep Learning</a:t>
            </a:r>
          </a:p>
          <a:p>
            <a:r>
              <a:rPr lang="en-US" b="1" dirty="0" smtClean="0">
                <a:solidFill>
                  <a:schemeClr val="bg2">
                    <a:lumMod val="20000"/>
                    <a:lumOff val="80000"/>
                  </a:schemeClr>
                </a:solidFill>
                <a:latin typeface="Arial" panose="020B0604020202020204" pitchFamily="34" charset="0"/>
                <a:cs typeface="Arial" panose="020B0604020202020204" pitchFamily="34" charset="0"/>
              </a:rPr>
              <a:t>Be FOCUS   </a:t>
            </a:r>
          </a:p>
          <a:p>
            <a:r>
              <a:rPr lang="en-US" b="1" dirty="0" smtClean="0">
                <a:solidFill>
                  <a:schemeClr val="bg2">
                    <a:lumMod val="20000"/>
                    <a:lumOff val="80000"/>
                  </a:schemeClr>
                </a:solidFill>
                <a:latin typeface="Arial" panose="020B0604020202020204" pitchFamily="34" charset="0"/>
                <a:cs typeface="Arial" panose="020B0604020202020204" pitchFamily="34" charset="0"/>
              </a:rPr>
              <a:t>Practice makes you progress</a:t>
            </a:r>
          </a:p>
          <a:p>
            <a:endParaRPr lang="en-US" b="1" dirty="0">
              <a:solidFill>
                <a:schemeClr val="bg2">
                  <a:lumMod val="20000"/>
                  <a:lumOff val="80000"/>
                </a:schemeClr>
              </a:solidFill>
              <a:latin typeface="Arial" panose="020B0604020202020204" pitchFamily="34" charset="0"/>
              <a:cs typeface="Arial" panose="020B0604020202020204" pitchFamily="34" charset="0"/>
            </a:endParaRPr>
          </a:p>
        </p:txBody>
      </p:sp>
      <p:sp>
        <p:nvSpPr>
          <p:cNvPr id="6" name="TextBox 5"/>
          <p:cNvSpPr txBox="1"/>
          <p:nvPr/>
        </p:nvSpPr>
        <p:spPr>
          <a:xfrm>
            <a:off x="3090182" y="5830821"/>
            <a:ext cx="6020474"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Duration : Learning is a way that meets with infinity</a:t>
            </a:r>
            <a:endParaRPr lang="en-US" sz="2000" dirty="0">
              <a:latin typeface="Arial" panose="020B0604020202020204" pitchFamily="34" charset="0"/>
              <a:cs typeface="Arial" panose="020B0604020202020204" pitchFamily="34" charset="0"/>
            </a:endParaRPr>
          </a:p>
        </p:txBody>
      </p:sp>
      <p:sp>
        <p:nvSpPr>
          <p:cNvPr id="17" name="AutoShape 2" descr="Image result for java backgroun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Image result for java backgroun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Image result for java background imag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descr="Image result for java background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10366408" y="463649"/>
            <a:ext cx="933651"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GOALS</a:t>
            </a:r>
            <a:endParaRPr lang="en-US" sz="1400" b="1" dirty="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a:extLst>
              <a:ext uri="{BEBA8EAE-BF5A-486C-A8C5-ECC9F3942E4B}">
                <a14:imgProps xmlns:a14="http://schemas.microsoft.com/office/drawing/2010/main">
                  <a14:imgLayer r:embed="rId3">
                    <a14:imgEffect>
                      <a14:backgroundRemoval t="1498" b="98502" l="5435" r="96957">
                        <a14:foregroundMark x1="55000" y1="49813" x2="55000" y2="49813"/>
                        <a14:foregroundMark x1="68043" y1="49813" x2="68043" y2="49813"/>
                        <a14:foregroundMark x1="74565" y1="56180" x2="74565" y2="56180"/>
                        <a14:foregroundMark x1="89565" y1="49064" x2="89565" y2="49064"/>
                        <a14:foregroundMark x1="43696" y1="62172" x2="43696" y2="62172"/>
                        <a14:foregroundMark x1="21739" y1="31086" x2="21739" y2="31086"/>
                        <a14:foregroundMark x1="28261" y1="37828" x2="28261" y2="37828"/>
                        <a14:foregroundMark x1="33478" y1="61423" x2="33478" y2="61423"/>
                        <a14:foregroundMark x1="32826" y1="70037" x2="32826" y2="70037"/>
                        <a14:foregroundMark x1="30000" y1="80524" x2="30000" y2="80524"/>
                        <a14:foregroundMark x1="40870" y1="91760" x2="40870" y2="91760"/>
                      </a14:backgroundRemoval>
                    </a14:imgEffect>
                  </a14:imgLayer>
                </a14:imgProps>
              </a:ext>
            </a:extLst>
          </a:blip>
          <a:stretch>
            <a:fillRect/>
          </a:stretch>
        </p:blipFill>
        <p:spPr>
          <a:xfrm>
            <a:off x="3379872" y="2502568"/>
            <a:ext cx="4974856" cy="2887579"/>
          </a:xfrm>
          <a:prstGeom prst="rect">
            <a:avLst/>
          </a:prstGeom>
        </p:spPr>
      </p:pic>
    </p:spTree>
    <p:extLst>
      <p:ext uri="{BB962C8B-B14F-4D97-AF65-F5344CB8AC3E}">
        <p14:creationId xmlns:p14="http://schemas.microsoft.com/office/powerpoint/2010/main" val="2326074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Types of Errors :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0" y="875899"/>
            <a:ext cx="10453036"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2)    Run Time Errors :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7</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721893" y="1518617"/>
            <a:ext cx="11165307"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Runtime errors occur when the program has successfully compiled without giving any errors and creating a </a:t>
            </a:r>
            <a:r>
              <a:rPr lang="en-US" sz="2000" b="1" dirty="0">
                <a:solidFill>
                  <a:schemeClr val="bg2">
                    <a:lumMod val="40000"/>
                    <a:lumOff val="60000"/>
                  </a:schemeClr>
                </a:solidFill>
                <a:latin typeface="Arial" panose="020B0604020202020204" pitchFamily="34" charset="0"/>
                <a:cs typeface="Arial" panose="020B0604020202020204" pitchFamily="34" charset="0"/>
              </a:rPr>
              <a:t>".class"</a:t>
            </a:r>
            <a:r>
              <a:rPr lang="en-US" sz="2000" dirty="0">
                <a:latin typeface="Arial" panose="020B0604020202020204" pitchFamily="34" charset="0"/>
                <a:cs typeface="Arial" panose="020B0604020202020204" pitchFamily="34" charset="0"/>
              </a:rPr>
              <a:t> file. However, the program does not execute properly. These errors are detected at runtime or at the time of execution of the program</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Java compiler does not detect runtime errors because the Java compiler does not have any technique to catch these errors as it does not have all the runtime information available to it. Runtime errors are caught by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Machine(JVM) </a:t>
            </a:r>
            <a:r>
              <a:rPr lang="en-US" sz="2000" dirty="0">
                <a:latin typeface="Arial" panose="020B0604020202020204" pitchFamily="34" charset="0"/>
                <a:cs typeface="Arial" panose="020B0604020202020204" pitchFamily="34" charset="0"/>
              </a:rPr>
              <a:t>when the program is running.</a:t>
            </a:r>
          </a:p>
          <a:p>
            <a:r>
              <a:rPr lang="en-US" sz="2000" dirty="0">
                <a:latin typeface="Arial" panose="020B0604020202020204" pitchFamily="34" charset="0"/>
                <a:cs typeface="Arial" panose="020B0604020202020204" pitchFamily="34" charset="0"/>
              </a:rPr>
              <a:t>These runtime errors are called </a:t>
            </a:r>
            <a:r>
              <a:rPr lang="en-US" sz="2000" b="1" dirty="0">
                <a:solidFill>
                  <a:schemeClr val="bg2">
                    <a:lumMod val="40000"/>
                    <a:lumOff val="60000"/>
                  </a:schemeClr>
                </a:solidFill>
                <a:latin typeface="Arial" panose="020B0604020202020204" pitchFamily="34" charset="0"/>
                <a:cs typeface="Arial" panose="020B0604020202020204" pitchFamily="34" charset="0"/>
              </a:rPr>
              <a:t>exceptions</a:t>
            </a:r>
            <a:r>
              <a:rPr lang="en-US" sz="2000" dirty="0">
                <a:latin typeface="Arial" panose="020B0604020202020204" pitchFamily="34" charset="0"/>
                <a:cs typeface="Arial" panose="020B0604020202020204" pitchFamily="34" charset="0"/>
              </a:rPr>
              <a:t> and they terminate the program abnormally, giving an error statement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96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a:latin typeface="Arial" panose="020B0604020202020204" pitchFamily="34" charset="0"/>
                <a:cs typeface="Arial" panose="020B0604020202020204" pitchFamily="34" charset="0"/>
              </a:rPr>
              <a:t>Features of Java Language :-</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413886" y="1289067"/>
            <a:ext cx="11675446" cy="4708981"/>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1.Simple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No concepts of Pointers , Explicit memory Allocations , Structures , Operator Overloading    </a:t>
            </a:r>
            <a:r>
              <a:rPr lang="en-US" sz="2000" b="1" dirty="0" smtClean="0">
                <a:solidFill>
                  <a:schemeClr val="bg2">
                    <a:lumMod val="40000"/>
                    <a:lumOff val="60000"/>
                  </a:schemeClr>
                </a:solidFill>
                <a:latin typeface="Arial" panose="020B0604020202020204" pitchFamily="34" charset="0"/>
                <a:cs typeface="Arial" panose="020B0604020202020204" pitchFamily="34" charset="0"/>
              </a:rPr>
              <a:t>2.Object oriented Language :-</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Abstraction</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Encapsulation</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Inheritance</a:t>
            </a:r>
          </a:p>
          <a:p>
            <a:pPr marL="1257300" lvl="2"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Polymorphism            </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3.Portable and platform </a:t>
            </a:r>
            <a:r>
              <a:rPr lang="en-US" sz="2000" b="1" dirty="0" smtClean="0">
                <a:solidFill>
                  <a:schemeClr val="bg2">
                    <a:lumMod val="40000"/>
                    <a:lumOff val="60000"/>
                  </a:schemeClr>
                </a:solidFill>
                <a:latin typeface="Arial" panose="020B0604020202020204" pitchFamily="34" charset="0"/>
                <a:cs typeface="Arial" panose="020B0604020202020204" pitchFamily="34" charset="0"/>
              </a:rPr>
              <a:t>independent </a:t>
            </a:r>
            <a:r>
              <a:rPr lang="en-US" sz="2000" dirty="0" smtClean="0">
                <a:latin typeface="Arial" panose="020B0604020202020204" pitchFamily="34" charset="0"/>
                <a:cs typeface="Arial" panose="020B0604020202020204" pitchFamily="34" charset="0"/>
                <a:sym typeface="Wingdings" panose="05000000000000000000" pitchFamily="2" charset="2"/>
              </a:rPr>
              <a:t>Run on any Environment</a:t>
            </a:r>
            <a:endParaRPr lang="en-US" sz="20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4.Robust</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Early Checking of Errors with the help of Garbage collector , Exception Handling</a:t>
            </a:r>
            <a:endParaRPr lang="en-US" sz="20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5.Multithreading</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Concurrent Execution of several parts of same program at the same time</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Improve CPU Utilization</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6.Dynamic Linking</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7.Secure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Secure for Internet Application</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Raise Out of Boundary Exception in Arrays</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Strong Typed Language</a:t>
            </a: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8.Performance </a:t>
            </a: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8</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524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162223" cy="750440"/>
          </a:xfrm>
        </p:spPr>
        <p:txBody>
          <a:bodyPr/>
          <a:lstStyle/>
          <a:p>
            <a:pPr marL="342900" indent="-342900"/>
            <a:r>
              <a:rPr lang="en-US" sz="3200" b="1" dirty="0" smtClean="0">
                <a:latin typeface="Arial" panose="020B0604020202020204" pitchFamily="34" charset="0"/>
                <a:cs typeface="Arial" panose="020B0604020202020204" pitchFamily="34" charset="0"/>
              </a:rPr>
              <a:t>Platform </a:t>
            </a:r>
            <a:r>
              <a:rPr lang="en-US" sz="3200" b="1" dirty="0">
                <a:latin typeface="Arial" panose="020B0604020202020204" pitchFamily="34" charset="0"/>
                <a:cs typeface="Arial" panose="020B0604020202020204" pitchFamily="34" charset="0"/>
              </a:rPr>
              <a:t>Independent  :-</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115503" y="1270534"/>
            <a:ext cx="10453036"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1.A </a:t>
            </a:r>
            <a:r>
              <a:rPr lang="en-US" sz="2000" dirty="0">
                <a:latin typeface="Arial" panose="020B0604020202020204" pitchFamily="34" charset="0"/>
                <a:cs typeface="Arial" panose="020B0604020202020204" pitchFamily="34" charset="0"/>
              </a:rPr>
              <a:t>Java program requires JVM (part of JRE) to execute Java code. When java application starts to executes,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 </a:t>
            </a:r>
            <a:r>
              <a:rPr lang="en-US" sz="2000" dirty="0">
                <a:latin typeface="Arial" panose="020B0604020202020204" pitchFamily="34" charset="0"/>
                <a:cs typeface="Arial" panose="020B0604020202020204" pitchFamily="34" charset="0"/>
              </a:rPr>
              <a:t>also starts.</a:t>
            </a:r>
          </a:p>
          <a:p>
            <a:r>
              <a:rPr lang="en-US" sz="2000" dirty="0">
                <a:latin typeface="Arial" panose="020B0604020202020204" pitchFamily="34" charset="0"/>
                <a:cs typeface="Arial" panose="020B0604020202020204" pitchFamily="34" charset="0"/>
              </a:rPr>
              <a:t>2.Bytecode has instructions that </a:t>
            </a:r>
            <a:r>
              <a:rPr lang="en-US" sz="2000" b="1" dirty="0">
                <a:solidFill>
                  <a:schemeClr val="bg2">
                    <a:lumMod val="40000"/>
                    <a:lumOff val="60000"/>
                  </a:schemeClr>
                </a:solidFill>
                <a:latin typeface="Arial" panose="020B0604020202020204" pitchFamily="34" charset="0"/>
                <a:cs typeface="Arial" panose="020B0604020202020204" pitchFamily="34" charset="0"/>
              </a:rPr>
              <a:t>Java Virtual Machine </a:t>
            </a:r>
            <a:r>
              <a:rPr lang="en-US" sz="2000" dirty="0">
                <a:latin typeface="Arial" panose="020B0604020202020204" pitchFamily="34" charset="0"/>
                <a:cs typeface="Arial" panose="020B0604020202020204" pitchFamily="34" charset="0"/>
              </a:rPr>
              <a:t>can understand and execute.</a:t>
            </a:r>
          </a:p>
          <a:p>
            <a:r>
              <a:rPr lang="en-US" sz="2000" dirty="0">
                <a:latin typeface="Arial" panose="020B0604020202020204" pitchFamily="34" charset="0"/>
                <a:cs typeface="Arial" panose="020B0604020202020204" pitchFamily="34" charset="0"/>
              </a:rPr>
              <a:t>3.JVM converts the Bytecode to machine specific code.</a:t>
            </a:r>
          </a:p>
          <a:p>
            <a:r>
              <a:rPr lang="en-US" sz="2000" dirty="0">
                <a:latin typeface="Arial" panose="020B0604020202020204" pitchFamily="34" charset="0"/>
                <a:cs typeface="Arial" panose="020B0604020202020204" pitchFamily="34" charset="0"/>
              </a:rPr>
              <a:t>4.Java Bytecode can be copied on to any machine that has JVM and executed.This is what makes Java </a:t>
            </a:r>
            <a:r>
              <a:rPr lang="en-US" sz="2000" b="1" dirty="0">
                <a:solidFill>
                  <a:schemeClr val="bg2">
                    <a:lumMod val="40000"/>
                    <a:lumOff val="60000"/>
                  </a:schemeClr>
                </a:solidFill>
                <a:latin typeface="Arial" panose="020B0604020202020204" pitchFamily="34" charset="0"/>
                <a:cs typeface="Arial" panose="020B0604020202020204" pitchFamily="34" charset="0"/>
              </a:rPr>
              <a:t>Platform Independent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5</a:t>
            </a:r>
            <a:r>
              <a:rPr lang="en-US" sz="2000" b="1" dirty="0">
                <a:latin typeface="Arial" panose="020B0604020202020204" pitchFamily="34" charset="0"/>
                <a:cs typeface="Arial" panose="020B0604020202020204" pitchFamily="34" charset="0"/>
              </a:rPr>
              <a:t>.</a:t>
            </a:r>
            <a:r>
              <a:rPr lang="en-US" sz="2000" b="1" dirty="0">
                <a:solidFill>
                  <a:schemeClr val="bg2">
                    <a:lumMod val="40000"/>
                    <a:lumOff val="60000"/>
                  </a:schemeClr>
                </a:solidFill>
                <a:latin typeface="Arial" panose="020B0604020202020204" pitchFamily="34" charset="0"/>
                <a:cs typeface="Arial" panose="020B0604020202020204" pitchFamily="34" charset="0"/>
              </a:rPr>
              <a:t>"Write Once , Run any where"</a:t>
            </a:r>
          </a:p>
        </p:txBody>
      </p:sp>
      <p:sp>
        <p:nvSpPr>
          <p:cNvPr id="4" name="TextBox 3"/>
          <p:cNvSpPr txBox="1"/>
          <p:nvPr/>
        </p:nvSpPr>
        <p:spPr>
          <a:xfrm>
            <a:off x="10568539" y="305851"/>
            <a:ext cx="712270"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9</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5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25822"/>
            <a:ext cx="721895"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10</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221382" y="1222408"/>
            <a:ext cx="3445844" cy="347787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1.Object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2.Class</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3.Abstraction</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4.Encapsulation</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5.Inheritance</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6.Polymorphism	</a:t>
            </a:r>
            <a:endParaRPr lang="en-US" sz="2000" dirty="0">
              <a:latin typeface="Arial" panose="020B0604020202020204" pitchFamily="34" charset="0"/>
              <a:cs typeface="Arial" panose="020B0604020202020204" pitchFamily="34" charset="0"/>
            </a:endParaRPr>
          </a:p>
        </p:txBody>
      </p:sp>
      <p:sp>
        <p:nvSpPr>
          <p:cNvPr id="7" name="Rectangle 6"/>
          <p:cNvSpPr/>
          <p:nvPr/>
        </p:nvSpPr>
        <p:spPr>
          <a:xfrm>
            <a:off x="5948413" y="1347537"/>
            <a:ext cx="5919537" cy="500513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091838" y="1588168"/>
            <a:ext cx="5650983" cy="4437247"/>
          </a:xfrm>
          <a:prstGeom prst="rect">
            <a:avLst/>
          </a:prstGeom>
        </p:spPr>
      </p:pic>
    </p:spTree>
    <p:extLst>
      <p:ext uri="{BB962C8B-B14F-4D97-AF65-F5344CB8AC3E}">
        <p14:creationId xmlns:p14="http://schemas.microsoft.com/office/powerpoint/2010/main" val="1115802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04910" y="325102"/>
            <a:ext cx="702644"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11</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86628" y="971433"/>
            <a:ext cx="344584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1.Object</a:t>
            </a:r>
          </a:p>
        </p:txBody>
      </p:sp>
      <p:sp>
        <p:nvSpPr>
          <p:cNvPr id="3" name="TextBox 2"/>
          <p:cNvSpPr txBox="1"/>
          <p:nvPr/>
        </p:nvSpPr>
        <p:spPr>
          <a:xfrm>
            <a:off x="1366787" y="1517057"/>
            <a:ext cx="10863714"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Real World Entity</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Properties(Variables)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Tasks Performed</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Instance of a Class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Any entity that has state and behavior is known as an object</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86628" y="3052739"/>
            <a:ext cx="256031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Example :-</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1328285" y="3609938"/>
            <a:ext cx="2839454"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Human is a Object</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Name         </a:t>
            </a:r>
          </a:p>
          <a:p>
            <a:r>
              <a:rPr lang="en-US" sz="2000" dirty="0" smtClean="0">
                <a:latin typeface="Arial" panose="020B0604020202020204" pitchFamily="34" charset="0"/>
                <a:cs typeface="Arial" panose="020B0604020202020204" pitchFamily="34" charset="0"/>
              </a:rPr>
              <a:t>Colour         Properties</a:t>
            </a:r>
          </a:p>
          <a:p>
            <a:r>
              <a:rPr lang="en-US" sz="2000" dirty="0" smtClean="0">
                <a:latin typeface="Arial" panose="020B0604020202020204" pitchFamily="34" charset="0"/>
                <a:cs typeface="Arial" panose="020B0604020202020204" pitchFamily="34" charset="0"/>
              </a:rPr>
              <a:t>Height</a:t>
            </a:r>
          </a:p>
          <a:p>
            <a:endParaRPr lang="en-US" sz="20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1809550" y="3965608"/>
            <a:ext cx="0" cy="539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2213811" y="4687503"/>
            <a:ext cx="433136" cy="7122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8803" y="3609938"/>
            <a:ext cx="2156059"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Tasks :-</a:t>
            </a:r>
          </a:p>
          <a:p>
            <a:endParaRPr lang="en-US"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Walk()</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Run()</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Read()</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Write()</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37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459"/>
            <a:ext cx="8845617" cy="750440"/>
          </a:xfrm>
        </p:spPr>
        <p:txBody>
          <a:bodyPr/>
          <a:lstStyle/>
          <a:p>
            <a:r>
              <a:rPr lang="en-US" sz="3200" b="1" dirty="0" smtClean="0">
                <a:latin typeface="Arial" panose="020B0604020202020204" pitchFamily="34" charset="0"/>
                <a:cs typeface="Arial" panose="020B0604020202020204" pitchFamily="34" charset="0"/>
              </a:rPr>
              <a:t>OOPS Concepts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414535" y="325102"/>
            <a:ext cx="721895"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12</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86628" y="971433"/>
            <a:ext cx="344584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2.Class</a:t>
            </a:r>
          </a:p>
        </p:txBody>
      </p:sp>
      <p:sp>
        <p:nvSpPr>
          <p:cNvPr id="3" name="TextBox 2"/>
          <p:cNvSpPr txBox="1"/>
          <p:nvPr/>
        </p:nvSpPr>
        <p:spPr>
          <a:xfrm>
            <a:off x="1328286" y="1607419"/>
            <a:ext cx="6901314"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Collection of objects is called </a:t>
            </a:r>
            <a:r>
              <a:rPr lang="en-US" sz="2000" dirty="0" smtClean="0">
                <a:latin typeface="Arial" panose="020B0604020202020204" pitchFamily="34" charset="0"/>
                <a:cs typeface="Arial" panose="020B0604020202020204" pitchFamily="34" charset="0"/>
              </a:rPr>
              <a:t>class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Blue Print that Object follows</a:t>
            </a:r>
          </a:p>
          <a:p>
            <a:pPr marL="342900"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logical </a:t>
            </a:r>
            <a:r>
              <a:rPr lang="en-US" sz="2000" dirty="0" smtClean="0">
                <a:latin typeface="Arial" panose="020B0604020202020204" pitchFamily="34" charset="0"/>
                <a:cs typeface="Arial" panose="020B0604020202020204" pitchFamily="34" charset="0"/>
              </a:rPr>
              <a:t>entity</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86628" y="3052739"/>
            <a:ext cx="256031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Example :-</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1328285" y="3609938"/>
            <a:ext cx="3359218"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Student </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Sname         </a:t>
            </a:r>
          </a:p>
          <a:p>
            <a:r>
              <a:rPr lang="en-US" sz="2000" dirty="0" smtClean="0">
                <a:latin typeface="Arial" panose="020B0604020202020204" pitchFamily="34" charset="0"/>
                <a:cs typeface="Arial" panose="020B0604020202020204" pitchFamily="34" charset="0"/>
              </a:rPr>
              <a:t>Srollname         Properties</a:t>
            </a:r>
          </a:p>
          <a:p>
            <a:r>
              <a:rPr lang="en-US" sz="2000" dirty="0" smtClean="0">
                <a:latin typeface="Arial" panose="020B0604020202020204" pitchFamily="34" charset="0"/>
                <a:cs typeface="Arial" panose="020B0604020202020204" pitchFamily="34" charset="0"/>
              </a:rPr>
              <a:t>SDOJ</a:t>
            </a:r>
          </a:p>
          <a:p>
            <a:endParaRPr lang="en-US" sz="20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1809550" y="3965608"/>
            <a:ext cx="0" cy="539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2581976" y="4716355"/>
            <a:ext cx="433136" cy="7122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8803" y="3609938"/>
            <a:ext cx="2156059" cy="1938992"/>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Tasks :-</a:t>
            </a:r>
          </a:p>
          <a:p>
            <a:endParaRPr lang="en-US"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read()</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write()</a:t>
            </a:r>
          </a:p>
          <a:p>
            <a:pPr marL="800100" lvl="1" indent="-342900">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play()</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5030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13</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967338" y="1549667"/>
            <a:ext cx="10019899" cy="440120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Class Hcl</a:t>
            </a:r>
          </a:p>
          <a:p>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     public static void main(String[]args)</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System.out.println(“Hello World !!!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Output :-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Hello World !!! </a:t>
            </a:r>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2252312" y="1761423"/>
            <a:ext cx="866273" cy="9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85962" y="1549667"/>
            <a:ext cx="1742173" cy="36576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Class Name</a:t>
            </a:r>
            <a:endParaRPr lang="en-US" dirty="0">
              <a:latin typeface="Arial" panose="020B0604020202020204" pitchFamily="34" charset="0"/>
              <a:cs typeface="Arial" panose="020B0604020202020204" pitchFamily="34" charset="0"/>
            </a:endParaRPr>
          </a:p>
        </p:txBody>
      </p:sp>
      <p:cxnSp>
        <p:nvCxnSpPr>
          <p:cNvPr id="10" name="Elbow Connector 9"/>
          <p:cNvCxnSpPr/>
          <p:nvPr/>
        </p:nvCxnSpPr>
        <p:spPr>
          <a:xfrm>
            <a:off x="3667226" y="2562244"/>
            <a:ext cx="4369869" cy="52938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37095" y="2945331"/>
            <a:ext cx="2040556"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Main Method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937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How to Compile and Run the Given Program</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13</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187692" y="1241658"/>
            <a:ext cx="12594657" cy="409342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1.How to compile the given program :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Open cmd on the given program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And Type </a:t>
            </a:r>
            <a:r>
              <a:rPr lang="en-US" sz="2000" dirty="0" smtClean="0">
                <a:latin typeface="Arial" panose="020B0604020202020204" pitchFamily="34" charset="0"/>
                <a:cs typeface="Arial" panose="020B0604020202020204" pitchFamily="34" charset="0"/>
                <a:sym typeface="Wingdings" panose="05000000000000000000" pitchFamily="2" charset="2"/>
              </a:rPr>
              <a:t> Javac classname.java</a:t>
            </a:r>
            <a:r>
              <a:rPr lang="en-US" sz="2000" dirty="0" smtClean="0">
                <a:latin typeface="Arial" panose="020B0604020202020204" pitchFamily="34" charset="0"/>
                <a:cs typeface="Arial" panose="020B0604020202020204" pitchFamily="34" charset="0"/>
              </a:rPr>
              <a:t>           (Class name’s first letter should be there in Caps)</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Example: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javac Megha.java</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2.How to run the given program :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Open cmd on the given program</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And Type </a:t>
            </a:r>
            <a:r>
              <a:rPr lang="en-US" sz="2000" dirty="0" smtClean="0">
                <a:latin typeface="Arial" panose="020B0604020202020204" pitchFamily="34" charset="0"/>
                <a:cs typeface="Arial" panose="020B0604020202020204" pitchFamily="34" charset="0"/>
                <a:sym typeface="Wingdings" panose="05000000000000000000" pitchFamily="2" charset="2"/>
              </a:rPr>
              <a:t> Java classname                    (There is no need to write .Java Extension) </a:t>
            </a:r>
          </a:p>
          <a:p>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  Example: -    </a:t>
            </a:r>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b="1" dirty="0" smtClean="0">
                <a:solidFill>
                  <a:schemeClr val="bg2">
                    <a:lumMod val="60000"/>
                    <a:lumOff val="40000"/>
                  </a:schemeClr>
                </a:solidFill>
                <a:latin typeface="Arial" panose="020B0604020202020204" pitchFamily="34" charset="0"/>
                <a:cs typeface="Arial" panose="020B0604020202020204" pitchFamily="34" charset="0"/>
              </a:rPr>
              <a:t>java Megha         </a:t>
            </a:r>
            <a:endParaRPr lang="en-US" sz="2000" b="1" dirty="0">
              <a:solidFill>
                <a:schemeClr val="bg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495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9827394" cy="750440"/>
          </a:xfrm>
        </p:spPr>
        <p:txBody>
          <a:bodyPr/>
          <a:lstStyle/>
          <a:p>
            <a:r>
              <a:rPr lang="en-US" sz="3200" b="1" dirty="0" smtClean="0">
                <a:latin typeface="Arial" panose="020B0604020202020204" pitchFamily="34" charset="0"/>
                <a:cs typeface="Arial" panose="020B0604020202020204" pitchFamily="34" charset="0"/>
              </a:rPr>
              <a:t>Notes</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395284" y="353978"/>
            <a:ext cx="760396"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13</a:t>
            </a:r>
            <a:endParaRPr lang="en-US" sz="3600"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29693676"/>
              </p:ext>
            </p:extLst>
          </p:nvPr>
        </p:nvGraphicFramePr>
        <p:xfrm>
          <a:off x="626711" y="1268306"/>
          <a:ext cx="8128000" cy="3078480"/>
        </p:xfrm>
        <a:graphic>
          <a:graphicData uri="http://schemas.openxmlformats.org/drawingml/2006/table">
            <a:tbl>
              <a:tblPr firstRow="1" bandRow="1">
                <a:tableStyleId>{C4B1156A-380E-4F78-BDF5-A606A8083BF9}</a:tableStyleId>
              </a:tblPr>
              <a:tblGrid>
                <a:gridCol w="961457">
                  <a:extLst>
                    <a:ext uri="{9D8B030D-6E8A-4147-A177-3AD203B41FA5}">
                      <a16:colId xmlns:a16="http://schemas.microsoft.com/office/drawing/2014/main" val="4070735623"/>
                    </a:ext>
                  </a:extLst>
                </a:gridCol>
                <a:gridCol w="5926511">
                  <a:extLst>
                    <a:ext uri="{9D8B030D-6E8A-4147-A177-3AD203B41FA5}">
                      <a16:colId xmlns:a16="http://schemas.microsoft.com/office/drawing/2014/main" val="366459846"/>
                    </a:ext>
                  </a:extLst>
                </a:gridCol>
                <a:gridCol w="1240032">
                  <a:extLst>
                    <a:ext uri="{9D8B030D-6E8A-4147-A177-3AD203B41FA5}">
                      <a16:colId xmlns:a16="http://schemas.microsoft.com/office/drawing/2014/main" val="1646317102"/>
                    </a:ext>
                  </a:extLst>
                </a:gridCol>
              </a:tblGrid>
              <a:tr h="520389">
                <a:tc>
                  <a:txBody>
                    <a:bodyPr/>
                    <a:lstStyle/>
                    <a:p>
                      <a:r>
                        <a:rPr lang="en-US" sz="2000" dirty="0" smtClean="0">
                          <a:latin typeface="Arial" panose="020B0604020202020204" pitchFamily="34" charset="0"/>
                          <a:cs typeface="Arial" panose="020B0604020202020204" pitchFamily="34" charset="0"/>
                        </a:rPr>
                        <a:t>1.</a:t>
                      </a:r>
                      <a:endParaRPr lang="en-US"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How to check directory on Cmd ?</a:t>
                      </a:r>
                    </a:p>
                    <a:p>
                      <a:endParaRPr lang="en-US" sz="20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dir</a:t>
                      </a:r>
                    </a:p>
                    <a:p>
                      <a:pPr algn="l"/>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5999256"/>
                  </a:ext>
                </a:extLst>
              </a:tr>
              <a:tr h="370840">
                <a:tc>
                  <a:txBody>
                    <a:bodyPr/>
                    <a:lstStyle/>
                    <a:p>
                      <a:r>
                        <a:rPr lang="en-US" sz="2000" dirty="0" smtClean="0">
                          <a:latin typeface="Arial" panose="020B0604020202020204" pitchFamily="34" charset="0"/>
                          <a:cs typeface="Arial" panose="020B0604020202020204" pitchFamily="34" charset="0"/>
                        </a:rPr>
                        <a:t>2.</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How to clear the screen on Cmd ?</a:t>
                      </a:r>
                      <a:endParaRPr lang="en-US" sz="2000" dirty="0">
                        <a:latin typeface="Arial" panose="020B0604020202020204" pitchFamily="34" charset="0"/>
                        <a:cs typeface="Arial" panose="020B0604020202020204" pitchFamily="34" charset="0"/>
                      </a:endParaRPr>
                    </a:p>
                  </a:txBody>
                  <a:tcPr/>
                </a:tc>
                <a:tc>
                  <a:txBody>
                    <a:bodyPr/>
                    <a:lstStyle/>
                    <a:p>
                      <a:pPr algn="l"/>
                      <a:r>
                        <a:rPr lang="en-US" sz="2000" dirty="0" smtClean="0">
                          <a:latin typeface="Arial" panose="020B0604020202020204" pitchFamily="34" charset="0"/>
                          <a:cs typeface="Arial" panose="020B0604020202020204" pitchFamily="34" charset="0"/>
                        </a:rPr>
                        <a:t>Cls</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7105337"/>
                  </a:ext>
                </a:extLst>
              </a:tr>
              <a:tr h="370840">
                <a:tc>
                  <a:txBody>
                    <a:bodyPr/>
                    <a:lstStyle/>
                    <a:p>
                      <a:r>
                        <a:rPr lang="en-US" sz="2000" dirty="0" smtClean="0">
                          <a:latin typeface="Arial" panose="020B0604020202020204" pitchFamily="34" charset="0"/>
                          <a:cs typeface="Arial" panose="020B0604020202020204" pitchFamily="34" charset="0"/>
                        </a:rPr>
                        <a:t>3.</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How to compile on Cmd ?</a:t>
                      </a:r>
                      <a:endParaRPr lang="en-US" sz="2000" dirty="0">
                        <a:latin typeface="Arial" panose="020B0604020202020204" pitchFamily="34" charset="0"/>
                        <a:cs typeface="Arial" panose="020B0604020202020204" pitchFamily="34" charset="0"/>
                      </a:endParaRPr>
                    </a:p>
                  </a:txBody>
                  <a:tcPr/>
                </a:tc>
                <a:tc>
                  <a:txBody>
                    <a:bodyPr/>
                    <a:lstStyle/>
                    <a:p>
                      <a:pPr algn="l"/>
                      <a:r>
                        <a:rPr lang="en-US" sz="2000" dirty="0" smtClean="0">
                          <a:latin typeface="Arial" panose="020B0604020202020204" pitchFamily="34" charset="0"/>
                          <a:cs typeface="Arial" panose="020B0604020202020204" pitchFamily="34" charset="0"/>
                        </a:rPr>
                        <a:t>Java</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51490043"/>
                  </a:ext>
                </a:extLst>
              </a:tr>
              <a:tr h="370840">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tc>
                  <a:txBody>
                    <a:bodyPr/>
                    <a:lstStyle/>
                    <a:p>
                      <a:pPr algn="l"/>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21653822"/>
                  </a:ext>
                </a:extLst>
              </a:tr>
              <a:tr h="370840">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81260503"/>
                  </a:ext>
                </a:extLst>
              </a:tr>
              <a:tr h="370840">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23403699"/>
                  </a:ext>
                </a:extLst>
              </a:tr>
              <a:tr h="370840">
                <a:tc>
                  <a:txBody>
                    <a:bodyPr/>
                    <a:lstStyle/>
                    <a:p>
                      <a:endParaRPr lang="en-US" sz="2000" dirty="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0723904"/>
                  </a:ext>
                </a:extLst>
              </a:tr>
            </a:tbl>
          </a:graphicData>
        </a:graphic>
      </p:graphicFrame>
    </p:spTree>
    <p:extLst>
      <p:ext uri="{BB962C8B-B14F-4D97-AF65-F5344CB8AC3E}">
        <p14:creationId xmlns:p14="http://schemas.microsoft.com/office/powerpoint/2010/main" val="34739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2800" b="1" dirty="0" smtClean="0">
                <a:latin typeface="Arial" panose="020B0604020202020204" pitchFamily="34" charset="0"/>
                <a:cs typeface="Arial" panose="020B0604020202020204" pitchFamily="34" charset="0"/>
              </a:rPr>
              <a:t>Set Class Path</a:t>
            </a:r>
            <a:endParaRPr lang="en-US" sz="28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1</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1020278" y="1751798"/>
            <a:ext cx="1186795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Open            COMMAND PROMPT</a:t>
            </a:r>
          </a:p>
          <a:p>
            <a:r>
              <a:rPr lang="en-US" sz="2000" dirty="0" smtClean="0">
                <a:latin typeface="Arial" panose="020B0604020202020204" pitchFamily="34" charset="0"/>
                <a:cs typeface="Arial" panose="020B0604020202020204" pitchFamily="34" charset="0"/>
              </a:rPr>
              <a:t>Write down              Set path=C:\program files\java\jdk1.8\bin </a:t>
            </a:r>
            <a:r>
              <a:rPr lang="en-US" sz="2000" dirty="0" smtClean="0">
                <a:latin typeface="Arial" panose="020B0604020202020204" pitchFamily="34" charset="0"/>
                <a:cs typeface="Arial" panose="020B0604020202020204" pitchFamily="34" charset="0"/>
                <a:sym typeface="Wingdings" panose="05000000000000000000" pitchFamily="2" charset="2"/>
              </a:rPr>
              <a:t>Location</a:t>
            </a:r>
            <a:endParaRPr lang="en-US" sz="2000"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1848051" y="1953929"/>
            <a:ext cx="616017" cy="9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60321" y="2281186"/>
            <a:ext cx="731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3630" y="1169468"/>
            <a:ext cx="2541070"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First Way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163630" y="2641904"/>
            <a:ext cx="1963554" cy="400110"/>
          </a:xfrm>
          <a:prstGeom prst="rect">
            <a:avLst/>
          </a:prstGeom>
          <a:noFill/>
        </p:spPr>
        <p:txBody>
          <a:bodyPr wrap="square" rtlCol="0">
            <a:spAutoFit/>
          </a:bodyPr>
          <a:lstStyle/>
          <a:p>
            <a:r>
              <a:rPr lang="en-US" sz="2000" b="1" dirty="0" smtClean="0">
                <a:solidFill>
                  <a:schemeClr val="bg2">
                    <a:lumMod val="40000"/>
                    <a:lumOff val="60000"/>
                  </a:schemeClr>
                </a:solidFill>
                <a:latin typeface="Arial" panose="020B0604020202020204" pitchFamily="34" charset="0"/>
                <a:cs typeface="Arial" panose="020B0604020202020204" pitchFamily="34" charset="0"/>
              </a:rPr>
              <a:t>Second Way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145407" y="3205213"/>
            <a:ext cx="9894770" cy="1938992"/>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Open                Edit the system environment variables</a:t>
            </a:r>
          </a:p>
          <a:p>
            <a:r>
              <a:rPr lang="en-US" sz="2000" dirty="0" smtClean="0">
                <a:latin typeface="Arial" panose="020B0604020202020204" pitchFamily="34" charset="0"/>
                <a:cs typeface="Arial" panose="020B0604020202020204" pitchFamily="34" charset="0"/>
              </a:rPr>
              <a:t>Click                 Environment Variables </a:t>
            </a:r>
          </a:p>
          <a:p>
            <a:r>
              <a:rPr lang="en-US" sz="2000" dirty="0" smtClean="0">
                <a:latin typeface="Arial" panose="020B0604020202020204" pitchFamily="34" charset="0"/>
                <a:cs typeface="Arial" panose="020B0604020202020204" pitchFamily="34" charset="0"/>
              </a:rPr>
              <a:t>                         User Variables</a:t>
            </a:r>
          </a:p>
          <a:p>
            <a:r>
              <a:rPr lang="en-US" sz="2000" dirty="0" smtClean="0">
                <a:latin typeface="Arial" panose="020B0604020202020204" pitchFamily="34" charset="0"/>
                <a:cs typeface="Arial" panose="020B0604020202020204" pitchFamily="34" charset="0"/>
              </a:rPr>
              <a:t>                         New</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Variable Name </a:t>
            </a:r>
            <a:r>
              <a:rPr lang="en-US" sz="2000" dirty="0" smtClean="0">
                <a:latin typeface="Arial" panose="020B0604020202020204" pitchFamily="34" charset="0"/>
                <a:cs typeface="Arial" panose="020B0604020202020204" pitchFamily="34" charset="0"/>
                <a:sym typeface="Wingdings" panose="05000000000000000000" pitchFamily="2" charset="2"/>
              </a:rPr>
              <a:t> Path</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Variable Value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Location</a:t>
            </a:r>
            <a:endParaRPr lang="en-US" sz="2000" dirty="0">
              <a:latin typeface="Arial" panose="020B0604020202020204" pitchFamily="34" charset="0"/>
              <a:cs typeface="Arial" panose="020B0604020202020204" pitchFamily="34" charset="0"/>
            </a:endParaRPr>
          </a:p>
        </p:txBody>
      </p:sp>
      <p:cxnSp>
        <p:nvCxnSpPr>
          <p:cNvPr id="14" name="Straight Arrow Connector 13"/>
          <p:cNvCxnSpPr/>
          <p:nvPr/>
        </p:nvCxnSpPr>
        <p:spPr>
          <a:xfrm>
            <a:off x="1987007" y="3453338"/>
            <a:ext cx="7988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87007" y="3701464"/>
            <a:ext cx="7988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003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269508" y="875899"/>
            <a:ext cx="10453036" cy="5324535"/>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Java is a Platform Independent </a:t>
            </a:r>
            <a:r>
              <a:rPr lang="en-US" sz="2000" dirty="0" smtClean="0">
                <a:latin typeface="Arial" panose="020B0604020202020204" pitchFamily="34" charset="0"/>
                <a:cs typeface="Arial" panose="020B0604020202020204" pitchFamily="34" charset="0"/>
              </a:rPr>
              <a:t>(that means it will work different hardware &amp; OS like Windows , Linux , Mac OS. The ability to run a program an different machines )</a:t>
            </a:r>
          </a:p>
          <a:p>
            <a:pPr marL="342900" indent="-342900">
              <a:buFont typeface="Courier New" panose="02070309020205020404" pitchFamily="49" charset="0"/>
              <a:buChar char="o"/>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“Write Once , Run Anywhere”</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 </a:t>
            </a:r>
            <a:r>
              <a:rPr lang="en-US" sz="2000" dirty="0">
                <a:latin typeface="Arial" panose="020B0604020202020204" pitchFamily="34" charset="0"/>
                <a:cs typeface="Arial" panose="020B0604020202020204" pitchFamily="34" charset="0"/>
              </a:rPr>
              <a:t>is a High Level and Object Oriented Programming Language.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Java is a both Interpreted and Compiler Language. </a:t>
            </a:r>
            <a:endParaRPr lang="en-US" sz="2000" dirty="0" smtClean="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Java is 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robust language that can handle run-time errors as it checks the code during the compile and runtime. </a:t>
            </a:r>
            <a:endParaRPr lang="en-US" sz="2000" dirty="0" smtClean="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Java(Source)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Bytecode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Object Code(Executable code)</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Compilation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Javac filename.java</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Execution(Byte 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 filename</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Java(Source)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Javac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Bytecode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Java </a:t>
            </a: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rPr>
              <a:t> Objectcode </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Source Code can be compiled anywhere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Bytecode can be executed anywhere</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Extension of Java .java</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985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 y="137"/>
            <a:ext cx="4772912" cy="750440"/>
          </a:xfrm>
        </p:spPr>
        <p:txBody>
          <a:bodyPr/>
          <a:lstStyle/>
          <a:p>
            <a:r>
              <a:rPr lang="en-US" sz="3200" b="1" dirty="0" smtClean="0">
                <a:latin typeface="Arial" panose="020B0604020202020204" pitchFamily="34" charset="0"/>
                <a:cs typeface="Arial" panose="020B0604020202020204" pitchFamily="34" charset="0"/>
              </a:rPr>
              <a:t>Components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192505" y="971433"/>
            <a:ext cx="10453036" cy="501675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Different Components of Java:-</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1. JDK (Java Development Kit)</a:t>
            </a:r>
          </a:p>
          <a:p>
            <a:r>
              <a:rPr lang="en-US" sz="2000" dirty="0" smtClean="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JRE (Java Runtime Environment)</a:t>
            </a:r>
          </a:p>
          <a:p>
            <a:r>
              <a:rPr lang="en-US" sz="2000" dirty="0" smtClean="0">
                <a:latin typeface="Arial" panose="020B0604020202020204" pitchFamily="34" charset="0"/>
                <a:cs typeface="Arial" panose="020B0604020202020204" pitchFamily="34" charset="0"/>
              </a:rPr>
              <a:t>          3. JVM (Java Virtual Machine)</a:t>
            </a:r>
          </a:p>
          <a:p>
            <a:r>
              <a:rPr lang="en-US" sz="2000" dirty="0" smtClean="0">
                <a:latin typeface="Arial" panose="020B0604020202020204" pitchFamily="34" charset="0"/>
                <a:cs typeface="Arial" panose="020B0604020202020204" pitchFamily="34" charset="0"/>
              </a:rPr>
              <a:t>          </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1.JDK :-</a:t>
            </a:r>
          </a:p>
          <a:p>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JDK is used for development and execution both(Developer) </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2.JRE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JRE is used for Execution only(Client)</a:t>
            </a: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3.JVM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JVM(Abstract Machine)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1.LOADER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2.Verified</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3.Execute  </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3</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1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266"/>
            <a:ext cx="10241280" cy="750440"/>
          </a:xfrm>
        </p:spPr>
        <p:txBody>
          <a:bodyPr/>
          <a:lstStyle/>
          <a:p>
            <a:r>
              <a:rPr lang="en-US" sz="3200" b="1" dirty="0" smtClean="0">
                <a:latin typeface="Arial" panose="020B0604020202020204" pitchFamily="34" charset="0"/>
                <a:cs typeface="Arial" panose="020B0604020202020204" pitchFamily="34" charset="0"/>
              </a:rPr>
              <a:t>Actual process of Java 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4</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2328095" y="1068405"/>
            <a:ext cx="462134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JDK – Java Development Kit</a:t>
            </a:r>
            <a:endParaRPr lang="en-US" sz="20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H="1">
            <a:off x="1674797" y="1540043"/>
            <a:ext cx="2050180" cy="904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0396" y="2583723"/>
            <a:ext cx="1828800"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Compiler</a:t>
            </a:r>
            <a:endParaRPr lang="en-US" sz="2000" b="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405289" y="3070460"/>
            <a:ext cx="9625" cy="519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4695" y="3676851"/>
            <a:ext cx="2820202"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.Class file/byte code</a:t>
            </a:r>
            <a:endParaRPr lang="en-US" sz="2000" b="1" dirty="0">
              <a:latin typeface="Arial" panose="020B0604020202020204" pitchFamily="34" charset="0"/>
              <a:cs typeface="Arial" panose="020B0604020202020204" pitchFamily="34" charset="0"/>
            </a:endParaRPr>
          </a:p>
        </p:txBody>
      </p:sp>
      <p:cxnSp>
        <p:nvCxnSpPr>
          <p:cNvPr id="15" name="Straight Arrow Connector 14"/>
          <p:cNvCxnSpPr/>
          <p:nvPr/>
        </p:nvCxnSpPr>
        <p:spPr>
          <a:xfrm>
            <a:off x="3724977" y="1540043"/>
            <a:ext cx="2252312" cy="991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06240" y="2583723"/>
            <a:ext cx="45816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JRE – Java Runtime Environment</a:t>
            </a:r>
            <a:endParaRPr lang="en-US" sz="2000" b="1" dirty="0">
              <a:latin typeface="Arial" panose="020B0604020202020204" pitchFamily="34" charset="0"/>
              <a:cs typeface="Arial" panose="020B0604020202020204" pitchFamily="34" charset="0"/>
            </a:endParaRPr>
          </a:p>
        </p:txBody>
      </p:sp>
      <p:cxnSp>
        <p:nvCxnSpPr>
          <p:cNvPr id="19" name="Straight Arrow Connector 18"/>
          <p:cNvCxnSpPr/>
          <p:nvPr/>
        </p:nvCxnSpPr>
        <p:spPr>
          <a:xfrm>
            <a:off x="6314173" y="3070460"/>
            <a:ext cx="19251" cy="519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06240" y="3727807"/>
            <a:ext cx="6035040" cy="1938992"/>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JVM – Java Virtual Machine</a:t>
            </a:r>
          </a:p>
          <a:p>
            <a:endParaRPr lang="en-US" sz="2000" b="1" dirty="0">
              <a:latin typeface="Arial" panose="020B0604020202020204" pitchFamily="34" charset="0"/>
              <a:cs typeface="Arial" panose="020B0604020202020204" pitchFamily="34" charset="0"/>
            </a:endParaRPr>
          </a:p>
          <a:p>
            <a:pPr marL="457200" indent="-457200">
              <a:buAutoNum type="arabicPeriod"/>
            </a:pPr>
            <a:r>
              <a:rPr lang="en-US" sz="2000" b="1" dirty="0" smtClean="0">
                <a:latin typeface="Arial" panose="020B0604020202020204" pitchFamily="34" charset="0"/>
                <a:cs typeface="Arial" panose="020B0604020202020204" pitchFamily="34" charset="0"/>
              </a:rPr>
              <a:t>It depends upon Operating Systems</a:t>
            </a:r>
          </a:p>
          <a:p>
            <a:pPr marL="457200" indent="-457200">
              <a:buAutoNum type="arabicPeriod"/>
            </a:pPr>
            <a:r>
              <a:rPr lang="en-US" sz="2000" b="1" dirty="0" smtClean="0">
                <a:latin typeface="Arial" panose="020B0604020202020204" pitchFamily="34" charset="0"/>
                <a:cs typeface="Arial" panose="020B0604020202020204" pitchFamily="34" charset="0"/>
              </a:rPr>
              <a:t>It can be different from Windows OS , Linux OS , Mac OS </a:t>
            </a:r>
          </a:p>
          <a:p>
            <a:pPr marL="457200" indent="-457200">
              <a:buAutoNum type="arabicPeriod"/>
            </a:pPr>
            <a:r>
              <a:rPr lang="en-US" sz="2000" b="1" dirty="0" smtClean="0">
                <a:latin typeface="Arial" panose="020B0604020202020204" pitchFamily="34" charset="0"/>
                <a:cs typeface="Arial" panose="020B0604020202020204" pitchFamily="34" charset="0"/>
              </a:rPr>
              <a:t>But Output will be same for different OS</a:t>
            </a:r>
            <a:endParaRPr lang="en-US" sz="2000" b="1" dirty="0">
              <a:latin typeface="Arial" panose="020B0604020202020204" pitchFamily="34" charset="0"/>
              <a:cs typeface="Arial" panose="020B0604020202020204" pitchFamily="34" charset="0"/>
            </a:endParaRPr>
          </a:p>
        </p:txBody>
      </p:sp>
      <p:cxnSp>
        <p:nvCxnSpPr>
          <p:cNvPr id="22" name="Elbow Connector 21"/>
          <p:cNvCxnSpPr/>
          <p:nvPr/>
        </p:nvCxnSpPr>
        <p:spPr>
          <a:xfrm flipV="1">
            <a:off x="1886552" y="3927862"/>
            <a:ext cx="2117558" cy="3842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33424" y="5804382"/>
            <a:ext cx="0" cy="355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84782" y="6210718"/>
            <a:ext cx="2059807"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Output</a:t>
            </a:r>
            <a:endParaRPr lang="en-US" sz="2000" b="1" dirty="0">
              <a:latin typeface="Arial" panose="020B0604020202020204" pitchFamily="34" charset="0"/>
              <a:cs typeface="Arial" panose="020B0604020202020204" pitchFamily="34" charset="0"/>
            </a:endParaRPr>
          </a:p>
        </p:txBody>
      </p:sp>
      <p:sp>
        <p:nvSpPr>
          <p:cNvPr id="28" name="TextBox 27"/>
          <p:cNvSpPr txBox="1"/>
          <p:nvPr/>
        </p:nvSpPr>
        <p:spPr>
          <a:xfrm>
            <a:off x="9721516" y="1867301"/>
            <a:ext cx="2367815" cy="224676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.java</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.class</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JVM</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Output</a:t>
            </a:r>
            <a:endParaRPr lang="en-US" sz="2000" b="1" dirty="0">
              <a:latin typeface="Arial" panose="020B0604020202020204" pitchFamily="34" charset="0"/>
              <a:cs typeface="Arial" panose="020B0604020202020204" pitchFamily="34" charset="0"/>
            </a:endParaRPr>
          </a:p>
        </p:txBody>
      </p:sp>
      <p:cxnSp>
        <p:nvCxnSpPr>
          <p:cNvPr id="30" name="Straight Arrow Connector 29"/>
          <p:cNvCxnSpPr/>
          <p:nvPr/>
        </p:nvCxnSpPr>
        <p:spPr>
          <a:xfrm flipH="1">
            <a:off x="10145027" y="2232436"/>
            <a:ext cx="9626" cy="327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0145028" y="2829948"/>
            <a:ext cx="9625" cy="3214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0145027" y="3424217"/>
            <a:ext cx="0" cy="332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54653" y="2183613"/>
            <a:ext cx="217530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Compilation</a:t>
            </a:r>
            <a:endParaRPr lang="en-US" sz="2000" dirty="0">
              <a:latin typeface="Arial" panose="020B0604020202020204" pitchFamily="34" charset="0"/>
              <a:cs typeface="Arial" panose="020B0604020202020204" pitchFamily="34" charset="0"/>
            </a:endParaRPr>
          </a:p>
        </p:txBody>
      </p:sp>
      <p:sp>
        <p:nvSpPr>
          <p:cNvPr id="39" name="TextBox 38"/>
          <p:cNvSpPr txBox="1"/>
          <p:nvPr/>
        </p:nvSpPr>
        <p:spPr>
          <a:xfrm>
            <a:off x="10536455" y="2516347"/>
            <a:ext cx="1963554"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(Byte Code)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052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41280" cy="750440"/>
          </a:xfrm>
        </p:spPr>
        <p:txBody>
          <a:bodyPr/>
          <a:lstStyle/>
          <a:p>
            <a:r>
              <a:rPr lang="en-US" sz="3200" b="1" dirty="0" smtClean="0">
                <a:latin typeface="Arial" panose="020B0604020202020204" pitchFamily="34" charset="0"/>
                <a:cs typeface="Arial" panose="020B0604020202020204" pitchFamily="34" charset="0"/>
              </a:rPr>
              <a:t>Actual process of Java Program :-</a:t>
            </a:r>
            <a:endParaRPr lang="en-US" sz="3200" b="1"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5</a:t>
            </a:r>
            <a:endParaRPr lang="en-US" sz="3600" b="1" dirty="0">
              <a:latin typeface="Arial" panose="020B0604020202020204" pitchFamily="34" charset="0"/>
              <a:cs typeface="Arial" panose="020B0604020202020204" pitchFamily="34" charset="0"/>
            </a:endParaRPr>
          </a:p>
        </p:txBody>
      </p:sp>
      <p:sp>
        <p:nvSpPr>
          <p:cNvPr id="8" name="Oval 7"/>
          <p:cNvSpPr/>
          <p:nvPr/>
        </p:nvSpPr>
        <p:spPr>
          <a:xfrm>
            <a:off x="1203158" y="2050181"/>
            <a:ext cx="9346131" cy="45720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3319" y="4136126"/>
            <a:ext cx="2695073" cy="400110"/>
          </a:xfrm>
          <a:prstGeom prst="rect">
            <a:avLst/>
          </a:prstGeom>
          <a:noFill/>
        </p:spPr>
        <p:txBody>
          <a:bodyPr wrap="square" rtlCol="0">
            <a:spAutoFit/>
          </a:bodyPr>
          <a:lstStyle/>
          <a:p>
            <a:r>
              <a:rPr lang="en-US" sz="2000" b="1" dirty="0" smtClean="0">
                <a:solidFill>
                  <a:schemeClr val="bg1"/>
                </a:solidFill>
                <a:latin typeface="Arial" panose="020B0604020202020204" pitchFamily="34" charset="0"/>
                <a:cs typeface="Arial" panose="020B0604020202020204" pitchFamily="34" charset="0"/>
              </a:rPr>
              <a:t>Compiler          +</a:t>
            </a:r>
            <a:endParaRPr lang="en-US" sz="2000" b="1" dirty="0">
              <a:solidFill>
                <a:schemeClr val="bg1"/>
              </a:solidFill>
              <a:latin typeface="Arial" panose="020B0604020202020204" pitchFamily="34" charset="0"/>
              <a:cs typeface="Arial" panose="020B0604020202020204" pitchFamily="34" charset="0"/>
            </a:endParaRPr>
          </a:p>
        </p:txBody>
      </p:sp>
      <p:sp>
        <p:nvSpPr>
          <p:cNvPr id="11" name="Oval 10"/>
          <p:cNvSpPr/>
          <p:nvPr/>
        </p:nvSpPr>
        <p:spPr>
          <a:xfrm>
            <a:off x="4860758" y="2627697"/>
            <a:ext cx="4562375" cy="341696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13621" y="2964581"/>
            <a:ext cx="856648" cy="400110"/>
          </a:xfrm>
          <a:prstGeom prst="rect">
            <a:avLst/>
          </a:prstGeom>
          <a:noFill/>
        </p:spPr>
        <p:txBody>
          <a:bodyPr wrap="square" rtlCol="0">
            <a:spAutoFit/>
          </a:bodyPr>
          <a:lstStyle/>
          <a:p>
            <a:r>
              <a:rPr lang="en-US" sz="2000" b="1" dirty="0" smtClean="0">
                <a:solidFill>
                  <a:schemeClr val="bg1"/>
                </a:solidFill>
                <a:latin typeface="Arial" panose="020B0604020202020204" pitchFamily="34" charset="0"/>
                <a:cs typeface="Arial" panose="020B0604020202020204" pitchFamily="34" charset="0"/>
              </a:rPr>
              <a:t>JRE</a:t>
            </a:r>
            <a:endParaRPr lang="en-US" sz="2000" b="1" dirty="0">
              <a:solidFill>
                <a:schemeClr val="bg1"/>
              </a:solidFill>
              <a:latin typeface="Arial" panose="020B0604020202020204" pitchFamily="34" charset="0"/>
              <a:cs typeface="Arial" panose="020B0604020202020204" pitchFamily="34" charset="0"/>
            </a:endParaRPr>
          </a:p>
        </p:txBody>
      </p:sp>
      <p:sp>
        <p:nvSpPr>
          <p:cNvPr id="17" name="Oval 16"/>
          <p:cNvSpPr/>
          <p:nvPr/>
        </p:nvSpPr>
        <p:spPr>
          <a:xfrm>
            <a:off x="5871410" y="3482269"/>
            <a:ext cx="2541070" cy="210793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13621" y="4162264"/>
            <a:ext cx="962526" cy="400110"/>
          </a:xfrm>
          <a:prstGeom prst="rect">
            <a:avLst/>
          </a:prstGeom>
          <a:noFill/>
        </p:spPr>
        <p:txBody>
          <a:bodyPr wrap="square" rtlCol="0">
            <a:spAutoFit/>
          </a:bodyPr>
          <a:lstStyle/>
          <a:p>
            <a:r>
              <a:rPr lang="en-US" sz="2000" b="1" dirty="0" smtClean="0">
                <a:solidFill>
                  <a:schemeClr val="bg1"/>
                </a:solidFill>
                <a:latin typeface="Arial" panose="020B0604020202020204" pitchFamily="34" charset="0"/>
                <a:cs typeface="Arial" panose="020B0604020202020204" pitchFamily="34" charset="0"/>
              </a:rPr>
              <a:t>JVM</a:t>
            </a:r>
            <a:endParaRPr lang="en-US" sz="2000" b="1" dirty="0">
              <a:solidFill>
                <a:schemeClr val="bg1"/>
              </a:solidFill>
              <a:latin typeface="Arial" panose="020B0604020202020204" pitchFamily="34" charset="0"/>
              <a:cs typeface="Arial" panose="020B0604020202020204" pitchFamily="34" charset="0"/>
            </a:endParaRPr>
          </a:p>
        </p:txBody>
      </p:sp>
      <p:sp>
        <p:nvSpPr>
          <p:cNvPr id="23" name="Rectangle 22"/>
          <p:cNvSpPr/>
          <p:nvPr/>
        </p:nvSpPr>
        <p:spPr>
          <a:xfrm>
            <a:off x="4639376" y="1365937"/>
            <a:ext cx="2194560" cy="52835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78392" y="1422840"/>
            <a:ext cx="1010652" cy="400110"/>
          </a:xfrm>
          <a:prstGeom prst="rect">
            <a:avLst/>
          </a:prstGeom>
          <a:noFill/>
        </p:spPr>
        <p:txBody>
          <a:bodyPr wrap="square" rtlCol="0">
            <a:spAutoFit/>
          </a:bodyPr>
          <a:lstStyle/>
          <a:p>
            <a:r>
              <a:rPr lang="en-US" sz="2000" b="1" dirty="0" smtClean="0">
                <a:solidFill>
                  <a:schemeClr val="bg1"/>
                </a:solidFill>
                <a:latin typeface="Arial" panose="020B0604020202020204" pitchFamily="34" charset="0"/>
                <a:cs typeface="Arial" panose="020B0604020202020204" pitchFamily="34" charset="0"/>
              </a:rPr>
              <a:t>JDK</a:t>
            </a:r>
            <a:endParaRPr lang="en-US" sz="2000" b="1" dirty="0">
              <a:solidFill>
                <a:schemeClr val="bg1"/>
              </a:solidFill>
              <a:latin typeface="Arial" panose="020B0604020202020204" pitchFamily="34" charset="0"/>
              <a:cs typeface="Arial" panose="020B0604020202020204" pitchFamily="34" charset="0"/>
            </a:endParaRPr>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267" y="1122976"/>
            <a:ext cx="7972425"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284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208"/>
            <a:ext cx="4772912" cy="750440"/>
          </a:xfrm>
        </p:spPr>
        <p:txBody>
          <a:bodyPr/>
          <a:lstStyle/>
          <a:p>
            <a:r>
              <a:rPr lang="en-US" sz="3200" b="1" dirty="0" smtClean="0">
                <a:latin typeface="Arial" panose="020B0604020202020204" pitchFamily="34" charset="0"/>
                <a:cs typeface="Arial" panose="020B0604020202020204" pitchFamily="34" charset="0"/>
              </a:rPr>
              <a:t>Flavours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587141" y="847023"/>
            <a:ext cx="10453036" cy="600164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JDK is an implementation of any one of the below given Java Platforms released by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Oracle </a:t>
            </a:r>
            <a:r>
              <a:rPr lang="en-US" sz="2000" dirty="0">
                <a:latin typeface="Arial" panose="020B0604020202020204" pitchFamily="34" charset="0"/>
                <a:cs typeface="Arial" panose="020B0604020202020204" pitchFamily="34" charset="0"/>
              </a:rPr>
              <a:t>corporation:</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Standard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JSE</a:t>
            </a: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Enterprise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JEE</a:t>
            </a:r>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Micro Edition Java </a:t>
            </a:r>
            <a:r>
              <a:rPr lang="en-US" sz="2000" dirty="0" smtClean="0">
                <a:latin typeface="Arial" panose="020B0604020202020204" pitchFamily="34" charset="0"/>
                <a:cs typeface="Arial" panose="020B0604020202020204" pitchFamily="34" charset="0"/>
              </a:rPr>
              <a:t>Platform        </a:t>
            </a:r>
            <a:r>
              <a:rPr lang="en-US" sz="2000" dirty="0" smtClean="0">
                <a:latin typeface="Arial" panose="020B0604020202020204" pitchFamily="34" charset="0"/>
                <a:cs typeface="Arial" panose="020B0604020202020204" pitchFamily="34" charset="0"/>
                <a:sym typeface="Wingdings" panose="05000000000000000000" pitchFamily="2" charset="2"/>
              </a:rPr>
              <a:t>JME</a:t>
            </a:r>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000" b="1" dirty="0" smtClean="0">
                <a:solidFill>
                  <a:schemeClr val="bg2">
                    <a:lumMod val="40000"/>
                    <a:lumOff val="60000"/>
                  </a:schemeClr>
                </a:solidFill>
                <a:latin typeface="Arial" panose="020B0604020202020204" pitchFamily="34" charset="0"/>
                <a:cs typeface="Arial" panose="020B0604020202020204" pitchFamily="34" charset="0"/>
              </a:rPr>
              <a:t>JSE</a:t>
            </a:r>
            <a:r>
              <a:rPr lang="en-US" sz="2000" b="1" dirty="0">
                <a:solidFill>
                  <a:schemeClr val="bg2">
                    <a:lumMod val="40000"/>
                    <a:lumOff val="60000"/>
                  </a:schemeClr>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Standard Edition(J2SE)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This forms the core part of Java Language.</a:t>
            </a:r>
          </a:p>
          <a:p>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JEE:-</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Enterprise Edition(J2EE)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are the set of packages that are used to develop distributed enterprise scale applications.</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applications are deployed on JEE application servers.</a:t>
            </a:r>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6</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43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Flavours of Java:-</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587141" y="847023"/>
            <a:ext cx="10453036" cy="3170099"/>
          </a:xfrm>
          <a:prstGeom prst="rect">
            <a:avLst/>
          </a:prstGeom>
          <a:noFill/>
        </p:spPr>
        <p:txBody>
          <a:bodyPr wrap="square" rtlCol="0">
            <a:spAutoFit/>
          </a:bodyPr>
          <a:lstStyle/>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r>
              <a:rPr lang="en-US" sz="2000" b="1" dirty="0">
                <a:solidFill>
                  <a:schemeClr val="bg2">
                    <a:lumMod val="40000"/>
                    <a:lumOff val="60000"/>
                  </a:schemeClr>
                </a:solidFill>
                <a:latin typeface="Arial" panose="020B0604020202020204" pitchFamily="34" charset="0"/>
                <a:cs typeface="Arial" panose="020B0604020202020204" pitchFamily="34" charset="0"/>
              </a:rPr>
              <a:t>JME:-</a:t>
            </a:r>
          </a:p>
          <a:p>
            <a:endParaRPr lang="en-US"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Java Micro Edition(J2ME)</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 These are the set of packages used to develop application for mobile devices </a:t>
            </a:r>
            <a:r>
              <a:rPr lang="en-US" sz="2000" dirty="0" smtClean="0">
                <a:latin typeface="Arial" panose="020B0604020202020204" pitchFamily="34" charset="0"/>
                <a:cs typeface="Arial" panose="020B0604020202020204" pitchFamily="34" charset="0"/>
              </a:rPr>
              <a:t>and</a:t>
            </a:r>
          </a:p>
          <a:p>
            <a:pPr marL="342900" indent="-342900">
              <a:buFont typeface="Courier New" panose="02070309020205020404" pitchFamily="49" charset="0"/>
              <a:buChar char="o"/>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embedded systems. </a:t>
            </a:r>
          </a:p>
          <a:p>
            <a:endParaRPr lang="en-US" sz="2000" dirty="0" smtClean="0"/>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Java Bytecode is produced when Java programs are compiled.</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To execute Java program, JRE must be installed in the system.</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JRE gets installed automatically when JDK is installed. </a:t>
            </a: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7</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68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459"/>
            <a:ext cx="4772912" cy="750440"/>
          </a:xfrm>
        </p:spPr>
        <p:txBody>
          <a:bodyPr/>
          <a:lstStyle/>
          <a:p>
            <a:r>
              <a:rPr lang="en-US" sz="3200" b="1" dirty="0" smtClean="0">
                <a:latin typeface="Arial" panose="020B0604020202020204" pitchFamily="34" charset="0"/>
                <a:cs typeface="Arial" panose="020B0604020202020204" pitchFamily="34" charset="0"/>
              </a:rPr>
              <a:t>Types of Errors :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0" y="875899"/>
            <a:ext cx="10453036" cy="400110"/>
          </a:xfrm>
          <a:prstGeom prst="rect">
            <a:avLst/>
          </a:prstGeom>
          <a:noFill/>
        </p:spPr>
        <p:txBody>
          <a:bodyPr wrap="square" rtlCol="0">
            <a:spAutoFit/>
          </a:bodyPr>
          <a:lstStyle/>
          <a:p>
            <a:pPr marL="457200" indent="-457200">
              <a:buFont typeface="+mj-lt"/>
              <a:buAutoNum type="arabicParenR"/>
            </a:pPr>
            <a:r>
              <a:rPr lang="en-US" sz="2000" b="1" dirty="0" smtClean="0">
                <a:solidFill>
                  <a:schemeClr val="bg2">
                    <a:lumMod val="40000"/>
                    <a:lumOff val="60000"/>
                  </a:schemeClr>
                </a:solidFill>
                <a:latin typeface="Arial" panose="020B0604020202020204" pitchFamily="34" charset="0"/>
                <a:cs typeface="Arial" panose="020B0604020202020204" pitchFamily="34" charset="0"/>
              </a:rPr>
              <a:t>System Errors / Compile Time Errors : -</a:t>
            </a:r>
            <a:endParaRPr lang="en-US" sz="2000"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4" name="TextBox 3"/>
          <p:cNvSpPr txBox="1"/>
          <p:nvPr/>
        </p:nvSpPr>
        <p:spPr>
          <a:xfrm>
            <a:off x="10549289" y="325102"/>
            <a:ext cx="490888" cy="646331"/>
          </a:xfrm>
          <a:prstGeom prst="rect">
            <a:avLst/>
          </a:prstGeom>
          <a:noFill/>
        </p:spPr>
        <p:txBody>
          <a:bodyPr wrap="square" rtlCol="0">
            <a:spAutoFit/>
          </a:bodyPr>
          <a:lstStyle/>
          <a:p>
            <a:r>
              <a:rPr lang="en-US" sz="3600" b="1" dirty="0" smtClean="0">
                <a:latin typeface="Arial" panose="020B0604020202020204" pitchFamily="34" charset="0"/>
                <a:cs typeface="Arial" panose="020B0604020202020204" pitchFamily="34" charset="0"/>
              </a:rPr>
              <a:t>7</a:t>
            </a:r>
            <a:endParaRPr lang="en-US" sz="3600" b="1" dirty="0">
              <a:latin typeface="Arial" panose="020B0604020202020204" pitchFamily="34" charset="0"/>
              <a:cs typeface="Arial" panose="020B0604020202020204" pitchFamily="34" charset="0"/>
            </a:endParaRPr>
          </a:p>
        </p:txBody>
      </p:sp>
      <p:sp>
        <p:nvSpPr>
          <p:cNvPr id="5" name="TextBox 4"/>
          <p:cNvSpPr txBox="1"/>
          <p:nvPr/>
        </p:nvSpPr>
        <p:spPr>
          <a:xfrm>
            <a:off x="938463" y="1530416"/>
            <a:ext cx="8576110" cy="4708981"/>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These syntactical problems may be </a:t>
            </a:r>
            <a:r>
              <a:rPr lang="en-US" sz="2000" b="1"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semicolons,</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brackets,</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misspelled keywords,</a:t>
            </a:r>
          </a:p>
          <a:p>
            <a:pPr marL="914400" lvl="1" indent="-457200">
              <a:buFont typeface="+mj-lt"/>
              <a:buAutoNum type="arabicParenR"/>
            </a:pPr>
            <a:r>
              <a:rPr lang="en-US" sz="2000" dirty="0">
                <a:latin typeface="Arial" panose="020B0604020202020204" pitchFamily="34" charset="0"/>
                <a:cs typeface="Arial" panose="020B0604020202020204" pitchFamily="34" charset="0"/>
              </a:rPr>
              <a:t>use of undeclared variables,</a:t>
            </a:r>
          </a:p>
          <a:p>
            <a:pPr marL="914400" lvl="1" indent="-457200">
              <a:buFont typeface="+mj-lt"/>
              <a:buAutoNum type="arabicParenR"/>
            </a:pPr>
            <a:r>
              <a:rPr lang="en-US" sz="2000" dirty="0">
                <a:latin typeface="Arial" panose="020B0604020202020204" pitchFamily="34" charset="0"/>
                <a:cs typeface="Arial" panose="020B0604020202020204" pitchFamily="34" charset="0"/>
              </a:rPr>
              <a:t>improperly named variable or function or class,</a:t>
            </a:r>
          </a:p>
          <a:p>
            <a:pPr marL="914400" lvl="1" indent="-457200">
              <a:buFont typeface="+mj-lt"/>
              <a:buAutoNum type="arabicParenR"/>
            </a:pPr>
            <a:r>
              <a:rPr lang="en-US" sz="2000" dirty="0">
                <a:latin typeface="Arial" panose="020B0604020202020204" pitchFamily="34" charset="0"/>
                <a:cs typeface="Arial" panose="020B0604020202020204" pitchFamily="34" charset="0"/>
              </a:rPr>
              <a:t>class not found,</a:t>
            </a:r>
          </a:p>
          <a:p>
            <a:pPr marL="914400" lvl="1" indent="-457200">
              <a:buFont typeface="+mj-lt"/>
              <a:buAutoNum type="arabicParenR"/>
            </a:pPr>
            <a:r>
              <a:rPr lang="en-US" sz="2000" dirty="0">
                <a:latin typeface="Arial" panose="020B0604020202020204" pitchFamily="34" charset="0"/>
                <a:cs typeface="Arial" panose="020B0604020202020204" pitchFamily="34" charset="0"/>
              </a:rPr>
              <a:t>missing double-quote in Strings, etc</a:t>
            </a:r>
            <a:r>
              <a:rPr lang="en-US" sz="2000" dirty="0" smtClean="0">
                <a:latin typeface="Arial" panose="020B0604020202020204" pitchFamily="34" charset="0"/>
                <a:cs typeface="Arial" panose="020B0604020202020204" pitchFamily="34" charset="0"/>
              </a:rPr>
              <a:t>.</a:t>
            </a:r>
          </a:p>
          <a:p>
            <a:pPr marL="914400" lvl="1" indent="-457200">
              <a:buFont typeface="+mj-lt"/>
              <a:buAutoNum type="arabicParenR"/>
            </a:pPr>
            <a:endParaRPr lang="en-US" sz="2000" dirty="0" smtClean="0">
              <a:latin typeface="Arial" panose="020B0604020202020204" pitchFamily="34" charset="0"/>
              <a:cs typeface="Arial" panose="020B0604020202020204" pitchFamily="34" charset="0"/>
            </a:endParaRPr>
          </a:p>
          <a:p>
            <a:pPr marL="0" lvl="1"/>
            <a:r>
              <a:rPr lang="en-US" sz="2000" dirty="0">
                <a:latin typeface="Arial" panose="020B0604020202020204" pitchFamily="34" charset="0"/>
                <a:cs typeface="Arial" panose="020B0604020202020204" pitchFamily="34" charset="0"/>
              </a:rPr>
              <a:t>These errors are detected by the Java compiler at compile time of the program which is why they are also known as </a:t>
            </a:r>
            <a:r>
              <a:rPr lang="en-US" sz="2000" b="1" dirty="0">
                <a:solidFill>
                  <a:schemeClr val="bg2">
                    <a:lumMod val="40000"/>
                    <a:lumOff val="60000"/>
                  </a:schemeClr>
                </a:solidFill>
                <a:latin typeface="Arial" panose="020B0604020202020204" pitchFamily="34" charset="0"/>
                <a:cs typeface="Arial" panose="020B0604020202020204" pitchFamily="34" charset="0"/>
              </a:rPr>
              <a:t>compile-time errors</a:t>
            </a:r>
            <a:r>
              <a:rPr lang="en-US" sz="2000" dirty="0">
                <a:solidFill>
                  <a:schemeClr val="bg2">
                    <a:lumMod val="40000"/>
                    <a:lumOff val="60000"/>
                  </a:schemeClr>
                </a:solidFill>
                <a:latin typeface="Arial" panose="020B0604020202020204" pitchFamily="34" charset="0"/>
                <a:cs typeface="Arial" panose="020B0604020202020204" pitchFamily="34" charset="0"/>
              </a:rPr>
              <a:t>.</a:t>
            </a:r>
          </a:p>
          <a:p>
            <a:pPr marL="0" lvl="1">
              <a:buFont typeface="+mj-lt"/>
              <a:buAutoNum type="arabicParenR"/>
            </a:pPr>
            <a:endParaRPr lang="en-US" sz="2000" dirty="0">
              <a:latin typeface="Arial" panose="020B0604020202020204" pitchFamily="34" charset="0"/>
              <a:cs typeface="Arial" panose="020B0604020202020204" pitchFamily="34" charset="0"/>
            </a:endParaRPr>
          </a:p>
          <a:p>
            <a:pPr marL="914400" lvl="1" indent="-457200">
              <a:buFont typeface="+mj-lt"/>
              <a:buAutoNum type="arabicParen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159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1791</TotalTime>
  <Words>955</Words>
  <Application>Microsoft Office PowerPoint</Application>
  <PresentationFormat>Widescreen</PresentationFormat>
  <Paragraphs>249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Java Part-1</vt:lpstr>
      <vt:lpstr>Set Class Path</vt:lpstr>
      <vt:lpstr>Java:-</vt:lpstr>
      <vt:lpstr>Components of Java:-</vt:lpstr>
      <vt:lpstr>Actual process of Java Program :-</vt:lpstr>
      <vt:lpstr>Actual process of Java Program :-</vt:lpstr>
      <vt:lpstr>Flavours of Java:-</vt:lpstr>
      <vt:lpstr>Flavours of Java:-</vt:lpstr>
      <vt:lpstr>Types of Errors : -</vt:lpstr>
      <vt:lpstr>Types of Errors : -</vt:lpstr>
      <vt:lpstr>Features of Java Language :- </vt:lpstr>
      <vt:lpstr>Platform Independent  :- </vt:lpstr>
      <vt:lpstr>OOPS Concepts :-</vt:lpstr>
      <vt:lpstr>OOPS Concepts :-</vt:lpstr>
      <vt:lpstr>OOPS Concepts :-</vt:lpstr>
      <vt:lpstr>Program :-</vt:lpstr>
      <vt:lpstr>How to Compile and Run the Given Program</vt:lpstr>
      <vt:lpstr>Notes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M A</dc:creator>
  <cp:lastModifiedBy>Megha M A</cp:lastModifiedBy>
  <cp:revision>50</cp:revision>
  <dcterms:created xsi:type="dcterms:W3CDTF">2022-12-11T15:09:03Z</dcterms:created>
  <dcterms:modified xsi:type="dcterms:W3CDTF">2023-01-05T09:01:02Z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a873a21f-eeb9-4d67-bf66-88a55e93ed23</vt:lpwstr>
  </property>
  <property fmtid="{D5CDD505-2E9C-101B-9397-08002B2CF9AE}" pid="3" name="HCLClassification">
    <vt:lpwstr>HCL_Cla5s_P3rs0nalUs3</vt:lpwstr>
  </property>
  <property fmtid="{D5CDD505-2E9C-101B-9397-08002B2CF9AE}" pid="4" name="HCLClassD6">
    <vt:lpwstr>False</vt:lpwstr>
  </property>
</Properties>
</file>