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5" r:id="rId3"/>
    <p:sldId id="259" r:id="rId4"/>
    <p:sldId id="260" r:id="rId5"/>
    <p:sldId id="264" r:id="rId6"/>
    <p:sldId id="266" r:id="rId7"/>
    <p:sldId id="257" r:id="rId8"/>
    <p:sldId id="258" r:id="rId9"/>
    <p:sldId id="272" r:id="rId10"/>
    <p:sldId id="273" r:id="rId11"/>
    <p:sldId id="262" r:id="rId12"/>
    <p:sldId id="263" r:id="rId13"/>
    <p:sldId id="267" r:id="rId14"/>
    <p:sldId id="268" r:id="rId15"/>
    <p:sldId id="269" r:id="rId16"/>
    <p:sldId id="261" r:id="rId17"/>
    <p:sldId id="270" r:id="rId18"/>
    <p:sldId id="271"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979" autoAdjust="0"/>
  </p:normalViewPr>
  <p:slideViewPr>
    <p:cSldViewPr snapToGrid="0">
      <p:cViewPr varScale="1">
        <p:scale>
          <a:sx n="66" d="100"/>
          <a:sy n="66" d="100"/>
        </p:scale>
        <p:origin x="48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E36F5-2D24-4BB0-8FF6-261BEAD866B1}"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3B348-37D3-46ED-90DF-8D73218CE136}" type="slidenum">
              <a:rPr lang="en-US" smtClean="0"/>
              <a:t>‹#›</a:t>
            </a:fld>
            <a:endParaRPr lang="en-US"/>
          </a:p>
        </p:txBody>
      </p:sp>
    </p:spTree>
    <p:extLst>
      <p:ext uri="{BB962C8B-B14F-4D97-AF65-F5344CB8AC3E}">
        <p14:creationId xmlns:p14="http://schemas.microsoft.com/office/powerpoint/2010/main" val="348405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18</a:t>
            </a:fld>
            <a:endParaRPr lang="en-US"/>
          </a:p>
        </p:txBody>
      </p:sp>
    </p:spTree>
    <p:extLst>
      <p:ext uri="{BB962C8B-B14F-4D97-AF65-F5344CB8AC3E}">
        <p14:creationId xmlns:p14="http://schemas.microsoft.com/office/powerpoint/2010/main" val="101544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19</a:t>
            </a:fld>
            <a:endParaRPr lang="en-US"/>
          </a:p>
        </p:txBody>
      </p:sp>
    </p:spTree>
    <p:extLst>
      <p:ext uri="{BB962C8B-B14F-4D97-AF65-F5344CB8AC3E}">
        <p14:creationId xmlns:p14="http://schemas.microsoft.com/office/powerpoint/2010/main" val="229263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20</a:t>
            </a:fld>
            <a:endParaRPr lang="en-US"/>
          </a:p>
        </p:txBody>
      </p:sp>
    </p:spTree>
    <p:extLst>
      <p:ext uri="{BB962C8B-B14F-4D97-AF65-F5344CB8AC3E}">
        <p14:creationId xmlns:p14="http://schemas.microsoft.com/office/powerpoint/2010/main" val="406526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21</a:t>
            </a:fld>
            <a:endParaRPr lang="en-US"/>
          </a:p>
        </p:txBody>
      </p:sp>
    </p:spTree>
    <p:extLst>
      <p:ext uri="{BB962C8B-B14F-4D97-AF65-F5344CB8AC3E}">
        <p14:creationId xmlns:p14="http://schemas.microsoft.com/office/powerpoint/2010/main" val="1147589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22</a:t>
            </a:fld>
            <a:endParaRPr lang="en-US"/>
          </a:p>
        </p:txBody>
      </p:sp>
    </p:spTree>
    <p:extLst>
      <p:ext uri="{BB962C8B-B14F-4D97-AF65-F5344CB8AC3E}">
        <p14:creationId xmlns:p14="http://schemas.microsoft.com/office/powerpoint/2010/main" val="194919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23</a:t>
            </a:fld>
            <a:endParaRPr lang="en-US"/>
          </a:p>
        </p:txBody>
      </p:sp>
    </p:spTree>
    <p:extLst>
      <p:ext uri="{BB962C8B-B14F-4D97-AF65-F5344CB8AC3E}">
        <p14:creationId xmlns:p14="http://schemas.microsoft.com/office/powerpoint/2010/main" val="35600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24</a:t>
            </a:fld>
            <a:endParaRPr lang="en-US"/>
          </a:p>
        </p:txBody>
      </p:sp>
    </p:spTree>
    <p:extLst>
      <p:ext uri="{BB962C8B-B14F-4D97-AF65-F5344CB8AC3E}">
        <p14:creationId xmlns:p14="http://schemas.microsoft.com/office/powerpoint/2010/main" val="284607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25</a:t>
            </a:fld>
            <a:endParaRPr lang="en-US"/>
          </a:p>
        </p:txBody>
      </p:sp>
    </p:spTree>
    <p:extLst>
      <p:ext uri="{BB962C8B-B14F-4D97-AF65-F5344CB8AC3E}">
        <p14:creationId xmlns:p14="http://schemas.microsoft.com/office/powerpoint/2010/main" val="42051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5926" y="425471"/>
            <a:ext cx="2532130" cy="571142"/>
          </a:xfrm>
        </p:spPr>
        <p:txBody>
          <a:bodyPr/>
          <a:lstStyle/>
          <a:p>
            <a:r>
              <a:rPr lang="en-US" sz="3200" b="1" dirty="0" smtClean="0">
                <a:solidFill>
                  <a:schemeClr val="tx1"/>
                </a:solidFill>
                <a:latin typeface="Arial" panose="020B0604020202020204" pitchFamily="34" charset="0"/>
                <a:cs typeface="Arial" panose="020B0604020202020204" pitchFamily="34" charset="0"/>
              </a:rPr>
              <a:t>Java Part-1</a:t>
            </a:r>
            <a:endParaRPr lang="en-US" sz="32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467694" y="1211636"/>
            <a:ext cx="4887034" cy="1290932"/>
          </a:xfrm>
        </p:spPr>
        <p:txBody>
          <a:bodyPr>
            <a:noAutofit/>
          </a:bodyPr>
          <a:lstStyle/>
          <a:p>
            <a:r>
              <a:rPr lang="en-US" b="1" dirty="0" smtClean="0">
                <a:solidFill>
                  <a:schemeClr val="bg2">
                    <a:lumMod val="20000"/>
                    <a:lumOff val="80000"/>
                  </a:schemeClr>
                </a:solidFill>
                <a:latin typeface="Arial" panose="020B0604020202020204" pitchFamily="34" charset="0"/>
                <a:cs typeface="Arial" panose="020B0604020202020204" pitchFamily="34" charset="0"/>
              </a:rPr>
              <a:t>Keep Learning</a:t>
            </a:r>
          </a:p>
          <a:p>
            <a:r>
              <a:rPr lang="en-US" b="1" dirty="0" smtClean="0">
                <a:solidFill>
                  <a:schemeClr val="bg2">
                    <a:lumMod val="20000"/>
                    <a:lumOff val="80000"/>
                  </a:schemeClr>
                </a:solidFill>
                <a:latin typeface="Arial" panose="020B0604020202020204" pitchFamily="34" charset="0"/>
                <a:cs typeface="Arial" panose="020B0604020202020204" pitchFamily="34" charset="0"/>
              </a:rPr>
              <a:t>Be FOCUS   </a:t>
            </a:r>
          </a:p>
          <a:p>
            <a:r>
              <a:rPr lang="en-US" b="1" dirty="0" smtClean="0">
                <a:solidFill>
                  <a:schemeClr val="bg2">
                    <a:lumMod val="20000"/>
                    <a:lumOff val="80000"/>
                  </a:schemeClr>
                </a:solidFill>
                <a:latin typeface="Arial" panose="020B0604020202020204" pitchFamily="34" charset="0"/>
                <a:cs typeface="Arial" panose="020B0604020202020204" pitchFamily="34" charset="0"/>
              </a:rPr>
              <a:t>Practice makes you progress</a:t>
            </a:r>
          </a:p>
          <a:p>
            <a:endParaRPr lang="en-US" b="1"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6" name="TextBox 5"/>
          <p:cNvSpPr txBox="1"/>
          <p:nvPr/>
        </p:nvSpPr>
        <p:spPr>
          <a:xfrm>
            <a:off x="3090182" y="5830821"/>
            <a:ext cx="6020474"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Duration : Learning is a way that meets with infinity</a:t>
            </a:r>
            <a:endParaRPr lang="en-US" sz="2000" dirty="0">
              <a:latin typeface="Arial" panose="020B0604020202020204" pitchFamily="34" charset="0"/>
              <a:cs typeface="Arial" panose="020B0604020202020204" pitchFamily="34" charset="0"/>
            </a:endParaRPr>
          </a:p>
        </p:txBody>
      </p:sp>
      <p:sp>
        <p:nvSpPr>
          <p:cNvPr id="17" name="AutoShape 2" descr="Image result for java backgroun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Image result for java backgroun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Image result for java background imag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descr="Image result for java backgroun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10366408" y="463649"/>
            <a:ext cx="933651"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GOALS</a:t>
            </a:r>
            <a:endParaRPr lang="en-US" sz="1400" b="1" dirty="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a:extLst>
              <a:ext uri="{BEBA8EAE-BF5A-486C-A8C5-ECC9F3942E4B}">
                <a14:imgProps xmlns:a14="http://schemas.microsoft.com/office/drawing/2010/main">
                  <a14:imgLayer r:embed="rId3">
                    <a14:imgEffect>
                      <a14:backgroundRemoval t="1498" b="98502" l="5435" r="96957">
                        <a14:foregroundMark x1="55000" y1="49813" x2="55000" y2="49813"/>
                        <a14:foregroundMark x1="68043" y1="49813" x2="68043" y2="49813"/>
                        <a14:foregroundMark x1="74565" y1="56180" x2="74565" y2="56180"/>
                        <a14:foregroundMark x1="89565" y1="49064" x2="89565" y2="49064"/>
                        <a14:foregroundMark x1="43696" y1="62172" x2="43696" y2="62172"/>
                        <a14:foregroundMark x1="21739" y1="31086" x2="21739" y2="31086"/>
                        <a14:foregroundMark x1="28261" y1="37828" x2="28261" y2="37828"/>
                        <a14:foregroundMark x1="33478" y1="61423" x2="33478" y2="61423"/>
                        <a14:foregroundMark x1="32826" y1="70037" x2="32826" y2="70037"/>
                        <a14:foregroundMark x1="30000" y1="80524" x2="30000" y2="80524"/>
                        <a14:foregroundMark x1="40870" y1="91760" x2="40870" y2="91760"/>
                      </a14:backgroundRemoval>
                    </a14:imgEffect>
                  </a14:imgLayer>
                </a14:imgProps>
              </a:ext>
            </a:extLst>
          </a:blip>
          <a:stretch>
            <a:fillRect/>
          </a:stretch>
        </p:blipFill>
        <p:spPr>
          <a:xfrm>
            <a:off x="3379872" y="2502568"/>
            <a:ext cx="4974856" cy="2887579"/>
          </a:xfrm>
          <a:prstGeom prst="rect">
            <a:avLst/>
          </a:prstGeom>
        </p:spPr>
      </p:pic>
    </p:spTree>
    <p:extLst>
      <p:ext uri="{BB962C8B-B14F-4D97-AF65-F5344CB8AC3E}">
        <p14:creationId xmlns:p14="http://schemas.microsoft.com/office/powerpoint/2010/main" val="2326074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Types of Errors :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0" y="875899"/>
            <a:ext cx="10453036"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2)    Run Time Errors :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9</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721893" y="1518617"/>
            <a:ext cx="1116530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Runtime errors occur when the program has successfully compiled without giving any errors and creating a </a:t>
            </a:r>
            <a:r>
              <a:rPr lang="en-US" sz="2000" b="1" dirty="0">
                <a:solidFill>
                  <a:schemeClr val="bg2">
                    <a:lumMod val="40000"/>
                    <a:lumOff val="60000"/>
                  </a:schemeClr>
                </a:solidFill>
                <a:latin typeface="Arial" panose="020B0604020202020204" pitchFamily="34" charset="0"/>
                <a:cs typeface="Arial" panose="020B0604020202020204" pitchFamily="34" charset="0"/>
              </a:rPr>
              <a:t>".class"</a:t>
            </a:r>
            <a:r>
              <a:rPr lang="en-US" sz="2000" dirty="0">
                <a:latin typeface="Arial" panose="020B0604020202020204" pitchFamily="34" charset="0"/>
                <a:cs typeface="Arial" panose="020B0604020202020204" pitchFamily="34" charset="0"/>
              </a:rPr>
              <a:t> file. However, the program does not execute properly. These errors are detected at runtime or at the time of execution of the program</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Java compiler does not detect runtime errors because the Java compiler does not have any technique to catch these errors as it does not have all the runtime information available to it. Runtime errors are caught by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Machine(JVM) </a:t>
            </a:r>
            <a:r>
              <a:rPr lang="en-US" sz="2000" dirty="0">
                <a:latin typeface="Arial" panose="020B0604020202020204" pitchFamily="34" charset="0"/>
                <a:cs typeface="Arial" panose="020B0604020202020204" pitchFamily="34" charset="0"/>
              </a:rPr>
              <a:t>when the program is running.</a:t>
            </a:r>
          </a:p>
          <a:p>
            <a:r>
              <a:rPr lang="en-US" sz="2000" dirty="0">
                <a:latin typeface="Arial" panose="020B0604020202020204" pitchFamily="34" charset="0"/>
                <a:cs typeface="Arial" panose="020B0604020202020204" pitchFamily="34" charset="0"/>
              </a:rPr>
              <a:t>These runtime errors are called </a:t>
            </a:r>
            <a:r>
              <a:rPr lang="en-US" sz="2000" b="1" dirty="0">
                <a:solidFill>
                  <a:schemeClr val="bg2">
                    <a:lumMod val="40000"/>
                    <a:lumOff val="60000"/>
                  </a:schemeClr>
                </a:solidFill>
                <a:latin typeface="Arial" panose="020B0604020202020204" pitchFamily="34" charset="0"/>
                <a:cs typeface="Arial" panose="020B0604020202020204" pitchFamily="34" charset="0"/>
              </a:rPr>
              <a:t>exceptions</a:t>
            </a:r>
            <a:r>
              <a:rPr lang="en-US" sz="2000" dirty="0">
                <a:latin typeface="Arial" panose="020B0604020202020204" pitchFamily="34" charset="0"/>
                <a:cs typeface="Arial" panose="020B0604020202020204" pitchFamily="34" charset="0"/>
              </a:rPr>
              <a:t> and they terminate the program abnormally, giving an error statement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96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a:latin typeface="Arial" panose="020B0604020202020204" pitchFamily="34" charset="0"/>
                <a:cs typeface="Arial" panose="020B0604020202020204" pitchFamily="34" charset="0"/>
              </a:rPr>
              <a:t>Features of Java Language :-</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413886" y="1289067"/>
            <a:ext cx="11675446" cy="4708981"/>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1.Simple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No concepts of Pointers , Explicit memory Allocations , Structures , Operator Overloading    </a:t>
            </a:r>
            <a:r>
              <a:rPr lang="en-US" sz="2000" b="1" dirty="0" smtClean="0">
                <a:solidFill>
                  <a:schemeClr val="bg2">
                    <a:lumMod val="40000"/>
                    <a:lumOff val="60000"/>
                  </a:schemeClr>
                </a:solidFill>
                <a:latin typeface="Arial" panose="020B0604020202020204" pitchFamily="34" charset="0"/>
                <a:cs typeface="Arial" panose="020B0604020202020204" pitchFamily="34" charset="0"/>
              </a:rPr>
              <a:t>2.Object oriented Language :-</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Abstraction</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Encapsulation</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Inheritance</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Polymorphism            </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3.Portable and platform </a:t>
            </a:r>
            <a:r>
              <a:rPr lang="en-US" sz="2000" b="1" dirty="0" smtClean="0">
                <a:solidFill>
                  <a:schemeClr val="bg2">
                    <a:lumMod val="40000"/>
                    <a:lumOff val="60000"/>
                  </a:schemeClr>
                </a:solidFill>
                <a:latin typeface="Arial" panose="020B0604020202020204" pitchFamily="34" charset="0"/>
                <a:cs typeface="Arial" panose="020B0604020202020204" pitchFamily="34" charset="0"/>
              </a:rPr>
              <a:t>independent </a:t>
            </a:r>
            <a:r>
              <a:rPr lang="en-US" sz="2000" dirty="0" smtClean="0">
                <a:latin typeface="Arial" panose="020B0604020202020204" pitchFamily="34" charset="0"/>
                <a:cs typeface="Arial" panose="020B0604020202020204" pitchFamily="34" charset="0"/>
                <a:sym typeface="Wingdings" panose="05000000000000000000" pitchFamily="2" charset="2"/>
              </a:rPr>
              <a:t>Run on any Environment</a:t>
            </a:r>
            <a:endParaRPr lang="en-US" sz="20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4.Robust</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Early Checking of Errors with the help of Garbage collector , Exception Handling</a:t>
            </a:r>
            <a:endParaRPr lang="en-US" sz="20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5.Multithreading</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Concurrent Execution of several parts of same program at the same time</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Improve CPU Utilization</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6.Dynamic Linking</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7.Secure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Secure for Internet Application</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Raise Out of Boundary Exception in Arrays</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Strong Typed Language</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8.Performance </a:t>
            </a:r>
          </a:p>
        </p:txBody>
      </p:sp>
      <p:sp>
        <p:nvSpPr>
          <p:cNvPr id="4" name="TextBox 3"/>
          <p:cNvSpPr txBox="1"/>
          <p:nvPr/>
        </p:nvSpPr>
        <p:spPr>
          <a:xfrm>
            <a:off x="10366408" y="305851"/>
            <a:ext cx="770021"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10</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524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162223" cy="750440"/>
          </a:xfrm>
        </p:spPr>
        <p:txBody>
          <a:bodyPr/>
          <a:lstStyle/>
          <a:p>
            <a:pPr marL="342900" indent="-342900"/>
            <a:r>
              <a:rPr lang="en-US" sz="3200" b="1" dirty="0" smtClean="0">
                <a:latin typeface="Arial" panose="020B0604020202020204" pitchFamily="34" charset="0"/>
                <a:cs typeface="Arial" panose="020B0604020202020204" pitchFamily="34" charset="0"/>
              </a:rPr>
              <a:t>Platform </a:t>
            </a:r>
            <a:r>
              <a:rPr lang="en-US" sz="3200" b="1" dirty="0">
                <a:latin typeface="Arial" panose="020B0604020202020204" pitchFamily="34" charset="0"/>
                <a:cs typeface="Arial" panose="020B0604020202020204" pitchFamily="34" charset="0"/>
              </a:rPr>
              <a:t>Independent  :-</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115503" y="1270534"/>
            <a:ext cx="10453036"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1.A </a:t>
            </a:r>
            <a:r>
              <a:rPr lang="en-US" sz="2000" dirty="0">
                <a:latin typeface="Arial" panose="020B0604020202020204" pitchFamily="34" charset="0"/>
                <a:cs typeface="Arial" panose="020B0604020202020204" pitchFamily="34" charset="0"/>
              </a:rPr>
              <a:t>Java program requires JVM (part of JRE) to execute Java code. When java application starts to executes,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 </a:t>
            </a:r>
            <a:r>
              <a:rPr lang="en-US" sz="2000" dirty="0">
                <a:latin typeface="Arial" panose="020B0604020202020204" pitchFamily="34" charset="0"/>
                <a:cs typeface="Arial" panose="020B0604020202020204" pitchFamily="34" charset="0"/>
              </a:rPr>
              <a:t>also starts.</a:t>
            </a:r>
          </a:p>
          <a:p>
            <a:r>
              <a:rPr lang="en-US" sz="2000" dirty="0">
                <a:latin typeface="Arial" panose="020B0604020202020204" pitchFamily="34" charset="0"/>
                <a:cs typeface="Arial" panose="020B0604020202020204" pitchFamily="34" charset="0"/>
              </a:rPr>
              <a:t>2.Bytecode has instructions that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 </a:t>
            </a:r>
            <a:r>
              <a:rPr lang="en-US" sz="2000" dirty="0">
                <a:latin typeface="Arial" panose="020B0604020202020204" pitchFamily="34" charset="0"/>
                <a:cs typeface="Arial" panose="020B0604020202020204" pitchFamily="34" charset="0"/>
              </a:rPr>
              <a:t>can understand and execute.</a:t>
            </a:r>
          </a:p>
          <a:p>
            <a:r>
              <a:rPr lang="en-US" sz="2000" dirty="0">
                <a:latin typeface="Arial" panose="020B0604020202020204" pitchFamily="34" charset="0"/>
                <a:cs typeface="Arial" panose="020B0604020202020204" pitchFamily="34" charset="0"/>
              </a:rPr>
              <a:t>3.JVM converts the Bytecode to machine specific code.</a:t>
            </a:r>
          </a:p>
          <a:p>
            <a:r>
              <a:rPr lang="en-US" sz="2000" dirty="0">
                <a:latin typeface="Arial" panose="020B0604020202020204" pitchFamily="34" charset="0"/>
                <a:cs typeface="Arial" panose="020B0604020202020204" pitchFamily="34" charset="0"/>
              </a:rPr>
              <a:t>4.Java Bytecode can be copied on to any machine that has JVM and executed.This is what makes Java </a:t>
            </a:r>
            <a:r>
              <a:rPr lang="en-US" sz="2000" b="1" dirty="0">
                <a:solidFill>
                  <a:schemeClr val="bg2">
                    <a:lumMod val="40000"/>
                    <a:lumOff val="60000"/>
                  </a:schemeClr>
                </a:solidFill>
                <a:latin typeface="Arial" panose="020B0604020202020204" pitchFamily="34" charset="0"/>
                <a:cs typeface="Arial" panose="020B0604020202020204" pitchFamily="34" charset="0"/>
              </a:rPr>
              <a:t>Platform Independent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5</a:t>
            </a:r>
            <a:r>
              <a:rPr lang="en-US" sz="2000" b="1" dirty="0">
                <a:latin typeface="Arial" panose="020B0604020202020204" pitchFamily="34" charset="0"/>
                <a:cs typeface="Arial" panose="020B0604020202020204" pitchFamily="34" charset="0"/>
              </a:rPr>
              <a:t>.</a:t>
            </a:r>
            <a:r>
              <a:rPr lang="en-US" sz="2000" b="1" dirty="0">
                <a:solidFill>
                  <a:schemeClr val="bg2">
                    <a:lumMod val="40000"/>
                    <a:lumOff val="60000"/>
                  </a:schemeClr>
                </a:solidFill>
                <a:latin typeface="Arial" panose="020B0604020202020204" pitchFamily="34" charset="0"/>
                <a:cs typeface="Arial" panose="020B0604020202020204" pitchFamily="34" charset="0"/>
              </a:rPr>
              <a:t>"Write Once , Run any where"</a:t>
            </a:r>
          </a:p>
        </p:txBody>
      </p:sp>
      <p:sp>
        <p:nvSpPr>
          <p:cNvPr id="4" name="TextBox 3"/>
          <p:cNvSpPr txBox="1"/>
          <p:nvPr/>
        </p:nvSpPr>
        <p:spPr>
          <a:xfrm>
            <a:off x="10395284" y="325102"/>
            <a:ext cx="712270"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11</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5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25822"/>
            <a:ext cx="721895"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12</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221382" y="1222408"/>
            <a:ext cx="3445844" cy="347787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1.Object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2.Class</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3.Abstraction</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4.Encapsulation</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5.Inheritance</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6.Polymorphism	</a:t>
            </a:r>
            <a:endParaRPr lang="en-US" sz="2000" dirty="0">
              <a:latin typeface="Arial" panose="020B0604020202020204" pitchFamily="34" charset="0"/>
              <a:cs typeface="Arial" panose="020B0604020202020204" pitchFamily="34" charset="0"/>
            </a:endParaRPr>
          </a:p>
        </p:txBody>
      </p:sp>
      <p:sp>
        <p:nvSpPr>
          <p:cNvPr id="7" name="Rectangle 6"/>
          <p:cNvSpPr/>
          <p:nvPr/>
        </p:nvSpPr>
        <p:spPr>
          <a:xfrm>
            <a:off x="5948413" y="1347537"/>
            <a:ext cx="5919537" cy="500513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091838" y="1588168"/>
            <a:ext cx="5650983" cy="4437247"/>
          </a:xfrm>
          <a:prstGeom prst="rect">
            <a:avLst/>
          </a:prstGeom>
        </p:spPr>
      </p:pic>
    </p:spTree>
    <p:extLst>
      <p:ext uri="{BB962C8B-B14F-4D97-AF65-F5344CB8AC3E}">
        <p14:creationId xmlns:p14="http://schemas.microsoft.com/office/powerpoint/2010/main" val="1115802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04910" y="325102"/>
            <a:ext cx="702644"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13</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86628" y="971433"/>
            <a:ext cx="344584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1.Object</a:t>
            </a:r>
          </a:p>
        </p:txBody>
      </p:sp>
      <p:sp>
        <p:nvSpPr>
          <p:cNvPr id="3" name="TextBox 2"/>
          <p:cNvSpPr txBox="1"/>
          <p:nvPr/>
        </p:nvSpPr>
        <p:spPr>
          <a:xfrm>
            <a:off x="1366787" y="1517057"/>
            <a:ext cx="10863714"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Real World Entity</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Properties(Variables)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Tasks Performed</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Instance of a Class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Any entity that has state and behavior is known as an object</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86628" y="3052739"/>
            <a:ext cx="256031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Example :-</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1328285" y="3609938"/>
            <a:ext cx="2839454"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Human is a Object</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Name         </a:t>
            </a:r>
          </a:p>
          <a:p>
            <a:r>
              <a:rPr lang="en-US" sz="2000" dirty="0" smtClean="0">
                <a:latin typeface="Arial" panose="020B0604020202020204" pitchFamily="34" charset="0"/>
                <a:cs typeface="Arial" panose="020B0604020202020204" pitchFamily="34" charset="0"/>
              </a:rPr>
              <a:t>Colour         Properties</a:t>
            </a:r>
          </a:p>
          <a:p>
            <a:r>
              <a:rPr lang="en-US" sz="2000" dirty="0" smtClean="0">
                <a:latin typeface="Arial" panose="020B0604020202020204" pitchFamily="34" charset="0"/>
                <a:cs typeface="Arial" panose="020B0604020202020204" pitchFamily="34" charset="0"/>
              </a:rPr>
              <a:t>Height</a:t>
            </a:r>
          </a:p>
          <a:p>
            <a:endParaRPr lang="en-US" sz="20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1809550" y="3965608"/>
            <a:ext cx="0" cy="539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2213811" y="4687503"/>
            <a:ext cx="433136" cy="7122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8803" y="3609938"/>
            <a:ext cx="2156059"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Tasks :-</a:t>
            </a:r>
          </a:p>
          <a:p>
            <a:endParaRPr lang="en-US"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Walk()</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Run()</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Read()</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Write()</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37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14535" y="325102"/>
            <a:ext cx="721895"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14</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86628" y="971433"/>
            <a:ext cx="344584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2.Class</a:t>
            </a:r>
          </a:p>
        </p:txBody>
      </p:sp>
      <p:sp>
        <p:nvSpPr>
          <p:cNvPr id="3" name="TextBox 2"/>
          <p:cNvSpPr txBox="1"/>
          <p:nvPr/>
        </p:nvSpPr>
        <p:spPr>
          <a:xfrm>
            <a:off x="1328286" y="1607419"/>
            <a:ext cx="6901314"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Collection of objects is called </a:t>
            </a:r>
            <a:r>
              <a:rPr lang="en-US" sz="2000" dirty="0" smtClean="0">
                <a:latin typeface="Arial" panose="020B0604020202020204" pitchFamily="34" charset="0"/>
                <a:cs typeface="Arial" panose="020B0604020202020204" pitchFamily="34" charset="0"/>
              </a:rPr>
              <a:t>class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Blue Print that Object follows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logical </a:t>
            </a:r>
            <a:r>
              <a:rPr lang="en-US" sz="2000" dirty="0" smtClean="0">
                <a:latin typeface="Arial" panose="020B0604020202020204" pitchFamily="34" charset="0"/>
                <a:cs typeface="Arial" panose="020B0604020202020204" pitchFamily="34" charset="0"/>
              </a:rPr>
              <a:t>entity</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86628" y="3052739"/>
            <a:ext cx="256031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Example :-</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1328285" y="3609938"/>
            <a:ext cx="3359218"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Student </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Sname         </a:t>
            </a:r>
          </a:p>
          <a:p>
            <a:r>
              <a:rPr lang="en-US" sz="2000" dirty="0" smtClean="0">
                <a:latin typeface="Arial" panose="020B0604020202020204" pitchFamily="34" charset="0"/>
                <a:cs typeface="Arial" panose="020B0604020202020204" pitchFamily="34" charset="0"/>
              </a:rPr>
              <a:t>Srollname         Properties</a:t>
            </a:r>
          </a:p>
          <a:p>
            <a:r>
              <a:rPr lang="en-US" sz="2000" dirty="0" smtClean="0">
                <a:latin typeface="Arial" panose="020B0604020202020204" pitchFamily="34" charset="0"/>
                <a:cs typeface="Arial" panose="020B0604020202020204" pitchFamily="34" charset="0"/>
              </a:rPr>
              <a:t>SDOJ</a:t>
            </a:r>
          </a:p>
          <a:p>
            <a:endParaRPr lang="en-US" sz="20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1809550" y="3965608"/>
            <a:ext cx="0" cy="539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2581976" y="4716355"/>
            <a:ext cx="433136" cy="7122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8803" y="3609938"/>
            <a:ext cx="2156059" cy="1938992"/>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Tasks :-</a:t>
            </a:r>
          </a:p>
          <a:p>
            <a:endParaRPr lang="en-US"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read()</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write()</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play()</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5030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15</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967338" y="1549667"/>
            <a:ext cx="10019899" cy="440120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Class Hcl</a:t>
            </a:r>
          </a:p>
          <a:p>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     public static void main(String[]args)</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System.out.println(“Hello World !!!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Output :-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Hello World !!! </a:t>
            </a:r>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2252312" y="1761423"/>
            <a:ext cx="866273" cy="9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85962" y="1549667"/>
            <a:ext cx="1742173" cy="36576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Class Name</a:t>
            </a:r>
            <a:endParaRPr lang="en-US" dirty="0">
              <a:latin typeface="Arial" panose="020B0604020202020204" pitchFamily="34" charset="0"/>
              <a:cs typeface="Arial" panose="020B0604020202020204" pitchFamily="34" charset="0"/>
            </a:endParaRPr>
          </a:p>
        </p:txBody>
      </p:sp>
      <p:cxnSp>
        <p:nvCxnSpPr>
          <p:cNvPr id="10" name="Elbow Connector 9"/>
          <p:cNvCxnSpPr/>
          <p:nvPr/>
        </p:nvCxnSpPr>
        <p:spPr>
          <a:xfrm>
            <a:off x="3667226" y="2562244"/>
            <a:ext cx="4369869" cy="52938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37095" y="2945331"/>
            <a:ext cx="2040556"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Main Method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937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How to Compile and Run the Given Program</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16</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187692" y="1241658"/>
            <a:ext cx="12594657" cy="440120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1.How to compile the given program :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Open cmd on the given program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And Type </a:t>
            </a:r>
            <a:r>
              <a:rPr lang="en-US" sz="2000" dirty="0" smtClean="0">
                <a:latin typeface="Arial" panose="020B0604020202020204" pitchFamily="34" charset="0"/>
                <a:cs typeface="Arial" panose="020B0604020202020204" pitchFamily="34" charset="0"/>
                <a:sym typeface="Wingdings" panose="05000000000000000000" pitchFamily="2" charset="2"/>
              </a:rPr>
              <a:t> Javac </a:t>
            </a:r>
            <a:r>
              <a:rPr lang="en-US" sz="2000" dirty="0" smtClean="0">
                <a:latin typeface="Arial" panose="020B0604020202020204" pitchFamily="34" charset="0"/>
                <a:cs typeface="Arial" panose="020B0604020202020204" pitchFamily="34" charset="0"/>
                <a:sym typeface="Wingdings" panose="05000000000000000000" pitchFamily="2" charset="2"/>
              </a:rPr>
              <a:t>filename.java</a:t>
            </a: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Example: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javac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test.java</a:t>
            </a:r>
            <a:endParaRPr lang="en-US" sz="2000" b="1" dirty="0" smtClean="0">
              <a:solidFill>
                <a:schemeClr val="bg2">
                  <a:lumMod val="60000"/>
                  <a:lumOff val="40000"/>
                </a:schemeClr>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2.How to run the given program :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Open cmd on the given program</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And Type </a:t>
            </a:r>
            <a:r>
              <a:rPr lang="en-US" sz="2000" dirty="0" smtClean="0">
                <a:latin typeface="Arial" panose="020B0604020202020204" pitchFamily="34" charset="0"/>
                <a:cs typeface="Arial" panose="020B0604020202020204" pitchFamily="34" charset="0"/>
                <a:sym typeface="Wingdings" panose="05000000000000000000" pitchFamily="2" charset="2"/>
              </a:rPr>
              <a:t> Java classname    </a:t>
            </a:r>
            <a:r>
              <a:rPr lang="en-US" sz="2000" dirty="0" smtClean="0">
                <a:latin typeface="Arial" panose="020B0604020202020204" pitchFamily="34" charset="0"/>
                <a:cs typeface="Arial" panose="020B0604020202020204" pitchFamily="34" charset="0"/>
                <a:sym typeface="Wingdings" panose="05000000000000000000" pitchFamily="2" charset="2"/>
              </a:rPr>
              <a:t>                       (Classname should be there in Caps. </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There </a:t>
            </a:r>
            <a:r>
              <a:rPr lang="en-US" sz="2000" dirty="0" smtClean="0">
                <a:latin typeface="Arial" panose="020B0604020202020204" pitchFamily="34" charset="0"/>
                <a:cs typeface="Arial" panose="020B0604020202020204" pitchFamily="34" charset="0"/>
                <a:sym typeface="Wingdings" panose="05000000000000000000" pitchFamily="2" charset="2"/>
              </a:rPr>
              <a:t>is no need to write .Java Extension) </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Example: -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 Megha         </a:t>
            </a:r>
            <a:endParaRPr lang="en-US" sz="2000" b="1" dirty="0">
              <a:solidFill>
                <a:schemeClr val="bg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495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Notes</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17</a:t>
            </a:r>
            <a:endParaRPr lang="en-US" sz="3600"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77925043"/>
              </p:ext>
            </p:extLst>
          </p:nvPr>
        </p:nvGraphicFramePr>
        <p:xfrm>
          <a:off x="626711" y="1268306"/>
          <a:ext cx="9807074" cy="1889760"/>
        </p:xfrm>
        <a:graphic>
          <a:graphicData uri="http://schemas.openxmlformats.org/drawingml/2006/table">
            <a:tbl>
              <a:tblPr firstRow="1" bandRow="1">
                <a:tableStyleId>{C4B1156A-380E-4F78-BDF5-A606A8083BF9}</a:tableStyleId>
              </a:tblPr>
              <a:tblGrid>
                <a:gridCol w="961457">
                  <a:extLst>
                    <a:ext uri="{9D8B030D-6E8A-4147-A177-3AD203B41FA5}">
                      <a16:colId xmlns:a16="http://schemas.microsoft.com/office/drawing/2014/main" val="4070735623"/>
                    </a:ext>
                  </a:extLst>
                </a:gridCol>
                <a:gridCol w="5926511">
                  <a:extLst>
                    <a:ext uri="{9D8B030D-6E8A-4147-A177-3AD203B41FA5}">
                      <a16:colId xmlns:a16="http://schemas.microsoft.com/office/drawing/2014/main" val="366459846"/>
                    </a:ext>
                  </a:extLst>
                </a:gridCol>
                <a:gridCol w="2919106">
                  <a:extLst>
                    <a:ext uri="{9D8B030D-6E8A-4147-A177-3AD203B41FA5}">
                      <a16:colId xmlns:a16="http://schemas.microsoft.com/office/drawing/2014/main" val="1646317102"/>
                    </a:ext>
                  </a:extLst>
                </a:gridCol>
              </a:tblGrid>
              <a:tr h="520389">
                <a:tc>
                  <a:txBody>
                    <a:bodyPr/>
                    <a:lstStyle/>
                    <a:p>
                      <a:r>
                        <a:rPr lang="en-US" sz="2000" b="0" dirty="0" smtClean="0">
                          <a:latin typeface="Arial" panose="020B0604020202020204" pitchFamily="34" charset="0"/>
                          <a:cs typeface="Arial" panose="020B0604020202020204" pitchFamily="34" charset="0"/>
                        </a:rPr>
                        <a:t>1.</a:t>
                      </a:r>
                      <a:endParaRPr lang="en-US" sz="20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panose="020B0604020202020204" pitchFamily="34" charset="0"/>
                          <a:cs typeface="Arial" panose="020B0604020202020204" pitchFamily="34" charset="0"/>
                        </a:rPr>
                        <a:t>How to check directory on Cmd ?</a:t>
                      </a:r>
                    </a:p>
                    <a:p>
                      <a:endParaRPr lang="en-US" sz="20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panose="020B0604020202020204" pitchFamily="34" charset="0"/>
                          <a:cs typeface="Arial" panose="020B0604020202020204" pitchFamily="34" charset="0"/>
                        </a:rPr>
                        <a:t>dir</a:t>
                      </a:r>
                    </a:p>
                    <a:p>
                      <a:pPr algn="l"/>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5999256"/>
                  </a:ext>
                </a:extLst>
              </a:tr>
              <a:tr h="370840">
                <a:tc>
                  <a:txBody>
                    <a:bodyPr/>
                    <a:lstStyle/>
                    <a:p>
                      <a:r>
                        <a:rPr lang="en-US" sz="2000" dirty="0" smtClean="0">
                          <a:latin typeface="Arial" panose="020B0604020202020204" pitchFamily="34" charset="0"/>
                          <a:cs typeface="Arial" panose="020B0604020202020204" pitchFamily="34" charset="0"/>
                        </a:rPr>
                        <a:t>2.</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How to clear the screen on Cmd ?</a:t>
                      </a:r>
                      <a:endParaRPr lang="en-US" sz="2000" dirty="0">
                        <a:latin typeface="Arial" panose="020B0604020202020204" pitchFamily="34" charset="0"/>
                        <a:cs typeface="Arial" panose="020B0604020202020204" pitchFamily="34" charset="0"/>
                      </a:endParaRPr>
                    </a:p>
                  </a:txBody>
                  <a:tcPr/>
                </a:tc>
                <a:tc>
                  <a:txBody>
                    <a:bodyPr/>
                    <a:lstStyle/>
                    <a:p>
                      <a:pPr algn="l"/>
                      <a:r>
                        <a:rPr lang="en-US" sz="2000" dirty="0" smtClean="0">
                          <a:latin typeface="Arial" panose="020B0604020202020204" pitchFamily="34" charset="0"/>
                          <a:cs typeface="Arial" panose="020B0604020202020204" pitchFamily="34" charset="0"/>
                        </a:rPr>
                        <a:t>Cls</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7105337"/>
                  </a:ext>
                </a:extLst>
              </a:tr>
              <a:tr h="370840">
                <a:tc>
                  <a:txBody>
                    <a:bodyPr/>
                    <a:lstStyle/>
                    <a:p>
                      <a:r>
                        <a:rPr lang="en-US" sz="2000" dirty="0" smtClean="0">
                          <a:latin typeface="Arial" panose="020B0604020202020204" pitchFamily="34" charset="0"/>
                          <a:cs typeface="Arial" panose="020B0604020202020204" pitchFamily="34" charset="0"/>
                        </a:rPr>
                        <a:t>3.</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How to compile on Cmd ?</a:t>
                      </a:r>
                      <a:endParaRPr lang="en-US" sz="2000" dirty="0">
                        <a:latin typeface="Arial" panose="020B0604020202020204" pitchFamily="34" charset="0"/>
                        <a:cs typeface="Arial" panose="020B0604020202020204" pitchFamily="34" charset="0"/>
                      </a:endParaRPr>
                    </a:p>
                  </a:txBody>
                  <a:tcPr/>
                </a:tc>
                <a:tc>
                  <a:txBody>
                    <a:bodyPr/>
                    <a:lstStyle/>
                    <a:p>
                      <a:pPr algn="l"/>
                      <a:r>
                        <a:rPr lang="en-US" sz="2000" dirty="0" smtClean="0">
                          <a:latin typeface="Arial" panose="020B0604020202020204" pitchFamily="34" charset="0"/>
                          <a:cs typeface="Arial" panose="020B0604020202020204" pitchFamily="34" charset="0"/>
                        </a:rPr>
                        <a:t>Javac test.java</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51490043"/>
                  </a:ext>
                </a:extLst>
              </a:tr>
              <a:tr h="370840">
                <a:tc>
                  <a:txBody>
                    <a:bodyPr/>
                    <a:lstStyle/>
                    <a:p>
                      <a:r>
                        <a:rPr lang="en-US" sz="2000" dirty="0" smtClean="0">
                          <a:latin typeface="Arial" panose="020B0604020202020204" pitchFamily="34" charset="0"/>
                          <a:cs typeface="Arial" panose="020B0604020202020204" pitchFamily="34" charset="0"/>
                        </a:rPr>
                        <a:t>4.</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How to run the given program ?</a:t>
                      </a:r>
                      <a:endParaRPr lang="en-US" sz="2000" dirty="0">
                        <a:latin typeface="Arial" panose="020B0604020202020204" pitchFamily="34" charset="0"/>
                        <a:cs typeface="Arial" panose="020B0604020202020204" pitchFamily="34" charset="0"/>
                      </a:endParaRPr>
                    </a:p>
                  </a:txBody>
                  <a:tcPr/>
                </a:tc>
                <a:tc>
                  <a:txBody>
                    <a:bodyPr/>
                    <a:lstStyle/>
                    <a:p>
                      <a:pPr algn="l"/>
                      <a:r>
                        <a:rPr lang="en-US" sz="2000" dirty="0" smtClean="0">
                          <a:latin typeface="Arial" panose="020B0604020202020204" pitchFamily="34" charset="0"/>
                          <a:cs typeface="Arial" panose="020B0604020202020204" pitchFamily="34" charset="0"/>
                        </a:rPr>
                        <a:t>Java Classname</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21653822"/>
                  </a:ext>
                </a:extLst>
              </a:tr>
            </a:tbl>
          </a:graphicData>
        </a:graphic>
      </p:graphicFrame>
    </p:spTree>
    <p:extLst>
      <p:ext uri="{BB962C8B-B14F-4D97-AF65-F5344CB8AC3E}">
        <p14:creationId xmlns:p14="http://schemas.microsoft.com/office/powerpoint/2010/main" val="347399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18</a:t>
            </a:r>
            <a:endParaRPr lang="en-US" sz="36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3"/>
          <a:srcRect l="44723" b="5751"/>
          <a:stretch/>
        </p:blipFill>
        <p:spPr>
          <a:xfrm>
            <a:off x="847022" y="875899"/>
            <a:ext cx="8816743" cy="5592996"/>
          </a:xfrm>
          <a:prstGeom prst="rect">
            <a:avLst/>
          </a:prstGeom>
        </p:spPr>
      </p:pic>
      <p:sp>
        <p:nvSpPr>
          <p:cNvPr id="9" name="Oval 8"/>
          <p:cNvSpPr/>
          <p:nvPr/>
        </p:nvSpPr>
        <p:spPr>
          <a:xfrm>
            <a:off x="2310064" y="5139891"/>
            <a:ext cx="1299409" cy="31763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Tree>
    <p:extLst>
      <p:ext uri="{BB962C8B-B14F-4D97-AF65-F5344CB8AC3E}">
        <p14:creationId xmlns:p14="http://schemas.microsoft.com/office/powerpoint/2010/main" val="277186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2800" b="1" dirty="0" smtClean="0">
                <a:latin typeface="Arial" panose="020B0604020202020204" pitchFamily="34" charset="0"/>
                <a:cs typeface="Arial" panose="020B0604020202020204" pitchFamily="34" charset="0"/>
              </a:rPr>
              <a:t>Set Class Path</a:t>
            </a:r>
            <a:endParaRPr lang="en-US" sz="28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1020278" y="1751798"/>
            <a:ext cx="1186795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Open            COMMAND PROMPT</a:t>
            </a:r>
          </a:p>
          <a:p>
            <a:r>
              <a:rPr lang="en-US" sz="2000" dirty="0" smtClean="0">
                <a:latin typeface="Arial" panose="020B0604020202020204" pitchFamily="34" charset="0"/>
                <a:cs typeface="Arial" panose="020B0604020202020204" pitchFamily="34" charset="0"/>
              </a:rPr>
              <a:t>Write down              Set path=C:\program files\java\jdk1.8\bin </a:t>
            </a:r>
            <a:r>
              <a:rPr lang="en-US" sz="2000" dirty="0" smtClean="0">
                <a:latin typeface="Arial" panose="020B0604020202020204" pitchFamily="34" charset="0"/>
                <a:cs typeface="Arial" panose="020B0604020202020204" pitchFamily="34" charset="0"/>
                <a:sym typeface="Wingdings" panose="05000000000000000000" pitchFamily="2" charset="2"/>
              </a:rPr>
              <a:t>Location</a:t>
            </a:r>
            <a:endParaRPr lang="en-US" sz="200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1848051" y="1953929"/>
            <a:ext cx="616017" cy="9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60321" y="2281186"/>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3630" y="1169468"/>
            <a:ext cx="2541070"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First Way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163630" y="2641904"/>
            <a:ext cx="1963554"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Second Way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145407" y="3205213"/>
            <a:ext cx="9894770" cy="1938992"/>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Open                Edit the system environment variables</a:t>
            </a:r>
          </a:p>
          <a:p>
            <a:r>
              <a:rPr lang="en-US" sz="2000" dirty="0" smtClean="0">
                <a:latin typeface="Arial" panose="020B0604020202020204" pitchFamily="34" charset="0"/>
                <a:cs typeface="Arial" panose="020B0604020202020204" pitchFamily="34" charset="0"/>
              </a:rPr>
              <a:t>Click                 Environment Variables </a:t>
            </a:r>
          </a:p>
          <a:p>
            <a:r>
              <a:rPr lang="en-US" sz="2000" dirty="0" smtClean="0">
                <a:latin typeface="Arial" panose="020B0604020202020204" pitchFamily="34" charset="0"/>
                <a:cs typeface="Arial" panose="020B0604020202020204" pitchFamily="34" charset="0"/>
              </a:rPr>
              <a:t>                         User Variables</a:t>
            </a:r>
          </a:p>
          <a:p>
            <a:r>
              <a:rPr lang="en-US" sz="2000" dirty="0" smtClean="0">
                <a:latin typeface="Arial" panose="020B0604020202020204" pitchFamily="34" charset="0"/>
                <a:cs typeface="Arial" panose="020B0604020202020204" pitchFamily="34" charset="0"/>
              </a:rPr>
              <a:t>                         New</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Variable Name </a:t>
            </a:r>
            <a:r>
              <a:rPr lang="en-US" sz="2000" dirty="0" smtClean="0">
                <a:latin typeface="Arial" panose="020B0604020202020204" pitchFamily="34" charset="0"/>
                <a:cs typeface="Arial" panose="020B0604020202020204" pitchFamily="34" charset="0"/>
                <a:sym typeface="Wingdings" panose="05000000000000000000" pitchFamily="2" charset="2"/>
              </a:rPr>
              <a:t> Path</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Variable Value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Location</a:t>
            </a:r>
            <a:endParaRPr lang="en-US" sz="2000" dirty="0">
              <a:latin typeface="Arial" panose="020B0604020202020204" pitchFamily="34" charset="0"/>
              <a:cs typeface="Arial" panose="020B0604020202020204" pitchFamily="34" charset="0"/>
            </a:endParaRPr>
          </a:p>
        </p:txBody>
      </p:sp>
      <p:cxnSp>
        <p:nvCxnSpPr>
          <p:cNvPr id="14" name="Straight Arrow Connector 13"/>
          <p:cNvCxnSpPr/>
          <p:nvPr/>
        </p:nvCxnSpPr>
        <p:spPr>
          <a:xfrm>
            <a:off x="1987007" y="3453338"/>
            <a:ext cx="7988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87007" y="3701464"/>
            <a:ext cx="7988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003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19</a:t>
            </a:r>
            <a:endParaRPr 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r="20782" b="8285"/>
          <a:stretch/>
        </p:blipFill>
        <p:spPr>
          <a:xfrm>
            <a:off x="548641" y="1731829"/>
            <a:ext cx="11030551" cy="4639377"/>
          </a:xfrm>
          <a:prstGeom prst="rect">
            <a:avLst/>
          </a:prstGeom>
        </p:spPr>
      </p:pic>
      <p:sp>
        <p:nvSpPr>
          <p:cNvPr id="5" name="TextBox 4"/>
          <p:cNvSpPr txBox="1"/>
          <p:nvPr/>
        </p:nvSpPr>
        <p:spPr>
          <a:xfrm>
            <a:off x="548641" y="1000309"/>
            <a:ext cx="3195587"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Type “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cmd</a:t>
            </a:r>
            <a:r>
              <a:rPr lang="en-US" sz="2000" dirty="0" smtClean="0">
                <a:latin typeface="Arial" panose="020B0604020202020204" pitchFamily="34" charset="0"/>
                <a:cs typeface="Arial" panose="020B0604020202020204" pitchFamily="34" charset="0"/>
              </a:rPr>
              <a:t> ”on 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8578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20</a:t>
            </a:r>
            <a:endParaRPr lang="en-US" sz="36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srcRect b="6237"/>
          <a:stretch/>
        </p:blipFill>
        <p:spPr>
          <a:xfrm>
            <a:off x="477519" y="1453415"/>
            <a:ext cx="11053545" cy="5014762"/>
          </a:xfrm>
          <a:prstGeom prst="rect">
            <a:avLst/>
          </a:prstGeom>
        </p:spPr>
      </p:pic>
    </p:spTree>
    <p:extLst>
      <p:ext uri="{BB962C8B-B14F-4D97-AF65-F5344CB8AC3E}">
        <p14:creationId xmlns:p14="http://schemas.microsoft.com/office/powerpoint/2010/main" val="3219223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21</a:t>
            </a:r>
            <a:endParaRPr 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l="15949" t="23674" r="12834" b="39186"/>
          <a:stretch/>
        </p:blipFill>
        <p:spPr>
          <a:xfrm>
            <a:off x="664635" y="2088323"/>
            <a:ext cx="9730649" cy="3677569"/>
          </a:xfrm>
          <a:prstGeom prst="rect">
            <a:avLst/>
          </a:prstGeom>
        </p:spPr>
      </p:pic>
      <p:sp>
        <p:nvSpPr>
          <p:cNvPr id="5" name="Oval 4"/>
          <p:cNvSpPr/>
          <p:nvPr/>
        </p:nvSpPr>
        <p:spPr>
          <a:xfrm>
            <a:off x="5919537" y="3022333"/>
            <a:ext cx="1414914"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7515" y="1045754"/>
            <a:ext cx="10197967"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Type “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javac test.java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Java </a:t>
            </a:r>
            <a:r>
              <a:rPr lang="en-US" sz="2000" dirty="0">
                <a:latin typeface="Arial" panose="020B0604020202020204" pitchFamily="34" charset="0"/>
                <a:cs typeface="Arial" panose="020B0604020202020204" pitchFamily="34" charset="0"/>
              </a:rPr>
              <a:t>programs are compiled using the </a:t>
            </a:r>
            <a:r>
              <a:rPr lang="en-US" sz="2000" b="1" dirty="0">
                <a:latin typeface="Arial" panose="020B0604020202020204" pitchFamily="34" charset="0"/>
                <a:cs typeface="Arial" panose="020B0604020202020204" pitchFamily="34" charset="0"/>
              </a:rPr>
              <a:t>javac</a:t>
            </a:r>
            <a:r>
              <a:rPr lang="en-US" sz="2000" dirty="0">
                <a:latin typeface="Arial" panose="020B0604020202020204" pitchFamily="34" charset="0"/>
                <a:cs typeface="Arial" panose="020B0604020202020204" pitchFamily="34" charset="0"/>
              </a:rPr>
              <a:t> command. It takes .java files as input and generates bytecode</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912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22</a:t>
            </a:r>
            <a:endParaRPr lang="en-US" sz="3600" b="1" dirty="0">
              <a:latin typeface="Arial" panose="020B0604020202020204" pitchFamily="34" charset="0"/>
              <a:cs typeface="Arial" panose="020B0604020202020204" pitchFamily="34" charset="0"/>
            </a:endParaRPr>
          </a:p>
        </p:txBody>
      </p:sp>
      <p:sp>
        <p:nvSpPr>
          <p:cNvPr id="7" name="TextBox 6"/>
          <p:cNvSpPr txBox="1"/>
          <p:nvPr/>
        </p:nvSpPr>
        <p:spPr>
          <a:xfrm>
            <a:off x="279132" y="1009216"/>
            <a:ext cx="10197967"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Then we can </a:t>
            </a:r>
            <a:r>
              <a:rPr lang="en-US" sz="2000" dirty="0">
                <a:latin typeface="Arial" panose="020B0604020202020204" pitchFamily="34" charset="0"/>
                <a:cs typeface="Arial" panose="020B0604020202020204" pitchFamily="34" charset="0"/>
              </a:rPr>
              <a:t>see that a new file has been created with the </a:t>
            </a:r>
            <a:r>
              <a:rPr lang="en-US" sz="2000" b="1" dirty="0">
                <a:solidFill>
                  <a:schemeClr val="bg2">
                    <a:lumMod val="60000"/>
                    <a:lumOff val="40000"/>
                  </a:schemeClr>
                </a:solidFill>
                <a:latin typeface="Arial" panose="020B0604020202020204" pitchFamily="34" charset="0"/>
                <a:cs typeface="Arial" panose="020B0604020202020204" pitchFamily="34" charset="0"/>
              </a:rPr>
              <a:t>.class extension</a:t>
            </a:r>
            <a:r>
              <a:rPr lang="en-US" sz="2000" dirty="0">
                <a:latin typeface="Arial" panose="020B0604020202020204" pitchFamily="34" charset="0"/>
                <a:cs typeface="Arial" panose="020B0604020202020204" pitchFamily="34" charset="0"/>
              </a:rPr>
              <a:t>. The name of the file would be the name of the class </a:t>
            </a:r>
            <a:r>
              <a:rPr lang="en-US" sz="2000" dirty="0" smtClean="0">
                <a:latin typeface="Arial" panose="020B0604020202020204" pitchFamily="34" charset="0"/>
                <a:cs typeface="Arial" panose="020B0604020202020204" pitchFamily="34" charset="0"/>
              </a:rPr>
              <a:t>that we </a:t>
            </a:r>
            <a:r>
              <a:rPr lang="en-US" sz="2000" dirty="0">
                <a:latin typeface="Arial" panose="020B0604020202020204" pitchFamily="34" charset="0"/>
                <a:cs typeface="Arial" panose="020B0604020202020204" pitchFamily="34" charset="0"/>
              </a:rPr>
              <a:t>have used inside </a:t>
            </a:r>
            <a:r>
              <a:rPr lang="en-US" sz="2000" dirty="0" smtClean="0">
                <a:latin typeface="Arial" panose="020B0604020202020204" pitchFamily="34" charset="0"/>
                <a:cs typeface="Arial" panose="020B0604020202020204" pitchFamily="34" charset="0"/>
              </a:rPr>
              <a:t>our </a:t>
            </a:r>
            <a:r>
              <a:rPr lang="en-US" sz="2000" dirty="0">
                <a:latin typeface="Arial" panose="020B0604020202020204" pitchFamily="34" charset="0"/>
                <a:cs typeface="Arial" panose="020B0604020202020204" pitchFamily="34" charset="0"/>
              </a:rPr>
              <a:t>program. In </a:t>
            </a:r>
            <a:r>
              <a:rPr lang="en-US" sz="2000" dirty="0" smtClean="0">
                <a:latin typeface="Arial" panose="020B0604020202020204" pitchFamily="34" charset="0"/>
                <a:cs typeface="Arial" panose="020B0604020202020204" pitchFamily="34" charset="0"/>
              </a:rPr>
              <a:t>this program, </a:t>
            </a:r>
            <a:r>
              <a:rPr lang="en-US" sz="2000" dirty="0">
                <a:latin typeface="Arial" panose="020B0604020202020204" pitchFamily="34" charset="0"/>
                <a:cs typeface="Arial" panose="020B0604020202020204" pitchFamily="34" charset="0"/>
              </a:rPr>
              <a:t>I have used the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Megha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as a class name.</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srcRect b="57444"/>
          <a:stretch/>
        </p:blipFill>
        <p:spPr>
          <a:xfrm>
            <a:off x="279132" y="2158196"/>
            <a:ext cx="9981398" cy="3545774"/>
          </a:xfrm>
          <a:prstGeom prst="rect">
            <a:avLst/>
          </a:prstGeom>
        </p:spPr>
      </p:pic>
      <p:sp>
        <p:nvSpPr>
          <p:cNvPr id="8" name="Oval 7"/>
          <p:cNvSpPr/>
          <p:nvPr/>
        </p:nvSpPr>
        <p:spPr>
          <a:xfrm>
            <a:off x="1896177" y="4427621"/>
            <a:ext cx="933650" cy="50051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8166" y="6006164"/>
            <a:ext cx="9091061"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Now Again we have to click Alt +d and type cmd on 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685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Sample program in Notepad Method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14535" y="362885"/>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23</a:t>
            </a:r>
            <a:endParaRPr lang="en-US" sz="3600" b="1" dirty="0">
              <a:latin typeface="Arial" panose="020B0604020202020204" pitchFamily="34" charset="0"/>
              <a:cs typeface="Arial" panose="020B0604020202020204" pitchFamily="34" charset="0"/>
            </a:endParaRPr>
          </a:p>
        </p:txBody>
      </p:sp>
      <p:sp>
        <p:nvSpPr>
          <p:cNvPr id="7" name="TextBox 6"/>
          <p:cNvSpPr txBox="1"/>
          <p:nvPr/>
        </p:nvSpPr>
        <p:spPr>
          <a:xfrm>
            <a:off x="279132" y="1009216"/>
            <a:ext cx="10197967"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This command prompt we have to type “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 Megha </a:t>
            </a:r>
            <a:r>
              <a:rPr lang="en-US" sz="2000" dirty="0" smtClean="0">
                <a:latin typeface="Arial" panose="020B0604020202020204" pitchFamily="34" charset="0"/>
                <a:cs typeface="Arial" panose="020B0604020202020204" pitchFamily="34" charset="0"/>
              </a:rPr>
              <a:t>“ (Megha is a class name) </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l="21505" t="19469" r="8406" b="55048"/>
          <a:stretch/>
        </p:blipFill>
        <p:spPr>
          <a:xfrm>
            <a:off x="808523" y="2336062"/>
            <a:ext cx="8503574" cy="3179212"/>
          </a:xfrm>
          <a:prstGeom prst="rect">
            <a:avLst/>
          </a:prstGeom>
        </p:spPr>
      </p:pic>
      <p:cxnSp>
        <p:nvCxnSpPr>
          <p:cNvPr id="10" name="Elbow Connector 9"/>
          <p:cNvCxnSpPr/>
          <p:nvPr/>
        </p:nvCxnSpPr>
        <p:spPr>
          <a:xfrm>
            <a:off x="2069432" y="4143675"/>
            <a:ext cx="1568918" cy="673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38350" y="4041775"/>
            <a:ext cx="1366788"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Output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188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Command</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14535" y="362885"/>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24</a:t>
            </a:r>
            <a:endParaRPr lang="en-US" sz="3600" b="1" dirty="0">
              <a:latin typeface="Arial" panose="020B0604020202020204" pitchFamily="34" charset="0"/>
              <a:cs typeface="Arial" panose="020B0604020202020204" pitchFamily="34" charset="0"/>
            </a:endParaRPr>
          </a:p>
        </p:txBody>
      </p:sp>
      <p:sp>
        <p:nvSpPr>
          <p:cNvPr id="7" name="TextBox 6"/>
          <p:cNvSpPr txBox="1"/>
          <p:nvPr/>
        </p:nvSpPr>
        <p:spPr>
          <a:xfrm>
            <a:off x="144378" y="1009216"/>
            <a:ext cx="10197967"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Javac Command</a:t>
            </a:r>
          </a:p>
          <a:p>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1049154" y="1601599"/>
            <a:ext cx="10857297"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Java programs are compiled using the </a:t>
            </a:r>
            <a:r>
              <a:rPr lang="en-US" sz="2000" b="1" dirty="0">
                <a:solidFill>
                  <a:schemeClr val="bg2">
                    <a:lumMod val="60000"/>
                    <a:lumOff val="40000"/>
                  </a:schemeClr>
                </a:solidFill>
                <a:latin typeface="Arial" panose="020B0604020202020204" pitchFamily="34" charset="0"/>
                <a:cs typeface="Arial" panose="020B0604020202020204" pitchFamily="34" charset="0"/>
              </a:rPr>
              <a:t>javac</a:t>
            </a:r>
            <a:r>
              <a:rPr lang="en-US" sz="2000" dirty="0">
                <a:latin typeface="Arial" panose="020B0604020202020204" pitchFamily="34" charset="0"/>
                <a:cs typeface="Arial" panose="020B0604020202020204" pitchFamily="34" charset="0"/>
              </a:rPr>
              <a:t> command. It takes .java files as input and generates bytecode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Syntax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javac test.java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8" name="Rectangle 7"/>
          <p:cNvSpPr/>
          <p:nvPr/>
        </p:nvSpPr>
        <p:spPr>
          <a:xfrm>
            <a:off x="144378" y="3971478"/>
            <a:ext cx="2081019"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Java Command</a:t>
            </a:r>
            <a:endParaRPr lang="en-US" sz="2000" b="1" i="0" dirty="0">
              <a:effectLst/>
              <a:latin typeface="Arial" panose="020B0604020202020204" pitchFamily="34" charset="0"/>
              <a:cs typeface="Arial" panose="020B0604020202020204" pitchFamily="34" charset="0"/>
            </a:endParaRPr>
          </a:p>
        </p:txBody>
      </p:sp>
      <p:sp>
        <p:nvSpPr>
          <p:cNvPr id="9" name="Rectangle 8"/>
          <p:cNvSpPr/>
          <p:nvPr/>
        </p:nvSpPr>
        <p:spPr>
          <a:xfrm>
            <a:off x="1049153" y="4536253"/>
            <a:ext cx="10664791" cy="1938992"/>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sz="2000" b="1" dirty="0">
                <a:solidFill>
                  <a:schemeClr val="bg2">
                    <a:lumMod val="60000"/>
                    <a:lumOff val="40000"/>
                  </a:schemeClr>
                </a:solidFill>
                <a:latin typeface="Arial" panose="020B0604020202020204" pitchFamily="34" charset="0"/>
                <a:cs typeface="Arial" panose="020B0604020202020204" pitchFamily="34" charset="0"/>
              </a:rPr>
              <a:t>Java</a:t>
            </a:r>
            <a:r>
              <a:rPr lang="en-US" sz="2000" dirty="0">
                <a:latin typeface="Arial" panose="020B0604020202020204" pitchFamily="34" charset="0"/>
                <a:cs typeface="Arial" panose="020B0604020202020204" pitchFamily="34" charset="0"/>
              </a:rPr>
              <a:t> command is used to execute Java bytecode. It takes bytecode as input, executes it, and outputs the result</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Syntax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Java Megha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7904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889" y="1318661"/>
            <a:ext cx="10520412"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We have seen how to run a Java program using notepad.</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Create the Java file using Notepad and run it using Java and Javac commands.</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Java programs are compiled using the </a:t>
            </a:r>
            <a:r>
              <a:rPr lang="en-US" sz="2000" b="1" dirty="0">
                <a:latin typeface="Arial" panose="020B0604020202020204" pitchFamily="34" charset="0"/>
                <a:cs typeface="Arial" panose="020B0604020202020204" pitchFamily="34" charset="0"/>
              </a:rPr>
              <a:t>Javac</a:t>
            </a:r>
            <a:r>
              <a:rPr lang="en-US" sz="2000" dirty="0">
                <a:latin typeface="Arial" panose="020B0604020202020204" pitchFamily="34" charset="0"/>
                <a:cs typeface="Arial" panose="020B0604020202020204" pitchFamily="34" charset="0"/>
              </a:rPr>
              <a:t> command.</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Java command is used to execute Java bytecode.</a:t>
            </a:r>
          </a:p>
        </p:txBody>
      </p:sp>
      <p:sp>
        <p:nvSpPr>
          <p:cNvPr id="3" name="TextBox 2"/>
          <p:cNvSpPr txBox="1"/>
          <p:nvPr/>
        </p:nvSpPr>
        <p:spPr>
          <a:xfrm>
            <a:off x="0" y="134754"/>
            <a:ext cx="4803007"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Conclusion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14535" y="362885"/>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25</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996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269508" y="875899"/>
            <a:ext cx="10453036" cy="5324535"/>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Java is a Platform Independent </a:t>
            </a:r>
            <a:r>
              <a:rPr lang="en-US" sz="2000" dirty="0" smtClean="0">
                <a:latin typeface="Arial" panose="020B0604020202020204" pitchFamily="34" charset="0"/>
                <a:cs typeface="Arial" panose="020B0604020202020204" pitchFamily="34" charset="0"/>
              </a:rPr>
              <a:t>(that means it will work different hardware &amp; OS like Windows , Linux , Mac OS. The ability to run a program an different machines )</a:t>
            </a:r>
          </a:p>
          <a:p>
            <a:pPr marL="342900" indent="-342900">
              <a:buFont typeface="Courier New" panose="02070309020205020404" pitchFamily="49" charset="0"/>
              <a:buChar char="o"/>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“Write Once , Run Anywhere”</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 </a:t>
            </a:r>
            <a:r>
              <a:rPr lang="en-US" sz="2000" dirty="0">
                <a:latin typeface="Arial" panose="020B0604020202020204" pitchFamily="34" charset="0"/>
                <a:cs typeface="Arial" panose="020B0604020202020204" pitchFamily="34" charset="0"/>
              </a:rPr>
              <a:t>is a High Level and Object Oriented Programming Language.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Java is a both Interpreted and Compiler Language. </a:t>
            </a:r>
            <a:endParaRPr lang="en-US" sz="2000" dirty="0" smtClean="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Java is 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robust language that can handle run-time errors as it checks the code during the compile and runtime. </a:t>
            </a:r>
            <a:endParaRPr lang="en-US" sz="2000" dirty="0" smtClean="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Java(Source)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Bytecode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Object Code(Executable code)</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Compilation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Javac filename.java</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Execution(Byte 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 </a:t>
            </a:r>
            <a:r>
              <a:rPr lang="en-US" sz="2000" dirty="0" smtClean="0">
                <a:latin typeface="Arial" panose="020B0604020202020204" pitchFamily="34" charset="0"/>
                <a:cs typeface="Arial" panose="020B0604020202020204" pitchFamily="34" charset="0"/>
              </a:rPr>
              <a:t>Classname</a:t>
            </a:r>
            <a:endParaRPr lang="en-US" sz="2000" dirty="0" smtClean="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Java(Source)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Javac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Bytecode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Objectcode </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Source Code can be compiled anywhere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Bytecode can be executed anywhere</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Extension of Java .java</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985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 y="137"/>
            <a:ext cx="4772912" cy="750440"/>
          </a:xfrm>
        </p:spPr>
        <p:txBody>
          <a:bodyPr/>
          <a:lstStyle/>
          <a:p>
            <a:r>
              <a:rPr lang="en-US" sz="3200" b="1" dirty="0" smtClean="0">
                <a:latin typeface="Arial" panose="020B0604020202020204" pitchFamily="34" charset="0"/>
                <a:cs typeface="Arial" panose="020B0604020202020204" pitchFamily="34" charset="0"/>
              </a:rPr>
              <a:t>Components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192505" y="971433"/>
            <a:ext cx="10453036" cy="501675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Different Components of Java:-</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1. JDK (Java Development Kit)</a:t>
            </a:r>
          </a:p>
          <a:p>
            <a:r>
              <a:rPr lang="en-US" sz="2000" dirty="0" smtClean="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JRE (Java Runtime Environment)</a:t>
            </a:r>
          </a:p>
          <a:p>
            <a:r>
              <a:rPr lang="en-US" sz="2000" dirty="0" smtClean="0">
                <a:latin typeface="Arial" panose="020B0604020202020204" pitchFamily="34" charset="0"/>
                <a:cs typeface="Arial" panose="020B0604020202020204" pitchFamily="34" charset="0"/>
              </a:rPr>
              <a:t>          3. JVM (Java Virtual Machine)</a:t>
            </a:r>
          </a:p>
          <a:p>
            <a:r>
              <a:rPr lang="en-US" sz="2000" dirty="0" smtClean="0">
                <a:latin typeface="Arial" panose="020B0604020202020204" pitchFamily="34" charset="0"/>
                <a:cs typeface="Arial" panose="020B0604020202020204" pitchFamily="34" charset="0"/>
              </a:rPr>
              <a:t>          </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1.JDK :-</a:t>
            </a:r>
          </a:p>
          <a:p>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JDK is used for development and execution both(Developer) </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2.JRE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JRE is used for Execution only(Client)</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3.JVM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JVM(Abstract Machine)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1.LOADER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2.Verified</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3.Execute  </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3</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1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266"/>
            <a:ext cx="10241280" cy="750440"/>
          </a:xfrm>
        </p:spPr>
        <p:txBody>
          <a:bodyPr/>
          <a:lstStyle/>
          <a:p>
            <a:r>
              <a:rPr lang="en-US" sz="3200" b="1" dirty="0" smtClean="0">
                <a:latin typeface="Arial" panose="020B0604020202020204" pitchFamily="34" charset="0"/>
                <a:cs typeface="Arial" panose="020B0604020202020204" pitchFamily="34" charset="0"/>
              </a:rPr>
              <a:t>Actual process of Java 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4</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2328095" y="1068405"/>
            <a:ext cx="462134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JDK – Java Development Kit</a:t>
            </a:r>
            <a:endParaRPr lang="en-US" sz="20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H="1">
            <a:off x="1674797" y="1540043"/>
            <a:ext cx="2050180" cy="904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0396" y="2583723"/>
            <a:ext cx="1828800"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Compiler</a:t>
            </a:r>
            <a:endParaRPr lang="en-US" sz="2000" b="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405289" y="3070460"/>
            <a:ext cx="9625" cy="519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4695" y="3676851"/>
            <a:ext cx="2820202"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.Class file/byte code</a:t>
            </a:r>
            <a:endParaRPr lang="en-US" sz="2000" b="1" dirty="0">
              <a:latin typeface="Arial" panose="020B0604020202020204" pitchFamily="34" charset="0"/>
              <a:cs typeface="Arial" panose="020B0604020202020204" pitchFamily="34" charset="0"/>
            </a:endParaRPr>
          </a:p>
        </p:txBody>
      </p:sp>
      <p:cxnSp>
        <p:nvCxnSpPr>
          <p:cNvPr id="15" name="Straight Arrow Connector 14"/>
          <p:cNvCxnSpPr/>
          <p:nvPr/>
        </p:nvCxnSpPr>
        <p:spPr>
          <a:xfrm>
            <a:off x="3724977" y="1540043"/>
            <a:ext cx="2252312" cy="991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06240" y="2583723"/>
            <a:ext cx="45816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JRE – Java Runtime Environment</a:t>
            </a:r>
            <a:endParaRPr lang="en-US" sz="2000" b="1" dirty="0">
              <a:latin typeface="Arial" panose="020B0604020202020204" pitchFamily="34" charset="0"/>
              <a:cs typeface="Arial" panose="020B0604020202020204" pitchFamily="34" charset="0"/>
            </a:endParaRPr>
          </a:p>
        </p:txBody>
      </p:sp>
      <p:cxnSp>
        <p:nvCxnSpPr>
          <p:cNvPr id="19" name="Straight Arrow Connector 18"/>
          <p:cNvCxnSpPr/>
          <p:nvPr/>
        </p:nvCxnSpPr>
        <p:spPr>
          <a:xfrm>
            <a:off x="6314173" y="3070460"/>
            <a:ext cx="19251" cy="519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06240" y="3727807"/>
            <a:ext cx="6035040" cy="1938992"/>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JVM – Java Virtual Machine</a:t>
            </a:r>
          </a:p>
          <a:p>
            <a:endParaRPr lang="en-US" sz="2000" b="1" dirty="0">
              <a:latin typeface="Arial" panose="020B0604020202020204" pitchFamily="34" charset="0"/>
              <a:cs typeface="Arial" panose="020B0604020202020204" pitchFamily="34" charset="0"/>
            </a:endParaRPr>
          </a:p>
          <a:p>
            <a:pPr marL="457200" indent="-457200">
              <a:buAutoNum type="arabicPeriod"/>
            </a:pPr>
            <a:r>
              <a:rPr lang="en-US" sz="2000" b="1" dirty="0" smtClean="0">
                <a:latin typeface="Arial" panose="020B0604020202020204" pitchFamily="34" charset="0"/>
                <a:cs typeface="Arial" panose="020B0604020202020204" pitchFamily="34" charset="0"/>
              </a:rPr>
              <a:t>It depends upon Operating Systems</a:t>
            </a:r>
          </a:p>
          <a:p>
            <a:pPr marL="457200" indent="-457200">
              <a:buAutoNum type="arabicPeriod"/>
            </a:pPr>
            <a:r>
              <a:rPr lang="en-US" sz="2000" b="1" dirty="0" smtClean="0">
                <a:latin typeface="Arial" panose="020B0604020202020204" pitchFamily="34" charset="0"/>
                <a:cs typeface="Arial" panose="020B0604020202020204" pitchFamily="34" charset="0"/>
              </a:rPr>
              <a:t>It can be different from Windows OS , Linux OS , Mac OS </a:t>
            </a:r>
          </a:p>
          <a:p>
            <a:pPr marL="457200" indent="-457200">
              <a:buAutoNum type="arabicPeriod"/>
            </a:pPr>
            <a:r>
              <a:rPr lang="en-US" sz="2000" b="1" dirty="0" smtClean="0">
                <a:latin typeface="Arial" panose="020B0604020202020204" pitchFamily="34" charset="0"/>
                <a:cs typeface="Arial" panose="020B0604020202020204" pitchFamily="34" charset="0"/>
              </a:rPr>
              <a:t>But Output will be same for different OS</a:t>
            </a:r>
            <a:endParaRPr lang="en-US" sz="2000" b="1" dirty="0">
              <a:latin typeface="Arial" panose="020B0604020202020204" pitchFamily="34" charset="0"/>
              <a:cs typeface="Arial" panose="020B0604020202020204" pitchFamily="34" charset="0"/>
            </a:endParaRPr>
          </a:p>
        </p:txBody>
      </p:sp>
      <p:cxnSp>
        <p:nvCxnSpPr>
          <p:cNvPr id="22" name="Elbow Connector 21"/>
          <p:cNvCxnSpPr/>
          <p:nvPr/>
        </p:nvCxnSpPr>
        <p:spPr>
          <a:xfrm flipV="1">
            <a:off x="1886552" y="3927862"/>
            <a:ext cx="2117558" cy="3842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33424" y="5804382"/>
            <a:ext cx="0" cy="355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84782" y="6210718"/>
            <a:ext cx="2059807"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Output</a:t>
            </a:r>
            <a:endParaRPr lang="en-US" sz="2000" b="1" dirty="0">
              <a:latin typeface="Arial" panose="020B0604020202020204" pitchFamily="34" charset="0"/>
              <a:cs typeface="Arial" panose="020B0604020202020204" pitchFamily="34" charset="0"/>
            </a:endParaRPr>
          </a:p>
        </p:txBody>
      </p:sp>
      <p:sp>
        <p:nvSpPr>
          <p:cNvPr id="28" name="TextBox 27"/>
          <p:cNvSpPr txBox="1"/>
          <p:nvPr/>
        </p:nvSpPr>
        <p:spPr>
          <a:xfrm>
            <a:off x="9721516" y="1867301"/>
            <a:ext cx="2367815" cy="224676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.java</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.class</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JVM</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Output</a:t>
            </a:r>
            <a:endParaRPr lang="en-US" sz="2000" b="1" dirty="0">
              <a:latin typeface="Arial" panose="020B0604020202020204" pitchFamily="34" charset="0"/>
              <a:cs typeface="Arial" panose="020B0604020202020204" pitchFamily="34" charset="0"/>
            </a:endParaRPr>
          </a:p>
        </p:txBody>
      </p:sp>
      <p:cxnSp>
        <p:nvCxnSpPr>
          <p:cNvPr id="30" name="Straight Arrow Connector 29"/>
          <p:cNvCxnSpPr/>
          <p:nvPr/>
        </p:nvCxnSpPr>
        <p:spPr>
          <a:xfrm flipH="1">
            <a:off x="10145027" y="2232436"/>
            <a:ext cx="9626" cy="327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0145028" y="2829948"/>
            <a:ext cx="9625" cy="321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0145027" y="3424217"/>
            <a:ext cx="0" cy="332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54653" y="2183613"/>
            <a:ext cx="217530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Compilation</a:t>
            </a:r>
            <a:endParaRPr lang="en-US" sz="2000" dirty="0">
              <a:latin typeface="Arial" panose="020B0604020202020204" pitchFamily="34" charset="0"/>
              <a:cs typeface="Arial" panose="020B0604020202020204" pitchFamily="34" charset="0"/>
            </a:endParaRPr>
          </a:p>
        </p:txBody>
      </p:sp>
      <p:sp>
        <p:nvSpPr>
          <p:cNvPr id="39" name="TextBox 38"/>
          <p:cNvSpPr txBox="1"/>
          <p:nvPr/>
        </p:nvSpPr>
        <p:spPr>
          <a:xfrm>
            <a:off x="10536455" y="2516347"/>
            <a:ext cx="1963554"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(Byte Code)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052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41280" cy="750440"/>
          </a:xfrm>
        </p:spPr>
        <p:txBody>
          <a:bodyPr/>
          <a:lstStyle/>
          <a:p>
            <a:r>
              <a:rPr lang="en-US" sz="3200" b="1" dirty="0" smtClean="0">
                <a:latin typeface="Arial" panose="020B0604020202020204" pitchFamily="34" charset="0"/>
                <a:cs typeface="Arial" panose="020B0604020202020204" pitchFamily="34" charset="0"/>
              </a:rPr>
              <a:t>Actual process of Java 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5</a:t>
            </a:r>
            <a:endParaRPr lang="en-US" sz="3600" b="1" dirty="0">
              <a:latin typeface="Arial" panose="020B0604020202020204" pitchFamily="34" charset="0"/>
              <a:cs typeface="Arial" panose="020B0604020202020204" pitchFamily="34" charset="0"/>
            </a:endParaRPr>
          </a:p>
        </p:txBody>
      </p:sp>
      <p:pic>
        <p:nvPicPr>
          <p:cNvPr id="2050" name="Picture 2" descr="See the source imag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r="3314" b="6262"/>
          <a:stretch/>
        </p:blipFill>
        <p:spPr bwMode="auto">
          <a:xfrm>
            <a:off x="1266176" y="1134949"/>
            <a:ext cx="8878178" cy="482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284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208"/>
            <a:ext cx="4772912" cy="750440"/>
          </a:xfrm>
        </p:spPr>
        <p:txBody>
          <a:bodyPr/>
          <a:lstStyle/>
          <a:p>
            <a:r>
              <a:rPr lang="en-US" sz="3200" b="1" dirty="0" smtClean="0">
                <a:latin typeface="Arial" panose="020B0604020202020204" pitchFamily="34" charset="0"/>
                <a:cs typeface="Arial" panose="020B0604020202020204" pitchFamily="34" charset="0"/>
              </a:rPr>
              <a:t>Flavours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587141" y="847023"/>
            <a:ext cx="10453036" cy="600164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JDK is an implementation of any one of the below given Java Platforms released by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Oracle </a:t>
            </a:r>
            <a:r>
              <a:rPr lang="en-US" sz="2000" dirty="0">
                <a:latin typeface="Arial" panose="020B0604020202020204" pitchFamily="34" charset="0"/>
                <a:cs typeface="Arial" panose="020B0604020202020204" pitchFamily="34" charset="0"/>
              </a:rPr>
              <a:t>corporation:</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Standard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JSE</a:t>
            </a: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Enterprise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JEE</a:t>
            </a: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Micro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JME</a:t>
            </a:r>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JSE</a:t>
            </a:r>
            <a:r>
              <a:rPr lang="en-US" sz="2000" b="1" dirty="0">
                <a:solidFill>
                  <a:schemeClr val="bg2">
                    <a:lumMod val="40000"/>
                    <a:lumOff val="60000"/>
                  </a:schemeClr>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Standard Edition(J2SE)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This forms the core part of Java Language.</a:t>
            </a:r>
          </a:p>
          <a:p>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JEE:-</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Enterprise Edition(J2EE)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are the set of packages that are used to develop distributed enterprise scale applications.</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applications are deployed on JEE application servers.</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6</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43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Flavours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587141" y="847023"/>
            <a:ext cx="10453036" cy="3170099"/>
          </a:xfrm>
          <a:prstGeom prst="rect">
            <a:avLst/>
          </a:prstGeom>
          <a:noFill/>
        </p:spPr>
        <p:txBody>
          <a:bodyPr wrap="square" rtlCol="0">
            <a:spAutoFit/>
          </a:bodyPr>
          <a:lstStyle/>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JME:-</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Micro Edition(J2ME)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are the set of packages used to develop application for mobile devices </a:t>
            </a:r>
            <a:r>
              <a:rPr lang="en-US" sz="2000" dirty="0" smtClean="0">
                <a:latin typeface="Arial" panose="020B0604020202020204" pitchFamily="34" charset="0"/>
                <a:cs typeface="Arial" panose="020B0604020202020204" pitchFamily="34" charset="0"/>
              </a:rPr>
              <a:t>and</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embedded systems. </a:t>
            </a:r>
          </a:p>
          <a:p>
            <a:endParaRPr lang="en-US" sz="2000" dirty="0" smtClean="0"/>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Java Bytecode is produced when Java programs are compiled.</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To execute Java program, JRE must be installed in the system.</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JRE gets installed automatically when JDK is installed. </a:t>
            </a: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7</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68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Types of Errors :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0" y="875899"/>
            <a:ext cx="10453036" cy="400110"/>
          </a:xfrm>
          <a:prstGeom prst="rect">
            <a:avLst/>
          </a:prstGeom>
          <a:noFill/>
        </p:spPr>
        <p:txBody>
          <a:bodyPr wrap="square" rtlCol="0">
            <a:spAutoFit/>
          </a:bodyPr>
          <a:lstStyle/>
          <a:p>
            <a:pPr marL="457200" indent="-457200">
              <a:buFont typeface="+mj-lt"/>
              <a:buAutoNum type="arabicParenR"/>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System Errors / Compile Time Errors :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8</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938463" y="1530416"/>
            <a:ext cx="8576110" cy="4708981"/>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These syntactical problems may be </a:t>
            </a:r>
            <a:r>
              <a:rPr lang="en-US" sz="2000" b="1"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semicolons,</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brackets,</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misspelled keywords,</a:t>
            </a:r>
          </a:p>
          <a:p>
            <a:pPr marL="914400" lvl="1" indent="-457200">
              <a:buFont typeface="+mj-lt"/>
              <a:buAutoNum type="arabicParenR"/>
            </a:pPr>
            <a:r>
              <a:rPr lang="en-US" sz="2000" dirty="0">
                <a:latin typeface="Arial" panose="020B0604020202020204" pitchFamily="34" charset="0"/>
                <a:cs typeface="Arial" panose="020B0604020202020204" pitchFamily="34" charset="0"/>
              </a:rPr>
              <a:t>use of undeclared variables,</a:t>
            </a:r>
          </a:p>
          <a:p>
            <a:pPr marL="914400" lvl="1" indent="-457200">
              <a:buFont typeface="+mj-lt"/>
              <a:buAutoNum type="arabicParenR"/>
            </a:pPr>
            <a:r>
              <a:rPr lang="en-US" sz="2000" dirty="0">
                <a:latin typeface="Arial" panose="020B0604020202020204" pitchFamily="34" charset="0"/>
                <a:cs typeface="Arial" panose="020B0604020202020204" pitchFamily="34" charset="0"/>
              </a:rPr>
              <a:t>improperly named variable or function or class,</a:t>
            </a:r>
          </a:p>
          <a:p>
            <a:pPr marL="914400" lvl="1" indent="-457200">
              <a:buFont typeface="+mj-lt"/>
              <a:buAutoNum type="arabicParenR"/>
            </a:pPr>
            <a:r>
              <a:rPr lang="en-US" sz="2000" dirty="0">
                <a:latin typeface="Arial" panose="020B0604020202020204" pitchFamily="34" charset="0"/>
                <a:cs typeface="Arial" panose="020B0604020202020204" pitchFamily="34" charset="0"/>
              </a:rPr>
              <a:t>class not found,</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double-quote in Strings, etc</a:t>
            </a:r>
            <a:r>
              <a:rPr lang="en-US" sz="2000" dirty="0" smtClean="0">
                <a:latin typeface="Arial" panose="020B0604020202020204" pitchFamily="34" charset="0"/>
                <a:cs typeface="Arial" panose="020B0604020202020204" pitchFamily="34" charset="0"/>
              </a:rPr>
              <a:t>.</a:t>
            </a:r>
          </a:p>
          <a:p>
            <a:pPr marL="914400" lvl="1" indent="-457200">
              <a:buFont typeface="+mj-lt"/>
              <a:buAutoNum type="arabicParenR"/>
            </a:pPr>
            <a:endParaRPr lang="en-US" sz="2000" dirty="0" smtClean="0">
              <a:latin typeface="Arial" panose="020B0604020202020204" pitchFamily="34" charset="0"/>
              <a:cs typeface="Arial" panose="020B0604020202020204" pitchFamily="34" charset="0"/>
            </a:endParaRPr>
          </a:p>
          <a:p>
            <a:pPr marL="0" lvl="1"/>
            <a:r>
              <a:rPr lang="en-US" sz="2000" dirty="0">
                <a:latin typeface="Arial" panose="020B0604020202020204" pitchFamily="34" charset="0"/>
                <a:cs typeface="Arial" panose="020B0604020202020204" pitchFamily="34" charset="0"/>
              </a:rPr>
              <a:t>These errors are detected by the Java compiler at compile time of the program which is why they are also known as </a:t>
            </a:r>
            <a:r>
              <a:rPr lang="en-US" sz="2000" b="1" dirty="0">
                <a:solidFill>
                  <a:schemeClr val="bg2">
                    <a:lumMod val="40000"/>
                    <a:lumOff val="60000"/>
                  </a:schemeClr>
                </a:solidFill>
                <a:latin typeface="Arial" panose="020B0604020202020204" pitchFamily="34" charset="0"/>
                <a:cs typeface="Arial" panose="020B0604020202020204" pitchFamily="34" charset="0"/>
              </a:rPr>
              <a:t>compile-time errors</a:t>
            </a:r>
            <a:r>
              <a:rPr lang="en-US" sz="2000" dirty="0">
                <a:solidFill>
                  <a:schemeClr val="bg2">
                    <a:lumMod val="40000"/>
                    <a:lumOff val="60000"/>
                  </a:schemeClr>
                </a:solidFill>
                <a:latin typeface="Arial" panose="020B0604020202020204" pitchFamily="34" charset="0"/>
                <a:cs typeface="Arial" panose="020B0604020202020204" pitchFamily="34" charset="0"/>
              </a:rPr>
              <a:t>.</a:t>
            </a:r>
          </a:p>
          <a:p>
            <a:pPr marL="0" lvl="1">
              <a:buFont typeface="+mj-lt"/>
              <a:buAutoNum type="arabicParenR"/>
            </a:pPr>
            <a:endParaRPr lang="en-US" sz="2000" dirty="0">
              <a:latin typeface="Arial" panose="020B0604020202020204" pitchFamily="34" charset="0"/>
              <a:cs typeface="Arial" panose="020B0604020202020204" pitchFamily="34" charset="0"/>
            </a:endParaRPr>
          </a:p>
          <a:p>
            <a:pPr marL="914400" lvl="1" indent="-457200">
              <a:buFont typeface="+mj-lt"/>
              <a:buAutoNum type="arabicParen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159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2221</TotalTime>
  <Words>1094</Words>
  <Application>Microsoft Office PowerPoint</Application>
  <PresentationFormat>Widescreen</PresentationFormat>
  <Paragraphs>296</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Courier New</vt:lpstr>
      <vt:lpstr>Wingdings</vt:lpstr>
      <vt:lpstr>Wingdings 3</vt:lpstr>
      <vt:lpstr>Ion</vt:lpstr>
      <vt:lpstr>Java Part-1</vt:lpstr>
      <vt:lpstr>Set Class Path</vt:lpstr>
      <vt:lpstr>Java:-</vt:lpstr>
      <vt:lpstr>Components of Java:-</vt:lpstr>
      <vt:lpstr>Actual process of Java Program :-</vt:lpstr>
      <vt:lpstr>Actual process of Java Program :-</vt:lpstr>
      <vt:lpstr>Flavours of Java:-</vt:lpstr>
      <vt:lpstr>Flavours of Java:-</vt:lpstr>
      <vt:lpstr>Types of Errors : -</vt:lpstr>
      <vt:lpstr>Types of Errors : -</vt:lpstr>
      <vt:lpstr>Features of Java Language :- </vt:lpstr>
      <vt:lpstr>Platform Independent  :- </vt:lpstr>
      <vt:lpstr>OOPS Concepts :-</vt:lpstr>
      <vt:lpstr>OOPS Concepts :-</vt:lpstr>
      <vt:lpstr>OOPS Concepts :-</vt:lpstr>
      <vt:lpstr>Program :-</vt:lpstr>
      <vt:lpstr>How to Compile and Run the Given Program</vt:lpstr>
      <vt:lpstr>Notes</vt:lpstr>
      <vt:lpstr>Sample program in Notepad Method</vt:lpstr>
      <vt:lpstr>Sample program in Notepad Method</vt:lpstr>
      <vt:lpstr>Sample program in Notepad Method</vt:lpstr>
      <vt:lpstr>Sample program in Notepad Method</vt:lpstr>
      <vt:lpstr>Sample program in Notepad Method</vt:lpstr>
      <vt:lpstr>Sample program in Notepad Method</vt:lpstr>
      <vt:lpstr>Command</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M A</dc:creator>
  <cp:lastModifiedBy>Megha M A</cp:lastModifiedBy>
  <cp:revision>62</cp:revision>
  <dcterms:created xsi:type="dcterms:W3CDTF">2022-12-11T15:09:03Z</dcterms:created>
  <dcterms:modified xsi:type="dcterms:W3CDTF">2023-01-29T11:53:14Z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a873a21f-eeb9-4d67-bf66-88a55e93ed23</vt:lpwstr>
  </property>
  <property fmtid="{D5CDD505-2E9C-101B-9397-08002B2CF9AE}" pid="3" name="HCLClassification">
    <vt:lpwstr>HCL_Cla5s_P3rs0nalUs3</vt:lpwstr>
  </property>
  <property fmtid="{D5CDD505-2E9C-101B-9397-08002B2CF9AE}" pid="4" name="HCLClassD6">
    <vt:lpwstr>False</vt:lpwstr>
  </property>
</Properties>
</file>