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375" r:id="rId2"/>
    <p:sldId id="305" r:id="rId3"/>
    <p:sldId id="384" r:id="rId4"/>
    <p:sldId id="412" r:id="rId5"/>
    <p:sldId id="407" r:id="rId6"/>
    <p:sldId id="408" r:id="rId7"/>
    <p:sldId id="409" r:id="rId8"/>
    <p:sldId id="410" r:id="rId9"/>
    <p:sldId id="406" r:id="rId10"/>
    <p:sldId id="4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5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B8DBB-7910-4686-929E-83785FCC983C}" v="44" dt="2024-10-25T13:57:48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993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Manoj" userId="cbc60ba8951416d7" providerId="LiveId" clId="{B32B8DBB-7910-4686-929E-83785FCC983C}"/>
    <pc:docChg chg="undo custSel addSld delSld modSld sldOrd">
      <pc:chgData name="Megha Manoj" userId="cbc60ba8951416d7" providerId="LiveId" clId="{B32B8DBB-7910-4686-929E-83785FCC983C}" dt="2024-10-26T09:01:51.477" v="283" actId="1076"/>
      <pc:docMkLst>
        <pc:docMk/>
      </pc:docMkLst>
      <pc:sldChg chg="modSp mod">
        <pc:chgData name="Megha Manoj" userId="cbc60ba8951416d7" providerId="LiveId" clId="{B32B8DBB-7910-4686-929E-83785FCC983C}" dt="2024-10-26T09:01:51.477" v="283" actId="1076"/>
        <pc:sldMkLst>
          <pc:docMk/>
          <pc:sldMk cId="3072874425" sldId="406"/>
        </pc:sldMkLst>
        <pc:spChg chg="mod">
          <ac:chgData name="Megha Manoj" userId="cbc60ba8951416d7" providerId="LiveId" clId="{B32B8DBB-7910-4686-929E-83785FCC983C}" dt="2024-10-26T09:01:51.477" v="283" actId="1076"/>
          <ac:spMkLst>
            <pc:docMk/>
            <pc:sldMk cId="3072874425" sldId="406"/>
            <ac:spMk id="7" creationId="{54E9E228-B02C-3941-B458-23CB2D67B476}"/>
          </ac:spMkLst>
        </pc:spChg>
      </pc:sldChg>
      <pc:sldChg chg="modSp mod">
        <pc:chgData name="Megha Manoj" userId="cbc60ba8951416d7" providerId="LiveId" clId="{B32B8DBB-7910-4686-929E-83785FCC983C}" dt="2024-10-26T08:11:59.405" v="269" actId="1076"/>
        <pc:sldMkLst>
          <pc:docMk/>
          <pc:sldMk cId="2349111426" sldId="411"/>
        </pc:sldMkLst>
        <pc:spChg chg="mod">
          <ac:chgData name="Megha Manoj" userId="cbc60ba8951416d7" providerId="LiveId" clId="{B32B8DBB-7910-4686-929E-83785FCC983C}" dt="2024-10-26T08:11:54.199" v="268" actId="20577"/>
          <ac:spMkLst>
            <pc:docMk/>
            <pc:sldMk cId="2349111426" sldId="411"/>
            <ac:spMk id="2" creationId="{2ACA0E57-8804-42D0-42BC-79A030922B7A}"/>
          </ac:spMkLst>
        </pc:spChg>
        <pc:spChg chg="mod">
          <ac:chgData name="Megha Manoj" userId="cbc60ba8951416d7" providerId="LiveId" clId="{B32B8DBB-7910-4686-929E-83785FCC983C}" dt="2024-10-26T08:11:59.405" v="269" actId="1076"/>
          <ac:spMkLst>
            <pc:docMk/>
            <pc:sldMk cId="2349111426" sldId="411"/>
            <ac:spMk id="4" creationId="{09ADF6EB-C8CB-15FC-B28B-A8B204E6A50D}"/>
          </ac:spMkLst>
        </pc:spChg>
      </pc:sldChg>
      <pc:sldChg chg="addSp delSp modSp new mod ord">
        <pc:chgData name="Megha Manoj" userId="cbc60ba8951416d7" providerId="LiveId" clId="{B32B8DBB-7910-4686-929E-83785FCC983C}" dt="2024-10-25T13:59:10.005" v="236" actId="207"/>
        <pc:sldMkLst>
          <pc:docMk/>
          <pc:sldMk cId="450488337" sldId="412"/>
        </pc:sldMkLst>
        <pc:spChg chg="del">
          <ac:chgData name="Megha Manoj" userId="cbc60ba8951416d7" providerId="LiveId" clId="{B32B8DBB-7910-4686-929E-83785FCC983C}" dt="2024-10-25T13:51:39.586" v="165" actId="931"/>
          <ac:spMkLst>
            <pc:docMk/>
            <pc:sldMk cId="450488337" sldId="412"/>
            <ac:spMk id="2" creationId="{07C11594-8697-C11F-E5BB-42D942C1067C}"/>
          </ac:spMkLst>
        </pc:spChg>
        <pc:spChg chg="del mod">
          <ac:chgData name="Megha Manoj" userId="cbc60ba8951416d7" providerId="LiveId" clId="{B32B8DBB-7910-4686-929E-83785FCC983C}" dt="2024-10-25T13:58:23.373" v="231" actId="478"/>
          <ac:spMkLst>
            <pc:docMk/>
            <pc:sldMk cId="450488337" sldId="412"/>
            <ac:spMk id="3" creationId="{9E2D6033-C40B-6BE2-BB8C-B773A75CDE43}"/>
          </ac:spMkLst>
        </pc:spChg>
        <pc:spChg chg="del">
          <ac:chgData name="Megha Manoj" userId="cbc60ba8951416d7" providerId="LiveId" clId="{B32B8DBB-7910-4686-929E-83785FCC983C}" dt="2024-10-25T13:34:30.218" v="37"/>
          <ac:spMkLst>
            <pc:docMk/>
            <pc:sldMk cId="450488337" sldId="412"/>
            <ac:spMk id="4" creationId="{3E720159-38CF-98BD-B16D-E340A6902026}"/>
          </ac:spMkLst>
        </pc:spChg>
        <pc:spChg chg="add del mod">
          <ac:chgData name="Megha Manoj" userId="cbc60ba8951416d7" providerId="LiveId" clId="{B32B8DBB-7910-4686-929E-83785FCC983C}" dt="2024-10-25T13:46:40.743" v="141"/>
          <ac:spMkLst>
            <pc:docMk/>
            <pc:sldMk cId="450488337" sldId="412"/>
            <ac:spMk id="5" creationId="{2E58F6C1-91B8-8FD4-5A18-60EC7561B782}"/>
          </ac:spMkLst>
        </pc:spChg>
        <pc:spChg chg="add">
          <ac:chgData name="Megha Manoj" userId="cbc60ba8951416d7" providerId="LiveId" clId="{B32B8DBB-7910-4686-929E-83785FCC983C}" dt="2024-10-25T13:45:06.125" v="122"/>
          <ac:spMkLst>
            <pc:docMk/>
            <pc:sldMk cId="450488337" sldId="412"/>
            <ac:spMk id="6" creationId="{A3F7410A-DB5E-EF34-89A4-4C9492F005F9}"/>
          </ac:spMkLst>
        </pc:spChg>
        <pc:spChg chg="add">
          <ac:chgData name="Megha Manoj" userId="cbc60ba8951416d7" providerId="LiveId" clId="{B32B8DBB-7910-4686-929E-83785FCC983C}" dt="2024-10-25T13:45:11.131" v="123"/>
          <ac:spMkLst>
            <pc:docMk/>
            <pc:sldMk cId="450488337" sldId="412"/>
            <ac:spMk id="7" creationId="{180DB4F2-0989-6001-7590-A1BA11332EFE}"/>
          </ac:spMkLst>
        </pc:spChg>
        <pc:spChg chg="add">
          <ac:chgData name="Megha Manoj" userId="cbc60ba8951416d7" providerId="LiveId" clId="{B32B8DBB-7910-4686-929E-83785FCC983C}" dt="2024-10-25T13:45:15.764" v="124"/>
          <ac:spMkLst>
            <pc:docMk/>
            <pc:sldMk cId="450488337" sldId="412"/>
            <ac:spMk id="8" creationId="{04E27559-C7D3-D38C-C45D-B3F2135829BF}"/>
          </ac:spMkLst>
        </pc:spChg>
        <pc:spChg chg="add">
          <ac:chgData name="Megha Manoj" userId="cbc60ba8951416d7" providerId="LiveId" clId="{B32B8DBB-7910-4686-929E-83785FCC983C}" dt="2024-10-25T13:45:19.129" v="125"/>
          <ac:spMkLst>
            <pc:docMk/>
            <pc:sldMk cId="450488337" sldId="412"/>
            <ac:spMk id="9" creationId="{F11667EE-E2CF-A95D-4360-F3187C08A191}"/>
          </ac:spMkLst>
        </pc:spChg>
        <pc:spChg chg="add">
          <ac:chgData name="Megha Manoj" userId="cbc60ba8951416d7" providerId="LiveId" clId="{B32B8DBB-7910-4686-929E-83785FCC983C}" dt="2024-10-25T13:45:28.945" v="126"/>
          <ac:spMkLst>
            <pc:docMk/>
            <pc:sldMk cId="450488337" sldId="412"/>
            <ac:spMk id="10" creationId="{8732785A-F7B4-7FB6-8CB1-445D7CF5FC52}"/>
          </ac:spMkLst>
        </pc:spChg>
        <pc:spChg chg="add">
          <ac:chgData name="Megha Manoj" userId="cbc60ba8951416d7" providerId="LiveId" clId="{B32B8DBB-7910-4686-929E-83785FCC983C}" dt="2024-10-25T13:46:05.195" v="130"/>
          <ac:spMkLst>
            <pc:docMk/>
            <pc:sldMk cId="450488337" sldId="412"/>
            <ac:spMk id="11" creationId="{679423CA-546F-84DE-F28F-438C47859334}"/>
          </ac:spMkLst>
        </pc:spChg>
        <pc:spChg chg="add mod">
          <ac:chgData name="Megha Manoj" userId="cbc60ba8951416d7" providerId="LiveId" clId="{B32B8DBB-7910-4686-929E-83785FCC983C}" dt="2024-10-25T13:46:12.623" v="134"/>
          <ac:spMkLst>
            <pc:docMk/>
            <pc:sldMk cId="450488337" sldId="412"/>
            <ac:spMk id="12" creationId="{B3017D00-DD5F-88DA-6F99-A5EAE8384D44}"/>
          </ac:spMkLst>
        </pc:spChg>
        <pc:spChg chg="add mod">
          <ac:chgData name="Megha Manoj" userId="cbc60ba8951416d7" providerId="LiveId" clId="{B32B8DBB-7910-4686-929E-83785FCC983C}" dt="2024-10-25T13:46:24.468" v="137"/>
          <ac:spMkLst>
            <pc:docMk/>
            <pc:sldMk cId="450488337" sldId="412"/>
            <ac:spMk id="13" creationId="{BA063099-8118-6362-E312-E9E3C48A2AF5}"/>
          </ac:spMkLst>
        </pc:spChg>
        <pc:spChg chg="add mod">
          <ac:chgData name="Megha Manoj" userId="cbc60ba8951416d7" providerId="LiveId" clId="{B32B8DBB-7910-4686-929E-83785FCC983C}" dt="2024-10-25T13:46:34.517" v="139"/>
          <ac:spMkLst>
            <pc:docMk/>
            <pc:sldMk cId="450488337" sldId="412"/>
            <ac:spMk id="14" creationId="{4422B1E9-EC7A-240E-6655-8D8394F410FB}"/>
          </ac:spMkLst>
        </pc:spChg>
        <pc:spChg chg="add del mod">
          <ac:chgData name="Megha Manoj" userId="cbc60ba8951416d7" providerId="LiveId" clId="{B32B8DBB-7910-4686-929E-83785FCC983C}" dt="2024-10-25T13:46:48.133" v="142" actId="478"/>
          <ac:spMkLst>
            <pc:docMk/>
            <pc:sldMk cId="450488337" sldId="412"/>
            <ac:spMk id="15" creationId="{350536C2-E839-3E50-93C8-117947D6CBB8}"/>
          </ac:spMkLst>
        </pc:spChg>
        <pc:spChg chg="add del mod">
          <ac:chgData name="Megha Manoj" userId="cbc60ba8951416d7" providerId="LiveId" clId="{B32B8DBB-7910-4686-929E-83785FCC983C}" dt="2024-10-25T13:46:51.246" v="143"/>
          <ac:spMkLst>
            <pc:docMk/>
            <pc:sldMk cId="450488337" sldId="412"/>
            <ac:spMk id="16" creationId="{83700FD3-A13C-8E92-B6DE-D26B7CEBA6A4}"/>
          </ac:spMkLst>
        </pc:spChg>
        <pc:spChg chg="add mod">
          <ac:chgData name="Megha Manoj" userId="cbc60ba8951416d7" providerId="LiveId" clId="{B32B8DBB-7910-4686-929E-83785FCC983C}" dt="2024-10-25T13:57:48.975" v="229" actId="1076"/>
          <ac:spMkLst>
            <pc:docMk/>
            <pc:sldMk cId="450488337" sldId="412"/>
            <ac:spMk id="17" creationId="{C986584B-A8E6-554A-D7D2-F314B1C0D980}"/>
          </ac:spMkLst>
        </pc:spChg>
        <pc:spChg chg="add mod">
          <ac:chgData name="Megha Manoj" userId="cbc60ba8951416d7" providerId="LiveId" clId="{B32B8DBB-7910-4686-929E-83785FCC983C}" dt="2024-10-25T13:54:57.093" v="207" actId="1076"/>
          <ac:spMkLst>
            <pc:docMk/>
            <pc:sldMk cId="450488337" sldId="412"/>
            <ac:spMk id="20" creationId="{5B2EF524-C90E-9408-717C-36006099E89A}"/>
          </ac:spMkLst>
        </pc:spChg>
        <pc:spChg chg="add del mod">
          <ac:chgData name="Megha Manoj" userId="cbc60ba8951416d7" providerId="LiveId" clId="{B32B8DBB-7910-4686-929E-83785FCC983C}" dt="2024-10-25T13:58:27.579" v="232" actId="478"/>
          <ac:spMkLst>
            <pc:docMk/>
            <pc:sldMk cId="450488337" sldId="412"/>
            <ac:spMk id="22" creationId="{B78C59C8-B676-8A8F-346A-8F5796BF34F1}"/>
          </ac:spMkLst>
        </pc:spChg>
        <pc:spChg chg="add mod">
          <ac:chgData name="Megha Manoj" userId="cbc60ba8951416d7" providerId="LiveId" clId="{B32B8DBB-7910-4686-929E-83785FCC983C}" dt="2024-10-25T13:59:10.005" v="236" actId="207"/>
          <ac:spMkLst>
            <pc:docMk/>
            <pc:sldMk cId="450488337" sldId="412"/>
            <ac:spMk id="23" creationId="{0563A6DE-9613-C86B-0ADE-3C8E74312A97}"/>
          </ac:spMkLst>
        </pc:spChg>
        <pc:picChg chg="add mod">
          <ac:chgData name="Megha Manoj" userId="cbc60ba8951416d7" providerId="LiveId" clId="{B32B8DBB-7910-4686-929E-83785FCC983C}" dt="2024-10-25T13:58:17.464" v="230" actId="14100"/>
          <ac:picMkLst>
            <pc:docMk/>
            <pc:sldMk cId="450488337" sldId="412"/>
            <ac:picMk id="19" creationId="{3CB367D7-37C0-7CD9-DC0C-463F6E20C569}"/>
          </ac:picMkLst>
        </pc:picChg>
      </pc:sldChg>
      <pc:sldChg chg="new del">
        <pc:chgData name="Megha Manoj" userId="cbc60ba8951416d7" providerId="LiveId" clId="{B32B8DBB-7910-4686-929E-83785FCC983C}" dt="2024-10-25T13:32:31.013" v="1" actId="2696"/>
        <pc:sldMkLst>
          <pc:docMk/>
          <pc:sldMk cId="1192516676" sldId="412"/>
        </pc:sldMkLst>
      </pc:sldChg>
      <pc:sldChg chg="new del ord">
        <pc:chgData name="Megha Manoj" userId="cbc60ba8951416d7" providerId="LiveId" clId="{B32B8DBB-7910-4686-929E-83785FCC983C}" dt="2024-10-25T13:32:47.503" v="5" actId="2696"/>
        <pc:sldMkLst>
          <pc:docMk/>
          <pc:sldMk cId="3308271372" sldId="4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40542" y="0"/>
            <a:ext cx="11051458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985" y="400292"/>
            <a:ext cx="7554287" cy="194366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Crowdfunding overview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7138D-1BAD-3689-55A9-FC20EEBE7A9C}"/>
              </a:ext>
            </a:extLst>
          </p:cNvPr>
          <p:cNvSpPr/>
          <p:nvPr/>
        </p:nvSpPr>
        <p:spPr>
          <a:xfrm>
            <a:off x="5422489" y="717079"/>
            <a:ext cx="6656440" cy="1799303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EEAD2-1EAF-1BEE-8D88-7CCD801F2DE0}"/>
              </a:ext>
            </a:extLst>
          </p:cNvPr>
          <p:cNvSpPr txBox="1"/>
          <p:nvPr/>
        </p:nvSpPr>
        <p:spPr>
          <a:xfrm>
            <a:off x="8863780" y="5217591"/>
            <a:ext cx="32151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chemeClr val="bg2"/>
                </a:solidFill>
                <a:latin typeface="Sagona ExtraLight" panose="02020303050505020204" pitchFamily="18" charset="0"/>
              </a:rPr>
              <a:t>Collaborated by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solidFill>
                  <a:schemeClr val="bg2"/>
                </a:solidFill>
                <a:latin typeface="Sagona ExtraLight" panose="02020303050505020204" pitchFamily="18" charset="0"/>
              </a:rPr>
              <a:t>Shefali Subhash 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solidFill>
                  <a:schemeClr val="bg2"/>
                </a:solidFill>
                <a:effectLst/>
                <a:latin typeface="Sagona ExtraLight" panose="02020303050505020204" pitchFamily="18" charset="0"/>
                <a:cs typeface="Times New Roman" panose="02020603050405020304" pitchFamily="18" charset="0"/>
              </a:rPr>
              <a:t>Megha Manoj Marapurikal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solidFill>
                  <a:schemeClr val="bg2"/>
                </a:solidFill>
                <a:effectLst/>
                <a:latin typeface="Sagona ExtraLight" panose="02020303050505020204" pitchFamily="18" charset="0"/>
                <a:cs typeface="Times New Roman" panose="02020603050405020304" pitchFamily="18" charset="0"/>
              </a:rPr>
              <a:t>Shubham Kanhere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solidFill>
                  <a:schemeClr val="bg2"/>
                </a:solidFill>
                <a:effectLst/>
                <a:latin typeface="Sagona ExtraLight" panose="02020303050505020204" pitchFamily="18" charset="0"/>
                <a:cs typeface="Times New Roman" panose="02020603050405020304" pitchFamily="18" charset="0"/>
              </a:rPr>
              <a:t>Sandeep Prajapati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>
                <a:solidFill>
                  <a:schemeClr val="bg2"/>
                </a:solidFill>
                <a:effectLst/>
                <a:latin typeface="Sagona ExtraLight" panose="02020303050505020204" pitchFamily="18" charset="0"/>
                <a:cs typeface="Times New Roman" panose="02020603050405020304" pitchFamily="18" charset="0"/>
              </a:rPr>
              <a:t>Adwait Panchal</a:t>
            </a:r>
            <a:endParaRPr lang="en-IN" sz="1600">
              <a:solidFill>
                <a:schemeClr val="bg2"/>
              </a:solidFill>
              <a:latin typeface="Sagona ExtraLight" panose="020203030505050202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ED800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EFCAA-AF9D-14E7-C45B-37E598C9B1C0}"/>
              </a:ext>
            </a:extLst>
          </p:cNvPr>
          <p:cNvSpPr/>
          <p:nvPr/>
        </p:nvSpPr>
        <p:spPr>
          <a:xfrm>
            <a:off x="8750709" y="5075023"/>
            <a:ext cx="3087330" cy="1720645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CA0E57-8804-42D0-42BC-79A030922B7A}"/>
              </a:ext>
            </a:extLst>
          </p:cNvPr>
          <p:cNvSpPr txBox="1"/>
          <p:nvPr/>
        </p:nvSpPr>
        <p:spPr>
          <a:xfrm>
            <a:off x="2054942" y="2772834"/>
            <a:ext cx="8701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  <a:ea typeface="Cambria Math" panose="02040503050406030204" pitchFamily="18" charset="0"/>
              </a:rPr>
              <a:t>THANK YOU FOR YOUR ATTENTION. 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09ADF6EB-C8CB-15FC-B28B-A8B204E6A50D}"/>
              </a:ext>
            </a:extLst>
          </p:cNvPr>
          <p:cNvSpPr/>
          <p:nvPr/>
        </p:nvSpPr>
        <p:spPr>
          <a:xfrm>
            <a:off x="1986115" y="2535560"/>
            <a:ext cx="8701549" cy="1120878"/>
          </a:xfrm>
          <a:prstGeom prst="round2Diag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1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Crowdfunding?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Crowdfunding is a method of raising funds for a project, venture, or cause by collecting small amounts of money from a large number of people, typically via online platforms.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 allows creators, entrepreneurs, or individuals to gather financial support from the general public, often without the need for traditional investment channels like banks or venture capital.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Michael Sullivan, to differentiate traditional fundraising with the trends of native Internet projects, companies and community efforts to support various kinds of creators. Crowdfunding has been used to fund a wide range of for-profit entrepreneurial ventures such as artistic and creative projects,medical expenses, travel, and community-oriented social entrepreneurship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24487" y="1"/>
            <a:ext cx="11067514" cy="68579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618" y="-9833"/>
            <a:ext cx="8799872" cy="728035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How its works crowdfunding?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6D0FCD-9DF8-A0F2-DC09-9B531642A37E}"/>
              </a:ext>
            </a:extLst>
          </p:cNvPr>
          <p:cNvSpPr/>
          <p:nvPr/>
        </p:nvSpPr>
        <p:spPr>
          <a:xfrm>
            <a:off x="1789471" y="33391"/>
            <a:ext cx="8799872" cy="698092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3A6A1-967B-71F2-72AC-F3DD4A86E65B}"/>
              </a:ext>
            </a:extLst>
          </p:cNvPr>
          <p:cNvSpPr txBox="1"/>
          <p:nvPr/>
        </p:nvSpPr>
        <p:spPr>
          <a:xfrm>
            <a:off x="1366683" y="875962"/>
            <a:ext cx="9950246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Crowdfunding platforms typically work in the following way:</a:t>
            </a:r>
          </a:p>
          <a:p>
            <a:endParaRPr lang="en-US" sz="2000">
              <a:solidFill>
                <a:schemeClr val="bg2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Project Creation: </a:t>
            </a:r>
            <a:r>
              <a:rPr lang="en-US" sz="1700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A project creator sets up a campaign on the crowdfunding platform, outlining their project, goals, and the rewards or perks they are offering to backers.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>
              <a:solidFill>
                <a:schemeClr val="bg2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Funding Campaign: </a:t>
            </a:r>
            <a:r>
              <a:rPr lang="en-US" sz="1700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The campaign is launched and promoted to potential backers through the platform's network and the creator's own marketing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>
              <a:solidFill>
                <a:schemeClr val="bg2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Backer Contributions: </a:t>
            </a:r>
            <a:r>
              <a:rPr lang="en-US" sz="1700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Backers can browse through available campaigns and choose to support projects they find interesting. They make contributions to the project in exchange for the promised rewards or perks.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>
              <a:solidFill>
                <a:schemeClr val="bg2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Campaign Progress: </a:t>
            </a:r>
            <a:r>
              <a:rPr lang="en-US" sz="1700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The campaign's progress is tracked publicly on the platform, showing the amount raised and the number of backers.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>
              <a:solidFill>
                <a:schemeClr val="bg2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Funding Deadline: </a:t>
            </a:r>
            <a:r>
              <a:rPr lang="en-US" sz="1700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Most crowdfunding campaigns have a set funding deadline. If the project reaches its funding goal by the deadline, the funds are collected and distributed to the project creator.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>
              <a:solidFill>
                <a:schemeClr val="bg2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Rewards Fulfillment: </a:t>
            </a:r>
            <a:r>
              <a:rPr lang="en-US" sz="1700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If the campaign is successful, the project creator is responsible for fulfilling the rewards or perks promised to backers within a specified timeframe.</a:t>
            </a:r>
            <a:endParaRPr lang="en-IN" sz="1700">
              <a:solidFill>
                <a:schemeClr val="bg2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3CB367D7-37C0-7CD9-DC0C-463F6E20C56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5556" r="5556"/>
          <a:stretch>
            <a:fillRect/>
          </a:stretch>
        </p:blipFill>
        <p:spPr>
          <a:xfrm>
            <a:off x="6430297" y="0"/>
            <a:ext cx="5761703" cy="6858000"/>
          </a:xfr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C986584B-A8E6-554A-D7D2-F314B1C0D980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98322" y="751924"/>
            <a:ext cx="6331975" cy="58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Rewards-Based Crowdfunding:</a:t>
            </a: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Backers pledge money in exchange for non-financial rewards, such as products, services, or exclusive experiences.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 for creative projects, tech products, and small businesses.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2.Donation-Based Crowdfunding:</a:t>
            </a: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Backers donate money to support a cause or project without expecting any direct reward.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3.Equity-Based Crowdfunding:</a:t>
            </a: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Backers invest money in a company in exchange for ownership shares.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businesses to raise larger amounts of capital.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4.Debt-Based Crowdfunding:</a:t>
            </a: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Backers lend money to a borrower in exchange for interest payments.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to peer-to-peer lending but often focused on specific projects or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5.Royalty-Based Crowdfunding: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Investors receive royalties, or a share of revenue generated by the project or business.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common in creative fields where a business or artist shares future earnings with backers, allowing them to earn a return without direct ownership.</a:t>
            </a:r>
            <a:endParaRPr lang="en-US" altLang="en-US" sz="17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EF524-C90E-9408-717C-36006099E89A}"/>
              </a:ext>
            </a:extLst>
          </p:cNvPr>
          <p:cNvSpPr txBox="1"/>
          <p:nvPr/>
        </p:nvSpPr>
        <p:spPr>
          <a:xfrm>
            <a:off x="226142" y="167149"/>
            <a:ext cx="565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TYPES OF CROWDFUNDING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63A6DE-9613-C86B-0ADE-3C8E74312A97}"/>
              </a:ext>
            </a:extLst>
          </p:cNvPr>
          <p:cNvSpPr/>
          <p:nvPr/>
        </p:nvSpPr>
        <p:spPr>
          <a:xfrm>
            <a:off x="98322" y="167149"/>
            <a:ext cx="5781368" cy="584775"/>
          </a:xfrm>
          <a:prstGeom prst="rect">
            <a:avLst/>
          </a:prstGeom>
          <a:solidFill>
            <a:schemeClr val="tx1">
              <a:lumMod val="75000"/>
              <a:lumOff val="25000"/>
              <a:alpha val="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8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911554-496B-CCAB-FAB4-EAAA238A4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4877"/>
            <a:ext cx="12192000" cy="4213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543EB-8307-651A-B541-8CC38D585A6F}"/>
              </a:ext>
            </a:extLst>
          </p:cNvPr>
          <p:cNvSpPr txBox="1"/>
          <p:nvPr/>
        </p:nvSpPr>
        <p:spPr>
          <a:xfrm>
            <a:off x="1179871" y="344129"/>
            <a:ext cx="10579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Top Categories: The most successful categories include Film &amp; Video (377K projects) and Music (281K projects). However, categories like Technology and Publishing have lower participation.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Top Locations for Projects: US (267K projects) leads by a large margin, followed by the GB (32K), CA, AU, and DE. 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286F8-B048-5F64-D5D7-F2976A0AA24A}"/>
              </a:ext>
            </a:extLst>
          </p:cNvPr>
          <p:cNvSpPr txBox="1"/>
          <p:nvPr/>
        </p:nvSpPr>
        <p:spPr>
          <a:xfrm>
            <a:off x="314633" y="190240"/>
            <a:ext cx="629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9039D7-1473-FB9B-684D-0126D8775F3C}"/>
              </a:ext>
            </a:extLst>
          </p:cNvPr>
          <p:cNvSpPr/>
          <p:nvPr/>
        </p:nvSpPr>
        <p:spPr>
          <a:xfrm>
            <a:off x="-78658" y="-8815"/>
            <a:ext cx="1219200" cy="2644877"/>
          </a:xfrm>
          <a:prstGeom prst="rect">
            <a:avLst/>
          </a:prstGeom>
          <a:solidFill>
            <a:schemeClr val="tx1"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E540D9-283A-7EC1-D85B-989B643B4C45}"/>
              </a:ext>
            </a:extLst>
          </p:cNvPr>
          <p:cNvSpPr/>
          <p:nvPr/>
        </p:nvSpPr>
        <p:spPr>
          <a:xfrm>
            <a:off x="1209368" y="127820"/>
            <a:ext cx="10707329" cy="2309190"/>
          </a:xfrm>
          <a:prstGeom prst="rect">
            <a:avLst/>
          </a:prstGeom>
          <a:solidFill>
            <a:schemeClr val="tx1">
              <a:lumMod val="75000"/>
              <a:lumOff val="25000"/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8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7D131C-4662-4186-FC5B-36062ABD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6723"/>
            <a:ext cx="12192000" cy="4317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36728-8C40-7D31-9D3F-1C4226C95EBB}"/>
              </a:ext>
            </a:extLst>
          </p:cNvPr>
          <p:cNvSpPr txBox="1"/>
          <p:nvPr/>
        </p:nvSpPr>
        <p:spPr>
          <a:xfrm>
            <a:off x="1179871" y="68826"/>
            <a:ext cx="108449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Sum of Pledged by State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projects dominate, with a total pledged amount of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₹4.3bn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significantly larger than other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projects have a pledged sum of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₹0.3bn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some level of contribution but ultimately unsuccessful outcomes.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Projects by State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 of a total of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366K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projects, the largest proportion are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(188.24K or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51.45%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projects account for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38.35%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the total, with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140.31K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successful projects.</a:t>
            </a:r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33689-F077-B66F-4392-F24C54D98C26}"/>
              </a:ext>
            </a:extLst>
          </p:cNvPr>
          <p:cNvSpPr txBox="1"/>
          <p:nvPr/>
        </p:nvSpPr>
        <p:spPr>
          <a:xfrm>
            <a:off x="167148" y="1843"/>
            <a:ext cx="9045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ctr"/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60B28A-6523-73FC-4BA7-BD19E4AB798D}"/>
              </a:ext>
            </a:extLst>
          </p:cNvPr>
          <p:cNvSpPr/>
          <p:nvPr/>
        </p:nvSpPr>
        <p:spPr>
          <a:xfrm>
            <a:off x="0" y="1844"/>
            <a:ext cx="1125793" cy="2534880"/>
          </a:xfrm>
          <a:prstGeom prst="rect">
            <a:avLst/>
          </a:prstGeom>
          <a:solidFill>
            <a:schemeClr val="tx1">
              <a:lumMod val="75000"/>
              <a:lumOff val="25000"/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383865-2DD0-3DEE-7C04-C97BE3C30192}"/>
              </a:ext>
            </a:extLst>
          </p:cNvPr>
          <p:cNvSpPr/>
          <p:nvPr/>
        </p:nvSpPr>
        <p:spPr>
          <a:xfrm>
            <a:off x="1209368" y="68825"/>
            <a:ext cx="10707329" cy="2369575"/>
          </a:xfrm>
          <a:prstGeom prst="rect">
            <a:avLst/>
          </a:prstGeom>
          <a:solidFill>
            <a:schemeClr val="tx1">
              <a:lumMod val="75000"/>
              <a:lumOff val="25000"/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0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1795F-BE0F-465C-32B9-0C16F08F14F9}"/>
              </a:ext>
            </a:extLst>
          </p:cNvPr>
          <p:cNvSpPr/>
          <p:nvPr/>
        </p:nvSpPr>
        <p:spPr>
          <a:xfrm>
            <a:off x="0" y="-6404"/>
            <a:ext cx="1125793" cy="2621783"/>
          </a:xfrm>
          <a:prstGeom prst="rect">
            <a:avLst/>
          </a:prstGeom>
          <a:solidFill>
            <a:srgbClr val="55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DB606-91C6-80FF-A379-ADCC4E6A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5380"/>
            <a:ext cx="12192000" cy="4245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DEEC5-8102-43DB-4653-2D5A824CB66C}"/>
              </a:ext>
            </a:extLst>
          </p:cNvPr>
          <p:cNvSpPr txBox="1"/>
          <p:nvPr/>
        </p:nvSpPr>
        <p:spPr>
          <a:xfrm>
            <a:off x="1199535" y="363793"/>
            <a:ext cx="10726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39.966K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backers in total, indicating a substantial level of interest and participation in crowdfunding projects.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$4.28B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has been raised across all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The Good Life</a:t>
            </a:r>
            <a:r>
              <a:rPr lang="en-US" sz="2000"/>
              <a:t> with </a:t>
            </a:r>
            <a:r>
              <a:rPr lang="en-US" sz="2000" b="1"/>
              <a:t>$81M</a:t>
            </a:r>
            <a:r>
              <a:rPr lang="en-US" sz="2000"/>
              <a:t>, the highest raised among all projects.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D4116-CF56-DCE8-177F-02B86DDF57AD}"/>
              </a:ext>
            </a:extLst>
          </p:cNvPr>
          <p:cNvSpPr txBox="1"/>
          <p:nvPr/>
        </p:nvSpPr>
        <p:spPr>
          <a:xfrm>
            <a:off x="176981" y="176981"/>
            <a:ext cx="875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I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I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r>
              <a:rPr lang="en-I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/>
            <a:r>
              <a:rPr lang="en-I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ctr"/>
            <a:r>
              <a:rPr lang="en-I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I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060DD-5CFC-17FC-FFA0-35C9302B9232}"/>
              </a:ext>
            </a:extLst>
          </p:cNvPr>
          <p:cNvSpPr/>
          <p:nvPr/>
        </p:nvSpPr>
        <p:spPr>
          <a:xfrm>
            <a:off x="1209368" y="127819"/>
            <a:ext cx="10707329" cy="2295931"/>
          </a:xfrm>
          <a:prstGeom prst="rect">
            <a:avLst/>
          </a:prstGeom>
          <a:solidFill>
            <a:schemeClr val="tx1">
              <a:lumMod val="75000"/>
              <a:lumOff val="25000"/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0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A798CE-8B83-DF4E-D63D-533988A3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66" y="4219930"/>
            <a:ext cx="2568224" cy="2190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D01E2-7701-E8C6-60CB-9DF7B214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008" y="4219930"/>
            <a:ext cx="3553983" cy="1914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08E18-A56C-5734-C18D-F8F32D52C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026" y="4219931"/>
            <a:ext cx="3553983" cy="24731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0B5DF9-FC03-C722-285F-44E380BF5E58}"/>
              </a:ext>
            </a:extLst>
          </p:cNvPr>
          <p:cNvSpPr txBox="1"/>
          <p:nvPr/>
        </p:nvSpPr>
        <p:spPr>
          <a:xfrm>
            <a:off x="2172119" y="3436374"/>
            <a:ext cx="95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B21CB-F2D2-DC4C-3EC6-4237B67568FA}"/>
              </a:ext>
            </a:extLst>
          </p:cNvPr>
          <p:cNvSpPr txBox="1"/>
          <p:nvPr/>
        </p:nvSpPr>
        <p:spPr>
          <a:xfrm>
            <a:off x="5297318" y="3429000"/>
            <a:ext cx="13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QUARTER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EFCCB-8312-85B0-0428-7B4233384911}"/>
              </a:ext>
            </a:extLst>
          </p:cNvPr>
          <p:cNvSpPr txBox="1"/>
          <p:nvPr/>
        </p:nvSpPr>
        <p:spPr>
          <a:xfrm>
            <a:off x="9352611" y="3424084"/>
            <a:ext cx="13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41FA4-3668-D724-C202-2948C0C1CF4A}"/>
              </a:ext>
            </a:extLst>
          </p:cNvPr>
          <p:cNvSpPr txBox="1"/>
          <p:nvPr/>
        </p:nvSpPr>
        <p:spPr>
          <a:xfrm>
            <a:off x="1209368" y="127819"/>
            <a:ext cx="108116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By Year: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total projects</a:t>
            </a:r>
            <a:r>
              <a:rPr lang="en-US"/>
              <a:t> grew over time, starting from </a:t>
            </a:r>
            <a:r>
              <a:rPr lang="en-US" b="1"/>
              <a:t>9,827</a:t>
            </a:r>
            <a:r>
              <a:rPr lang="en-US"/>
              <a:t> projects in </a:t>
            </a:r>
            <a:r>
              <a:rPr lang="en-US" b="1"/>
              <a:t>2010</a:t>
            </a:r>
            <a:r>
              <a:rPr lang="en-US"/>
              <a:t> to </a:t>
            </a:r>
            <a:r>
              <a:rPr lang="en-US" b="1"/>
              <a:t>47,255</a:t>
            </a:r>
            <a:r>
              <a:rPr lang="en-US"/>
              <a:t> in </a:t>
            </a:r>
            <a:r>
              <a:rPr lang="en-US" b="1"/>
              <a:t>2017</a:t>
            </a:r>
            <a:r>
              <a:rPr lang="en-US"/>
              <a:t>, with notable jumps in </a:t>
            </a:r>
            <a:r>
              <a:rPr lang="en-US" b="1"/>
              <a:t>2014</a:t>
            </a:r>
            <a:r>
              <a:rPr lang="en-US"/>
              <a:t> (</a:t>
            </a:r>
            <a:r>
              <a:rPr lang="en-US" b="1"/>
              <a:t>59,139 projects</a:t>
            </a:r>
            <a:r>
              <a:rPr lang="en-US"/>
              <a:t>) and </a:t>
            </a:r>
            <a:r>
              <a:rPr lang="en-US" b="1"/>
              <a:t>2015</a:t>
            </a:r>
            <a:r>
              <a:rPr lang="en-US"/>
              <a:t> (</a:t>
            </a:r>
            <a:r>
              <a:rPr lang="en-US" b="1"/>
              <a:t>58,105 projects</a:t>
            </a:r>
            <a:r>
              <a:rPr lang="en-US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By Quarter (2010):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b="1"/>
              <a:t>2010</a:t>
            </a:r>
            <a:r>
              <a:rPr lang="en-US"/>
              <a:t>, the number of projects increased steadily throughout the year</a:t>
            </a:r>
          </a:p>
          <a:p>
            <a:endParaRPr lang="en-US"/>
          </a:p>
          <a:p>
            <a:r>
              <a:rPr lang="en-US" b="1"/>
              <a:t>By Month (2010):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When broken down by </a:t>
            </a:r>
            <a:r>
              <a:rPr lang="en-US" b="1"/>
              <a:t>month</a:t>
            </a:r>
            <a:r>
              <a:rPr lang="en-US"/>
              <a:t> in </a:t>
            </a:r>
            <a:r>
              <a:rPr lang="en-US" b="1"/>
              <a:t>2010</a:t>
            </a:r>
            <a:r>
              <a:rPr lang="en-US"/>
              <a:t>, the data reveals a fairly consistent distribution with some variation</a:t>
            </a:r>
          </a:p>
          <a:p>
            <a:endParaRPr lang="en-US"/>
          </a:p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21FB92-9A7B-4FF4-8143-7B01204FD111}"/>
              </a:ext>
            </a:extLst>
          </p:cNvPr>
          <p:cNvSpPr/>
          <p:nvPr/>
        </p:nvSpPr>
        <p:spPr>
          <a:xfrm>
            <a:off x="0" y="1844"/>
            <a:ext cx="1125793" cy="2534880"/>
          </a:xfrm>
          <a:prstGeom prst="rect">
            <a:avLst/>
          </a:prstGeom>
          <a:solidFill>
            <a:schemeClr val="tx1">
              <a:lumMod val="75000"/>
              <a:lumOff val="25000"/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BA0AE-94AE-556A-B6A4-43AB2E7618F9}"/>
              </a:ext>
            </a:extLst>
          </p:cNvPr>
          <p:cNvSpPr txBox="1"/>
          <p:nvPr/>
        </p:nvSpPr>
        <p:spPr>
          <a:xfrm>
            <a:off x="86031" y="484454"/>
            <a:ext cx="953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algn="ctr"/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algn="ctr"/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3E9BD4-0D38-5215-E999-09295FBDD4BA}"/>
              </a:ext>
            </a:extLst>
          </p:cNvPr>
          <p:cNvSpPr/>
          <p:nvPr/>
        </p:nvSpPr>
        <p:spPr>
          <a:xfrm>
            <a:off x="1209368" y="127819"/>
            <a:ext cx="10707329" cy="2694039"/>
          </a:xfrm>
          <a:prstGeom prst="rect">
            <a:avLst/>
          </a:prstGeom>
          <a:solidFill>
            <a:schemeClr val="tx1">
              <a:lumMod val="75000"/>
              <a:lumOff val="25000"/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5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27" descr="Woman working at office late at night">
            <a:extLst>
              <a:ext uri="{FF2B5EF4-FFF2-40B4-BE49-F238E27FC236}">
                <a16:creationId xmlns:a16="http://schemas.microsoft.com/office/drawing/2014/main" id="{B7E68695-0DB5-1946-B945-66E677B112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692" r="4692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6181" y="2376166"/>
            <a:ext cx="6053078" cy="3447867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Growing Credibility and Accessibility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Peak Adoption Years: 2014-2015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of the Funding Landscape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047FB-56AE-5414-581D-DFFBCBD2829B}"/>
              </a:ext>
            </a:extLst>
          </p:cNvPr>
          <p:cNvSpPr/>
          <p:nvPr/>
        </p:nvSpPr>
        <p:spPr>
          <a:xfrm>
            <a:off x="1396181" y="501445"/>
            <a:ext cx="4503174" cy="840752"/>
          </a:xfrm>
          <a:prstGeom prst="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7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178</TotalTime>
  <Words>807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Sagona ExtraLight</vt:lpstr>
      <vt:lpstr>Speak Pro</vt:lpstr>
      <vt:lpstr>Times New Roman</vt:lpstr>
      <vt:lpstr>Wingdings</vt:lpstr>
      <vt:lpstr>Office Theme</vt:lpstr>
      <vt:lpstr>Crowdfunding overview </vt:lpstr>
      <vt:lpstr>What is Crowdfunding?</vt:lpstr>
      <vt:lpstr>How its works crowdfunding?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 Manoj</dc:creator>
  <cp:lastModifiedBy>Megha Manoj</cp:lastModifiedBy>
  <cp:revision>1</cp:revision>
  <dcterms:created xsi:type="dcterms:W3CDTF">2024-10-24T13:25:58Z</dcterms:created>
  <dcterms:modified xsi:type="dcterms:W3CDTF">2024-10-26T09:01:56Z</dcterms:modified>
</cp:coreProperties>
</file>